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3"/>
    <p:sldId id="258" r:id="rId4"/>
    <p:sldId id="267" r:id="rId5"/>
    <p:sldId id="268" r:id="rId6"/>
    <p:sldId id="270" r:id="rId7"/>
    <p:sldId id="271" r:id="rId8"/>
    <p:sldId id="273" r:id="rId9"/>
    <p:sldId id="274" r:id="rId10"/>
    <p:sldId id="275" r:id="rId11"/>
    <p:sldId id="276" r:id="rId12"/>
    <p:sldId id="272" r:id="rId13"/>
    <p:sldId id="269" r:id="rId14"/>
    <p:sldId id="262" r:id="rId15"/>
    <p:sldId id="277" r:id="rId16"/>
    <p:sldId id="278" r:id="rId17"/>
    <p:sldId id="279" r:id="rId18"/>
    <p:sldId id="263" r:id="rId19"/>
    <p:sldId id="280" r:id="rId20"/>
    <p:sldId id="264" r:id="rId21"/>
    <p:sldId id="282" r:id="rId22"/>
    <p:sldId id="283" r:id="rId23"/>
    <p:sldId id="281" r:id="rId24"/>
    <p:sldId id="284" r:id="rId25"/>
    <p:sldId id="285"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0FA1"/>
    <a:srgbClr val="8515DB"/>
    <a:srgbClr val="A13FEC"/>
    <a:srgbClr val="CA9BE9"/>
    <a:srgbClr val="D9B7EF"/>
    <a:srgbClr val="E8D3F5"/>
    <a:srgbClr val="DD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7.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image" Target="../media/image3.jpeg"/><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xml"/><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858770" y="415925"/>
            <a:ext cx="6474460" cy="6024880"/>
            <a:chOff x="4502" y="655"/>
            <a:chExt cx="10196" cy="9488"/>
          </a:xfrm>
        </p:grpSpPr>
        <p:pic>
          <p:nvPicPr>
            <p:cNvPr id="2" name="图片 1" descr="微信图片_20240129134527"/>
            <p:cNvPicPr>
              <a:picLocks noChangeAspect="1"/>
            </p:cNvPicPr>
            <p:nvPr/>
          </p:nvPicPr>
          <p:blipFill>
            <a:blip r:embed="rId1">
              <a:alphaModFix amt="31000"/>
              <a:clrChange>
                <a:clrFrom>
                  <a:srgbClr val="FFFFFF">
                    <a:alpha val="100000"/>
                  </a:srgbClr>
                </a:clrFrom>
                <a:clrTo>
                  <a:srgbClr val="FFFFFF">
                    <a:alpha val="100000"/>
                    <a:alpha val="0"/>
                  </a:srgbClr>
                </a:clrTo>
              </a:clrChange>
            </a:blip>
            <a:srcRect l="15247" t="18606" r="20443" b="21547"/>
            <a:stretch>
              <a:fillRect/>
            </a:stretch>
          </p:blipFill>
          <p:spPr>
            <a:xfrm>
              <a:off x="4502" y="655"/>
              <a:ext cx="10196" cy="9489"/>
            </a:xfrm>
            <a:prstGeom prst="rect">
              <a:avLst/>
            </a:prstGeom>
          </p:spPr>
        </p:pic>
        <p:pic>
          <p:nvPicPr>
            <p:cNvPr id="3" name="图片 2" descr="微信图片_20240129134514"/>
            <p:cNvPicPr>
              <a:picLocks noChangeAspect="1"/>
            </p:cNvPicPr>
            <p:nvPr/>
          </p:nvPicPr>
          <p:blipFill>
            <a:blip r:embed="rId2">
              <a:alphaModFix amt="44000"/>
              <a:clrChange>
                <a:clrFrom>
                  <a:srgbClr val="FFFFFF">
                    <a:alpha val="100000"/>
                  </a:srgbClr>
                </a:clrFrom>
                <a:clrTo>
                  <a:srgbClr val="FFFFFF">
                    <a:alpha val="100000"/>
                    <a:alpha val="0"/>
                  </a:srgbClr>
                </a:clrTo>
              </a:clrChange>
            </a:blip>
            <a:srcRect l="18176" t="20185" r="25222" b="26546"/>
            <a:stretch>
              <a:fillRect/>
            </a:stretch>
          </p:blipFill>
          <p:spPr>
            <a:xfrm>
              <a:off x="7663" y="3413"/>
              <a:ext cx="3946" cy="3714"/>
            </a:xfrm>
            <a:prstGeom prst="rect">
              <a:avLst/>
            </a:prstGeom>
          </p:spPr>
        </p:pic>
      </p:grpSp>
      <p:pic>
        <p:nvPicPr>
          <p:cNvPr id="8" name="图片 7" descr="微信图片_20240129134527"/>
          <p:cNvPicPr>
            <a:picLocks noChangeAspect="1"/>
          </p:cNvPicPr>
          <p:nvPr/>
        </p:nvPicPr>
        <p:blipFill>
          <a:blip r:embed="rId1">
            <a:alphaModFix amt="10000"/>
            <a:clrChange>
              <a:clrFrom>
                <a:srgbClr val="FFFFFF">
                  <a:alpha val="100000"/>
                </a:srgbClr>
              </a:clrFrom>
              <a:clrTo>
                <a:srgbClr val="FFFFFF">
                  <a:alpha val="100000"/>
                  <a:alpha val="0"/>
                </a:srgbClr>
              </a:clrTo>
            </a:clrChange>
          </a:blip>
          <a:srcRect l="15314" t="16184" r="22185" b="21314"/>
          <a:stretch>
            <a:fillRect/>
          </a:stretch>
        </p:blipFill>
        <p:spPr>
          <a:xfrm rot="1380000">
            <a:off x="1166495" y="-1810385"/>
            <a:ext cx="9714230" cy="9998710"/>
          </a:xfrm>
          <a:prstGeom prst="rect">
            <a:avLst/>
          </a:prstGeom>
        </p:spPr>
      </p:pic>
      <p:sp>
        <p:nvSpPr>
          <p:cNvPr id="5" name="文本框 4"/>
          <p:cNvSpPr txBox="1"/>
          <p:nvPr/>
        </p:nvSpPr>
        <p:spPr>
          <a:xfrm>
            <a:off x="2698115" y="2586990"/>
            <a:ext cx="6999605" cy="1198880"/>
          </a:xfrm>
          <a:prstGeom prst="rect">
            <a:avLst/>
          </a:prstGeom>
          <a:noFill/>
        </p:spPr>
        <p:txBody>
          <a:bodyPr wrap="square" rtlCol="0">
            <a:spAutoFit/>
          </a:bodyPr>
          <a:p>
            <a:pPr algn="ctr"/>
            <a:r>
              <a:rPr lang="en-US" altLang="zh-CN" sz="7200" b="1">
                <a:ln>
                  <a:solidFill>
                    <a:srgbClr val="E8D3F5"/>
                  </a:solidFill>
                </a:ln>
                <a:solidFill>
                  <a:srgbClr val="7030A0"/>
                </a:solidFill>
                <a:latin typeface="宋体" panose="02010600030101010101" pitchFamily="2" charset="-122"/>
                <a:ea typeface="宋体" panose="02010600030101010101" pitchFamily="2" charset="-122"/>
                <a:cs typeface="宋体" panose="02010600030101010101" pitchFamily="2" charset="-122"/>
              </a:rPr>
              <a:t>iGEM</a:t>
            </a:r>
            <a:r>
              <a:rPr lang="zh-CN" altLang="en-US" sz="7200" b="1">
                <a:ln>
                  <a:solidFill>
                    <a:srgbClr val="E8D3F5"/>
                  </a:solidFill>
                </a:ln>
                <a:solidFill>
                  <a:srgbClr val="7030A0"/>
                </a:solidFill>
                <a:latin typeface="宋体" panose="02010600030101010101" pitchFamily="2" charset="-122"/>
                <a:ea typeface="宋体" panose="02010600030101010101" pitchFamily="2" charset="-122"/>
                <a:cs typeface="宋体" panose="02010600030101010101" pitchFamily="2" charset="-122"/>
              </a:rPr>
              <a:t>寒训营</a:t>
            </a:r>
            <a:r>
              <a:rPr lang="zh-CN" altLang="en-US" sz="7200" b="1">
                <a:ln>
                  <a:solidFill>
                    <a:srgbClr val="E8D3F5"/>
                  </a:solidFill>
                </a:ln>
                <a:solidFill>
                  <a:srgbClr val="7030A0"/>
                </a:solidFill>
                <a:latin typeface="宋体" panose="02010600030101010101" pitchFamily="2" charset="-122"/>
                <a:ea typeface="宋体" panose="02010600030101010101" pitchFamily="2" charset="-122"/>
                <a:cs typeface="宋体" panose="02010600030101010101" pitchFamily="2" charset="-122"/>
              </a:rPr>
              <a:t>例会</a:t>
            </a:r>
            <a:endParaRPr lang="zh-CN" altLang="en-US" sz="7200" b="1">
              <a:ln>
                <a:solidFill>
                  <a:srgbClr val="E8D3F5"/>
                </a:solidFill>
              </a:ln>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8980170" y="5248275"/>
            <a:ext cx="2578735" cy="829945"/>
          </a:xfrm>
          <a:prstGeom prst="rect">
            <a:avLst/>
          </a:prstGeom>
          <a:noFill/>
        </p:spPr>
        <p:txBody>
          <a:bodyPr wrap="square" rtlCol="0">
            <a:spAutoFit/>
          </a:bodyPr>
          <a:p>
            <a:r>
              <a:rPr lang="zh-CN" altLang="en-US" sz="2400">
                <a:solidFill>
                  <a:srgbClr val="7030A0"/>
                </a:solidFill>
                <a:latin typeface="华文行楷" panose="02010800040101010101" charset="-122"/>
                <a:ea typeface="华文行楷" panose="02010800040101010101" charset="-122"/>
                <a:cs typeface="华文行楷" panose="02010800040101010101" charset="-122"/>
              </a:rPr>
              <a:t>汇报人：杨佳忆</a:t>
            </a:r>
            <a:endParaRPr lang="en-US" altLang="zh-CN" sz="2400">
              <a:solidFill>
                <a:srgbClr val="7030A0"/>
              </a:solidFill>
              <a:latin typeface="华文行楷" panose="02010800040101010101" charset="-122"/>
              <a:ea typeface="华文行楷" panose="02010800040101010101" charset="-122"/>
              <a:cs typeface="华文行楷" panose="02010800040101010101" charset="-122"/>
            </a:endParaRPr>
          </a:p>
          <a:p>
            <a:r>
              <a:rPr lang="zh-CN" altLang="en-US" sz="2400">
                <a:solidFill>
                  <a:srgbClr val="7030A0"/>
                </a:solidFill>
                <a:latin typeface="华文行楷" panose="02010800040101010101" charset="-122"/>
                <a:ea typeface="华文行楷" panose="02010800040101010101" charset="-122"/>
                <a:cs typeface="华文行楷" panose="02010800040101010101" charset="-122"/>
              </a:rPr>
              <a:t>日期：</a:t>
            </a:r>
            <a:r>
              <a:rPr lang="en-US" altLang="zh-CN" sz="2400">
                <a:solidFill>
                  <a:srgbClr val="7030A0"/>
                </a:solidFill>
                <a:latin typeface="华文行楷" panose="02010800040101010101" charset="-122"/>
                <a:ea typeface="华文行楷" panose="02010800040101010101" charset="-122"/>
                <a:cs typeface="华文行楷" panose="02010800040101010101" charset="-122"/>
              </a:rPr>
              <a:t>2024.2.6</a:t>
            </a:r>
            <a:endParaRPr lang="en-US" altLang="zh-CN" sz="2400">
              <a:solidFill>
                <a:srgbClr val="7030A0"/>
              </a:solidFill>
              <a:latin typeface="华文行楷" panose="02010800040101010101" charset="-122"/>
              <a:ea typeface="华文行楷" panose="02010800040101010101" charset="-122"/>
              <a:cs typeface="华文行楷" panose="02010800040101010101" charset="-122"/>
            </a:endParaRPr>
          </a:p>
        </p:txBody>
      </p:sp>
      <p:pic>
        <p:nvPicPr>
          <p:cNvPr id="7" name="图片 6" descr="微信图片_20240202181306"/>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15864" t="17469" r="23407" b="24111"/>
          <a:stretch>
            <a:fillRect/>
          </a:stretch>
        </p:blipFill>
        <p:spPr>
          <a:xfrm>
            <a:off x="7590155" y="4781550"/>
            <a:ext cx="1526540" cy="1468755"/>
          </a:xfrm>
          <a:prstGeom prst="rect">
            <a:avLst/>
          </a:prstGeom>
        </p:spPr>
      </p:pic>
      <p:sp>
        <p:nvSpPr>
          <p:cNvPr id="11" name="灯片编号占位符 5"/>
          <p:cNvSpPr>
            <a:spLocks noGrp="1"/>
          </p:cNvSpPr>
          <p:nvPr>
            <p:custDataLst>
              <p:tags r:id="rId5"/>
            </p:custDataLst>
          </p:nvPr>
        </p:nvSpPr>
        <p:spPr>
          <a:xfrm>
            <a:off x="9350375" y="643509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81520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18909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延长半衰期的</a:t>
            </a:r>
            <a:r>
              <a:rPr lang="zh-CN" altLang="en-US" sz="3200">
                <a:solidFill>
                  <a:srgbClr val="7030A0"/>
                </a:solidFill>
                <a:latin typeface="华文宋体" panose="02010600040101010101" charset="-122"/>
                <a:ea typeface="华文宋体" panose="02010600040101010101" charset="-122"/>
              </a:rPr>
              <a:t>原理</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12" name="图片 11" descr="7"/>
          <p:cNvPicPr>
            <a:picLocks noChangeAspect="1"/>
          </p:cNvPicPr>
          <p:nvPr/>
        </p:nvPicPr>
        <p:blipFill>
          <a:blip r:embed="rId3"/>
          <a:srcRect l="6520" t="3761" r="18776" b="-1510"/>
          <a:stretch>
            <a:fillRect/>
          </a:stretch>
        </p:blipFill>
        <p:spPr>
          <a:xfrm>
            <a:off x="6413500" y="1390650"/>
            <a:ext cx="4900930" cy="2995295"/>
          </a:xfrm>
          <a:prstGeom prst="rect">
            <a:avLst/>
          </a:prstGeom>
        </p:spPr>
      </p:pic>
      <p:pic>
        <p:nvPicPr>
          <p:cNvPr id="13" name="图片 12" descr="8"/>
          <p:cNvPicPr>
            <a:picLocks noChangeAspect="1"/>
          </p:cNvPicPr>
          <p:nvPr/>
        </p:nvPicPr>
        <p:blipFill>
          <a:blip r:embed="rId4"/>
          <a:stretch>
            <a:fillRect/>
          </a:stretch>
        </p:blipFill>
        <p:spPr>
          <a:xfrm>
            <a:off x="-161925" y="764540"/>
            <a:ext cx="6748145" cy="4658360"/>
          </a:xfrm>
          <a:prstGeom prst="rect">
            <a:avLst/>
          </a:prstGeom>
        </p:spPr>
      </p:pic>
      <p:sp>
        <p:nvSpPr>
          <p:cNvPr id="14" name="文本框 13"/>
          <p:cNvSpPr txBox="1"/>
          <p:nvPr/>
        </p:nvSpPr>
        <p:spPr>
          <a:xfrm>
            <a:off x="353060" y="5620385"/>
            <a:ext cx="5847080" cy="645160"/>
          </a:xfrm>
          <a:prstGeom prst="rect">
            <a:avLst/>
          </a:prstGeom>
          <a:noFill/>
        </p:spPr>
        <p:txBody>
          <a:bodyPr wrap="square" rtlCol="0">
            <a:spAutoFit/>
          </a:bodyPr>
          <a:p>
            <a:r>
              <a:rPr lang="zh-CN" altLang="en-US"/>
              <a:t>Roopenian D.C. and Akilesh S. FcRn: the neonatal Fc receptor comes of age. Nat Rev Immunol. 7（9）:715-25 （2007）.</a:t>
            </a:r>
            <a:endParaRPr lang="zh-CN" altLang="en-US"/>
          </a:p>
        </p:txBody>
      </p:sp>
      <p:sp>
        <p:nvSpPr>
          <p:cNvPr id="15" name="文本框 14"/>
          <p:cNvSpPr txBox="1"/>
          <p:nvPr/>
        </p:nvSpPr>
        <p:spPr>
          <a:xfrm>
            <a:off x="6736080" y="4584700"/>
            <a:ext cx="5357495" cy="922020"/>
          </a:xfrm>
          <a:prstGeom prst="rect">
            <a:avLst/>
          </a:prstGeom>
          <a:noFill/>
        </p:spPr>
        <p:txBody>
          <a:bodyPr wrap="square" rtlCol="0">
            <a:spAutoFit/>
          </a:bodyPr>
          <a:p>
            <a:r>
              <a:rPr lang="zh-CN" altLang="en-US"/>
              <a:t>Sockolosky J.T. and Szoka F.C. The neonatal Fc receptor, FcRn, as a target for drug delivery and therapy. Advanced Drug Delivery Reviews. 91: 109–24 （2015）.</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转铁蛋白</a:t>
            </a:r>
            <a:r>
              <a:rPr lang="zh-CN" altLang="en-US" sz="3200">
                <a:solidFill>
                  <a:srgbClr val="7030A0"/>
                </a:solidFill>
                <a:latin typeface="华文宋体" panose="02010600040101010101" charset="-122"/>
                <a:ea typeface="华文宋体" panose="02010600040101010101" charset="-122"/>
              </a:rPr>
              <a:t>融合</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5" name="文本框 4"/>
          <p:cNvSpPr txBox="1"/>
          <p:nvPr/>
        </p:nvSpPr>
        <p:spPr>
          <a:xfrm>
            <a:off x="2062480" y="1704975"/>
            <a:ext cx="8026400" cy="3046095"/>
          </a:xfrm>
          <a:prstGeom prst="rect">
            <a:avLst/>
          </a:prstGeom>
          <a:noFill/>
        </p:spPr>
        <p:txBody>
          <a:bodyPr wrap="square" rtlCol="0">
            <a:spAutoFit/>
          </a:bodyPr>
          <a:p>
            <a:r>
              <a:rPr lang="zh-CN" altLang="en-US" sz="2400">
                <a:latin typeface="华文宋体" panose="02010600040101010101" charset="-122"/>
                <a:ea typeface="华文宋体" panose="02010600040101010101" charset="-122"/>
                <a:cs typeface="华文宋体" panose="02010600040101010101" charset="-122"/>
              </a:rPr>
              <a:t>优点：</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1.</a:t>
            </a:r>
            <a:r>
              <a:rPr lang="zh-CN" altLang="en-US" sz="2400">
                <a:latin typeface="华文宋体" panose="02010600040101010101" charset="-122"/>
                <a:ea typeface="华文宋体" panose="02010600040101010101" charset="-122"/>
                <a:cs typeface="华文宋体" panose="02010600040101010101" charset="-122"/>
              </a:rPr>
              <a:t>转铁蛋白能通过脑内皮细胞的转胞吞作用穿过血脑屏障，而不被阻断在溶酶体中。因此，铁蛋白是优良的治疗脑部疾病的药物载体，并有潜力成为多种中枢神经疾病药物载体。近年来利用转铁蛋白在脑疾病患者的治疗效果也得到了初步证实。</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2.</a:t>
            </a:r>
            <a:r>
              <a:rPr lang="zh-CN" altLang="en-US" sz="2400">
                <a:latin typeface="华文宋体" panose="02010600040101010101" charset="-122"/>
                <a:ea typeface="华文宋体" panose="02010600040101010101" charset="-122"/>
                <a:cs typeface="华文宋体" panose="02010600040101010101" charset="-122"/>
              </a:rPr>
              <a:t>转铁蛋白与青蒿素偶联特异性杀伤乳腺癌细胞</a:t>
            </a:r>
            <a:endParaRPr lang="zh-CN" altLang="en-US" sz="2400">
              <a:latin typeface="华文宋体" panose="02010600040101010101" charset="-122"/>
              <a:ea typeface="华文宋体" panose="02010600040101010101" charset="-122"/>
              <a:cs typeface="华文宋体" panose="02010600040101010101" charset="-122"/>
            </a:endParaRPr>
          </a:p>
          <a:p>
            <a:endParaRPr lang="zh-CN" altLang="en-US" sz="24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en-US" altLang="zh-CN" sz="3200">
                <a:solidFill>
                  <a:srgbClr val="7030A0"/>
                </a:solidFill>
                <a:latin typeface="华文宋体" panose="02010600040101010101" charset="-122"/>
                <a:ea typeface="华文宋体" panose="02010600040101010101" charset="-122"/>
              </a:rPr>
              <a:t>XTEN</a:t>
            </a:r>
            <a:endParaRPr lang="en-US" altLang="zh-CN"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9"/>
          <p:cNvPicPr>
            <a:picLocks noChangeAspect="1"/>
          </p:cNvPicPr>
          <p:nvPr/>
        </p:nvPicPr>
        <p:blipFill>
          <a:blip r:embed="rId3"/>
          <a:srcRect r="2369"/>
          <a:stretch>
            <a:fillRect/>
          </a:stretch>
        </p:blipFill>
        <p:spPr>
          <a:xfrm>
            <a:off x="94615" y="916940"/>
            <a:ext cx="6934835" cy="3892550"/>
          </a:xfrm>
          <a:prstGeom prst="rect">
            <a:avLst/>
          </a:prstGeom>
        </p:spPr>
      </p:pic>
      <p:sp>
        <p:nvSpPr>
          <p:cNvPr id="10" name="文本框 9"/>
          <p:cNvSpPr txBox="1"/>
          <p:nvPr>
            <p:custDataLst>
              <p:tags r:id="rId4"/>
            </p:custDataLst>
          </p:nvPr>
        </p:nvSpPr>
        <p:spPr>
          <a:xfrm>
            <a:off x="588010" y="5052060"/>
            <a:ext cx="6177280" cy="368300"/>
          </a:xfrm>
          <a:prstGeom prst="rect">
            <a:avLst/>
          </a:prstGeom>
          <a:noFill/>
        </p:spPr>
        <p:txBody>
          <a:bodyPr wrap="square" rtlCol="0">
            <a:spAutoFit/>
          </a:bodyPr>
          <a:p>
            <a:r>
              <a:rPr lang="zh-CN" altLang="en-US"/>
              <a:t>Mahmood T, et al.Int J Biol Macromol. 2023 Mar 1;230:123161.</a:t>
            </a:r>
            <a:endParaRPr lang="zh-CN" altLang="en-US"/>
          </a:p>
        </p:txBody>
      </p:sp>
      <p:sp>
        <p:nvSpPr>
          <p:cNvPr id="11" name="文本框 10"/>
          <p:cNvSpPr txBox="1"/>
          <p:nvPr/>
        </p:nvSpPr>
        <p:spPr>
          <a:xfrm>
            <a:off x="7332980" y="1455420"/>
            <a:ext cx="3476625" cy="3169285"/>
          </a:xfrm>
          <a:prstGeom prst="rect">
            <a:avLst/>
          </a:prstGeom>
          <a:noFill/>
        </p:spPr>
        <p:txBody>
          <a:bodyPr wrap="square" rtlCol="0">
            <a:spAutoFit/>
          </a:bodyPr>
          <a:p>
            <a:r>
              <a:rPr lang="zh-CN" altLang="en-US" sz="2000">
                <a:latin typeface="华文宋体" panose="02010600040101010101" charset="-122"/>
                <a:ea typeface="华文宋体" panose="02010600040101010101" charset="-122"/>
                <a:cs typeface="华文宋体" panose="02010600040101010101" charset="-122"/>
              </a:rPr>
              <a:t>XTEN聚合物被认为是由六种亲水，化学稳定的氨基酸A，E，G，P，S和T组成的非免疫原性多肽。</a:t>
            </a:r>
            <a:endParaRPr lang="zh-CN" altLang="en-US" sz="2000">
              <a:latin typeface="华文宋体" panose="02010600040101010101" charset="-122"/>
              <a:ea typeface="华文宋体" panose="02010600040101010101" charset="-122"/>
              <a:cs typeface="华文宋体" panose="02010600040101010101" charset="-122"/>
            </a:endParaRPr>
          </a:p>
          <a:p>
            <a:r>
              <a:rPr lang="zh-CN" altLang="en-US" sz="2000">
                <a:latin typeface="华文宋体" panose="02010600040101010101" charset="-122"/>
                <a:ea typeface="华文宋体" panose="02010600040101010101" charset="-122"/>
                <a:cs typeface="华文宋体" panose="02010600040101010101" charset="-122"/>
              </a:rPr>
              <a:t>优点：</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1.</a:t>
            </a:r>
            <a:r>
              <a:rPr lang="zh-CN" altLang="en-US" sz="2000">
                <a:latin typeface="华文宋体" panose="02010600040101010101" charset="-122"/>
                <a:ea typeface="华文宋体" panose="02010600040101010101" charset="-122"/>
                <a:cs typeface="华文宋体" panose="02010600040101010101" charset="-122"/>
              </a:rPr>
              <a:t>增加溶解度、减小聚集性、延长半衰期（较大的流体动力学体积减少肾脏清除？）</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2.</a:t>
            </a:r>
            <a:r>
              <a:rPr lang="zh-CN" altLang="en-US" sz="2000">
                <a:latin typeface="华文宋体" panose="02010600040101010101" charset="-122"/>
                <a:ea typeface="华文宋体" panose="02010600040101010101" charset="-122"/>
                <a:cs typeface="华文宋体" panose="02010600040101010101" charset="-122"/>
              </a:rPr>
              <a:t>生物可降解</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3.</a:t>
            </a:r>
            <a:r>
              <a:rPr lang="zh-CN" altLang="en-US" sz="2000">
                <a:latin typeface="华文宋体" panose="02010600040101010101" charset="-122"/>
                <a:ea typeface="华文宋体" panose="02010600040101010101" charset="-122"/>
                <a:cs typeface="华文宋体" panose="02010600040101010101" charset="-122"/>
              </a:rPr>
              <a:t>免疫原性低</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1065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475990" cy="583565"/>
          </a:xfrm>
          <a:prstGeom prst="rect">
            <a:avLst/>
          </a:prstGeom>
          <a:noFill/>
        </p:spPr>
        <p:txBody>
          <a:bodyPr wrap="square" rtlCol="0">
            <a:spAutoFit/>
          </a:bodyPr>
          <a:p>
            <a:r>
              <a:rPr lang="en-US" altLang="zh-CN" sz="3200">
                <a:solidFill>
                  <a:srgbClr val="7030A0"/>
                </a:solidFill>
                <a:latin typeface="华文宋体" panose="02010600040101010101" charset="-122"/>
                <a:ea typeface="华文宋体" panose="02010600040101010101" charset="-122"/>
              </a:rPr>
              <a:t>SpyTag/</a:t>
            </a:r>
            <a:r>
              <a:rPr lang="en-US" altLang="zh-CN" sz="3200">
                <a:solidFill>
                  <a:srgbClr val="7030A0"/>
                </a:solidFill>
                <a:latin typeface="华文宋体" panose="02010600040101010101" charset="-122"/>
                <a:ea typeface="华文宋体" panose="02010600040101010101" charset="-122"/>
              </a:rPr>
              <a:t>SpyCatcher</a:t>
            </a:r>
            <a:endParaRPr lang="en-US" altLang="zh-CN"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0"/>
          <p:cNvPicPr>
            <a:picLocks noChangeAspect="1"/>
          </p:cNvPicPr>
          <p:nvPr/>
        </p:nvPicPr>
        <p:blipFill>
          <a:blip r:embed="rId3"/>
          <a:srcRect b="1721"/>
          <a:stretch>
            <a:fillRect/>
          </a:stretch>
        </p:blipFill>
        <p:spPr>
          <a:xfrm>
            <a:off x="251460" y="879475"/>
            <a:ext cx="5739765" cy="4388485"/>
          </a:xfrm>
          <a:prstGeom prst="rect">
            <a:avLst/>
          </a:prstGeom>
        </p:spPr>
      </p:pic>
      <p:sp>
        <p:nvSpPr>
          <p:cNvPr id="10" name="文本框 9"/>
          <p:cNvSpPr txBox="1"/>
          <p:nvPr/>
        </p:nvSpPr>
        <p:spPr>
          <a:xfrm>
            <a:off x="1747520" y="5296535"/>
            <a:ext cx="2747645" cy="368300"/>
          </a:xfrm>
          <a:prstGeom prst="rect">
            <a:avLst/>
          </a:prstGeom>
          <a:noFill/>
        </p:spPr>
        <p:txBody>
          <a:bodyPr wrap="square" rtlCol="0">
            <a:spAutoFit/>
          </a:bodyPr>
          <a:p>
            <a:r>
              <a:rPr lang="zh-CN" altLang="en-US"/>
              <a:t>Chem. Sci., 2020, 11, 7281</a:t>
            </a:r>
            <a:endParaRPr lang="zh-CN" altLang="en-US"/>
          </a:p>
        </p:txBody>
      </p:sp>
      <p:sp>
        <p:nvSpPr>
          <p:cNvPr id="11" name="文本框 10"/>
          <p:cNvSpPr txBox="1"/>
          <p:nvPr/>
        </p:nvSpPr>
        <p:spPr>
          <a:xfrm>
            <a:off x="5875655" y="1264920"/>
            <a:ext cx="5911850" cy="4399915"/>
          </a:xfrm>
          <a:prstGeom prst="rect">
            <a:avLst/>
          </a:prstGeom>
          <a:noFill/>
        </p:spPr>
        <p:txBody>
          <a:bodyPr wrap="square" rtlCol="0">
            <a:spAutoFit/>
          </a:bodyPr>
          <a:p>
            <a:r>
              <a:rPr lang="en-US" altLang="zh-CN" sz="2000">
                <a:latin typeface="华文宋体" panose="02010600040101010101" charset="-122"/>
                <a:ea typeface="华文宋体" panose="02010600040101010101" charset="-122"/>
                <a:cs typeface="华文宋体" panose="02010600040101010101" charset="-122"/>
              </a:rPr>
              <a:t>    </a:t>
            </a:r>
            <a:r>
              <a:rPr lang="zh-CN" altLang="en-US" sz="2000">
                <a:latin typeface="华文宋体" panose="02010600040101010101" charset="-122"/>
                <a:ea typeface="华文宋体" panose="02010600040101010101" charset="-122"/>
                <a:cs typeface="华文宋体" panose="02010600040101010101" charset="-122"/>
              </a:rPr>
              <a:t>SpyTag/SpyCatcher是一种蛋白偶联方法，通过从化脓性链球菌纤维连接蛋白FbaB中分离的CnaB2结构域而产生。CnaB2自发地在Lys31和Asp117之间形成分子内异肽键（图1A）。SpyCatcher有113个氨基酸，含有活性Lys31，SpyTag，有13个氨基酸，含活性Asp117（图1A）。混合后，SpyTag和SpyCatcher结合并自发地进行由Spy-Catcher残基Glu77促进的酰胺化反应，形成分子间异肽键（图1B）。SpyTag/SpyCatcher之间的自发酰胺化发生在很宽的温度范围和pH范围。SpyTag和SpyCatcher可以融合到蛋白的N端或C端，在某些情况下也可以融合到蛋白内部的loop结构。这两个片段都不含半胱氨酸，因此很容易在不同的细胞位置使用。该反应是不可逆的，可达到99%的转化率。</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1065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475990" cy="583565"/>
          </a:xfrm>
          <a:prstGeom prst="rect">
            <a:avLst/>
          </a:prstGeom>
          <a:noFill/>
        </p:spPr>
        <p:txBody>
          <a:bodyPr wrap="square" rtlCol="0">
            <a:spAutoFit/>
          </a:bodyPr>
          <a:p>
            <a:r>
              <a:rPr lang="en-US" altLang="zh-CN" sz="3200">
                <a:solidFill>
                  <a:srgbClr val="7030A0"/>
                </a:solidFill>
                <a:latin typeface="华文宋体" panose="02010600040101010101" charset="-122"/>
                <a:ea typeface="华文宋体" panose="02010600040101010101" charset="-122"/>
              </a:rPr>
              <a:t>SpyTag/</a:t>
            </a:r>
            <a:r>
              <a:rPr lang="en-US" altLang="zh-CN" sz="3200">
                <a:solidFill>
                  <a:srgbClr val="7030A0"/>
                </a:solidFill>
                <a:latin typeface="华文宋体" panose="02010600040101010101" charset="-122"/>
                <a:ea typeface="华文宋体" panose="02010600040101010101" charset="-122"/>
              </a:rPr>
              <a:t>SpyCatcher</a:t>
            </a:r>
            <a:endParaRPr lang="en-US" altLang="zh-CN"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1"/>
          <p:cNvPicPr>
            <a:picLocks noChangeAspect="1"/>
          </p:cNvPicPr>
          <p:nvPr/>
        </p:nvPicPr>
        <p:blipFill>
          <a:blip r:embed="rId3"/>
          <a:stretch>
            <a:fillRect/>
          </a:stretch>
        </p:blipFill>
        <p:spPr>
          <a:xfrm>
            <a:off x="1872615" y="1424940"/>
            <a:ext cx="8302625" cy="2797810"/>
          </a:xfrm>
          <a:prstGeom prst="rect">
            <a:avLst/>
          </a:prstGeom>
        </p:spPr>
      </p:pic>
      <p:sp>
        <p:nvSpPr>
          <p:cNvPr id="10" name="文本框 9"/>
          <p:cNvSpPr txBox="1"/>
          <p:nvPr/>
        </p:nvSpPr>
        <p:spPr>
          <a:xfrm>
            <a:off x="3441065" y="4387215"/>
            <a:ext cx="6014720" cy="398780"/>
          </a:xfrm>
          <a:prstGeom prst="rect">
            <a:avLst/>
          </a:prstGeom>
          <a:noFill/>
        </p:spPr>
        <p:txBody>
          <a:bodyPr wrap="square" rtlCol="0">
            <a:spAutoFit/>
          </a:bodyPr>
          <a:p>
            <a:r>
              <a:rPr lang="zh-CN" altLang="en-US" sz="2000">
                <a:latin typeface="华文宋体" panose="02010600040101010101" charset="-122"/>
                <a:ea typeface="华文宋体" panose="02010600040101010101" charset="-122"/>
                <a:cs typeface="华文宋体" panose="02010600040101010101" charset="-122"/>
              </a:rPr>
              <a:t>非反应性的</a:t>
            </a:r>
            <a:r>
              <a:rPr lang="en-US" altLang="zh-CN" sz="2000">
                <a:latin typeface="华文宋体" panose="02010600040101010101" charset="-122"/>
                <a:ea typeface="华文宋体" panose="02010600040101010101" charset="-122"/>
                <a:cs typeface="华文宋体" panose="02010600040101010101" charset="-122"/>
              </a:rPr>
              <a:t>SpyCatcher+SpyTag</a:t>
            </a:r>
            <a:r>
              <a:rPr lang="zh-CN" altLang="en-US" sz="2000">
                <a:latin typeface="华文宋体" panose="02010600040101010101" charset="-122"/>
                <a:ea typeface="华文宋体" panose="02010600040101010101" charset="-122"/>
                <a:cs typeface="华文宋体" panose="02010600040101010101" charset="-122"/>
              </a:rPr>
              <a:t>具有优良的纯化功能</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1065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47599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1</a:t>
            </a:r>
            <a:r>
              <a:rPr lang="zh-CN" altLang="en-US" sz="3200">
                <a:solidFill>
                  <a:srgbClr val="7030A0"/>
                </a:solidFill>
                <a:latin typeface="华文宋体" panose="02010600040101010101" charset="-122"/>
                <a:ea typeface="华文宋体" panose="02010600040101010101" charset="-122"/>
              </a:rPr>
              <a:t>：</a:t>
            </a:r>
            <a:r>
              <a:rPr lang="zh-CN" altLang="en-US" sz="3200">
                <a:solidFill>
                  <a:srgbClr val="7030A0"/>
                </a:solidFill>
                <a:latin typeface="华文宋体" panose="02010600040101010101" charset="-122"/>
                <a:ea typeface="华文宋体" panose="02010600040101010101" charset="-122"/>
              </a:rPr>
              <a:t>锚定</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2"/>
          <p:cNvPicPr>
            <a:picLocks noChangeAspect="1"/>
          </p:cNvPicPr>
          <p:nvPr/>
        </p:nvPicPr>
        <p:blipFill>
          <a:blip r:embed="rId3"/>
          <a:stretch>
            <a:fillRect/>
          </a:stretch>
        </p:blipFill>
        <p:spPr>
          <a:xfrm>
            <a:off x="1208405" y="850900"/>
            <a:ext cx="10240645" cy="436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5652770"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95808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2</a:t>
            </a:r>
            <a:r>
              <a:rPr lang="zh-CN" altLang="en-US" sz="3200">
                <a:solidFill>
                  <a:srgbClr val="7030A0"/>
                </a:solidFill>
                <a:latin typeface="华文宋体" panose="02010600040101010101" charset="-122"/>
                <a:ea typeface="华文宋体" panose="02010600040101010101" charset="-122"/>
              </a:rPr>
              <a:t>：控制蛋白聚合</a:t>
            </a:r>
            <a:r>
              <a:rPr lang="zh-CN" altLang="en-US" sz="3200">
                <a:solidFill>
                  <a:srgbClr val="7030A0"/>
                </a:solidFill>
                <a:latin typeface="华文宋体" panose="02010600040101010101" charset="-122"/>
                <a:ea typeface="华文宋体" panose="02010600040101010101" charset="-122"/>
              </a:rPr>
              <a:t>状态</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3"/>
          <p:cNvPicPr>
            <a:picLocks noChangeAspect="1"/>
          </p:cNvPicPr>
          <p:nvPr/>
        </p:nvPicPr>
        <p:blipFill>
          <a:blip r:embed="rId3"/>
          <a:stretch>
            <a:fillRect/>
          </a:stretch>
        </p:blipFill>
        <p:spPr>
          <a:xfrm>
            <a:off x="1168400" y="946785"/>
            <a:ext cx="9855835" cy="44500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579691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96570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3</a:t>
            </a:r>
            <a:r>
              <a:rPr lang="zh-CN" altLang="en-US" sz="3200">
                <a:solidFill>
                  <a:srgbClr val="7030A0"/>
                </a:solidFill>
                <a:latin typeface="华文宋体" panose="02010600040101010101" charset="-122"/>
                <a:ea typeface="华文宋体" panose="02010600040101010101" charset="-122"/>
              </a:rPr>
              <a:t>：模块化偶联</a:t>
            </a:r>
            <a:r>
              <a:rPr lang="zh-CN" altLang="en-US" sz="3200">
                <a:solidFill>
                  <a:srgbClr val="7030A0"/>
                </a:solidFill>
                <a:latin typeface="华文宋体" panose="02010600040101010101" charset="-122"/>
                <a:ea typeface="华文宋体" panose="02010600040101010101" charset="-122"/>
              </a:rPr>
              <a:t>蛋白质</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10" name="图片 9" descr="1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4385" y="850900"/>
            <a:ext cx="10010140" cy="5005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579691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96570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3</a:t>
            </a:r>
            <a:r>
              <a:rPr lang="zh-CN" altLang="en-US" sz="3200">
                <a:solidFill>
                  <a:srgbClr val="7030A0"/>
                </a:solidFill>
                <a:latin typeface="华文宋体" panose="02010600040101010101" charset="-122"/>
                <a:ea typeface="华文宋体" panose="02010600040101010101" charset="-122"/>
              </a:rPr>
              <a:t>：模块化偶联</a:t>
            </a:r>
            <a:r>
              <a:rPr lang="zh-CN" altLang="en-US" sz="3200">
                <a:solidFill>
                  <a:srgbClr val="7030A0"/>
                </a:solidFill>
                <a:latin typeface="华文宋体" panose="02010600040101010101" charset="-122"/>
                <a:ea typeface="华文宋体" panose="02010600040101010101" charset="-122"/>
              </a:rPr>
              <a:t>蛋白质</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5"/>
          <p:cNvPicPr>
            <a:picLocks noChangeAspect="1"/>
          </p:cNvPicPr>
          <p:nvPr/>
        </p:nvPicPr>
        <p:blipFill>
          <a:blip r:embed="rId3">
            <a:clrChange>
              <a:clrFrom>
                <a:srgbClr val="FFFFFF">
                  <a:alpha val="100000"/>
                </a:srgbClr>
              </a:clrFrom>
              <a:clrTo>
                <a:srgbClr val="FFFFFF">
                  <a:alpha val="100000"/>
                  <a:alpha val="0"/>
                </a:srgbClr>
              </a:clrTo>
            </a:clrChange>
          </a:blip>
          <a:srcRect t="1385" r="541"/>
          <a:stretch>
            <a:fillRect/>
          </a:stretch>
        </p:blipFill>
        <p:spPr>
          <a:xfrm>
            <a:off x="1018540" y="902335"/>
            <a:ext cx="8865870" cy="5426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620585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535114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4</a:t>
            </a:r>
            <a:r>
              <a:rPr lang="zh-CN" altLang="en-US" sz="3200">
                <a:solidFill>
                  <a:srgbClr val="7030A0"/>
                </a:solidFill>
                <a:latin typeface="华文宋体" panose="02010600040101010101" charset="-122"/>
                <a:ea typeface="华文宋体" panose="02010600040101010101" charset="-122"/>
              </a:rPr>
              <a:t>：优化酶的</a:t>
            </a:r>
            <a:r>
              <a:rPr lang="zh-CN" altLang="en-US" sz="3200">
                <a:solidFill>
                  <a:srgbClr val="7030A0"/>
                </a:solidFill>
                <a:latin typeface="华文宋体" panose="02010600040101010101" charset="-122"/>
                <a:ea typeface="华文宋体" panose="02010600040101010101" charset="-122"/>
              </a:rPr>
              <a:t>性质和功能</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6"/>
          <p:cNvPicPr>
            <a:picLocks noChangeAspect="1"/>
          </p:cNvPicPr>
          <p:nvPr/>
        </p:nvPicPr>
        <p:blipFill>
          <a:blip r:embed="rId3"/>
          <a:stretch>
            <a:fillRect/>
          </a:stretch>
        </p:blipFill>
        <p:spPr>
          <a:xfrm>
            <a:off x="1225550" y="1466850"/>
            <a:ext cx="10125075" cy="3331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蛋白质</a:t>
            </a:r>
            <a:r>
              <a:rPr lang="zh-CN" altLang="en-US" sz="3200">
                <a:solidFill>
                  <a:srgbClr val="7030A0"/>
                </a:solidFill>
                <a:latin typeface="华文宋体" panose="02010600040101010101" charset="-122"/>
                <a:ea typeface="华文宋体" panose="02010600040101010101" charset="-122"/>
              </a:rPr>
              <a:t>融合技术</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5" name="文本框 4"/>
          <p:cNvSpPr txBox="1"/>
          <p:nvPr/>
        </p:nvSpPr>
        <p:spPr>
          <a:xfrm>
            <a:off x="2341245" y="1592580"/>
            <a:ext cx="7009130" cy="3969385"/>
          </a:xfrm>
          <a:prstGeom prst="rect">
            <a:avLst/>
          </a:prstGeom>
          <a:noFill/>
        </p:spPr>
        <p:txBody>
          <a:bodyPr wrap="square" rtlCol="0">
            <a:spAutoFit/>
          </a:bodyPr>
          <a:p>
            <a:pPr indent="0" algn="l" fontAlgn="auto">
              <a:lnSpc>
                <a:spcPct val="150000"/>
              </a:lnSpc>
            </a:pPr>
            <a:r>
              <a:rPr lang="zh-CN" altLang="en-US" sz="2400" b="1">
                <a:latin typeface="华文宋体" panose="02010600040101010101" charset="-122"/>
                <a:ea typeface="华文宋体" panose="02010600040101010101" charset="-122"/>
                <a:cs typeface="华文宋体" panose="02010600040101010101" charset="-122"/>
              </a:rPr>
              <a:t>融合蛋白</a:t>
            </a:r>
            <a:r>
              <a:rPr lang="en-US" altLang="zh-CN" sz="2400" b="1">
                <a:latin typeface="华文宋体" panose="02010600040101010101" charset="-122"/>
                <a:ea typeface="华文宋体" panose="02010600040101010101" charset="-122"/>
                <a:cs typeface="华文宋体" panose="02010600040101010101" charset="-122"/>
              </a:rPr>
              <a:t>=</a:t>
            </a:r>
            <a:r>
              <a:rPr lang="zh-CN" altLang="en-US" sz="2400" b="1">
                <a:latin typeface="华文宋体" panose="02010600040101010101" charset="-122"/>
                <a:ea typeface="华文宋体" panose="02010600040101010101" charset="-122"/>
                <a:cs typeface="华文宋体" panose="02010600040101010101" charset="-122"/>
              </a:rPr>
              <a:t>效应蛋白</a:t>
            </a:r>
            <a:r>
              <a:rPr lang="en-US" altLang="zh-CN" sz="2400" b="1">
                <a:latin typeface="华文宋体" panose="02010600040101010101" charset="-122"/>
                <a:ea typeface="华文宋体" panose="02010600040101010101" charset="-122"/>
                <a:cs typeface="华文宋体" panose="02010600040101010101" charset="-122"/>
              </a:rPr>
              <a:t>+</a:t>
            </a:r>
            <a:r>
              <a:rPr lang="zh-CN" altLang="en-US" sz="2400" b="1">
                <a:latin typeface="华文宋体" panose="02010600040101010101" charset="-122"/>
                <a:ea typeface="华文宋体" panose="02010600040101010101" charset="-122"/>
                <a:cs typeface="华文宋体" panose="02010600040101010101" charset="-122"/>
              </a:rPr>
              <a:t>功能蛋白（比较狭义的定义）</a:t>
            </a:r>
            <a:endParaRPr lang="zh-CN" altLang="en-US" sz="2400" b="1">
              <a:latin typeface="华文宋体" panose="02010600040101010101" charset="-122"/>
              <a:ea typeface="华文宋体" panose="02010600040101010101" charset="-122"/>
              <a:cs typeface="华文宋体" panose="02010600040101010101" charset="-122"/>
            </a:endParaRPr>
          </a:p>
          <a:p>
            <a:pPr indent="0" algn="l" fontAlgn="auto">
              <a:lnSpc>
                <a:spcPct val="150000"/>
              </a:lnSpc>
            </a:pPr>
            <a:r>
              <a:rPr lang="en-US" altLang="zh-CN" sz="2400" b="1">
                <a:latin typeface="华文宋体" panose="02010600040101010101" charset="-122"/>
                <a:ea typeface="华文宋体" panose="02010600040101010101" charset="-122"/>
                <a:cs typeface="华文宋体" panose="02010600040101010101" charset="-122"/>
              </a:rPr>
              <a:t>1.</a:t>
            </a:r>
            <a:r>
              <a:rPr lang="zh-CN" altLang="en-US" sz="2400" b="1">
                <a:latin typeface="华文宋体" panose="02010600040101010101" charset="-122"/>
                <a:ea typeface="华文宋体" panose="02010600040101010101" charset="-122"/>
                <a:cs typeface="华文宋体" panose="02010600040101010101" charset="-122"/>
              </a:rPr>
              <a:t>合成原理：利用蛋白质重组技术，改造基因直接表达连接不同蛋白质</a:t>
            </a:r>
            <a:r>
              <a:rPr lang="en-US" altLang="zh-CN" sz="2400" b="1">
                <a:latin typeface="华文宋体" panose="02010600040101010101" charset="-122"/>
                <a:ea typeface="华文宋体" panose="02010600040101010101" charset="-122"/>
                <a:cs typeface="华文宋体" panose="02010600040101010101" charset="-122"/>
              </a:rPr>
              <a:t>/</a:t>
            </a:r>
            <a:r>
              <a:rPr lang="zh-CN" altLang="en-US" sz="2400" b="1">
                <a:latin typeface="华文宋体" panose="02010600040101010101" charset="-122"/>
                <a:ea typeface="华文宋体" panose="02010600040101010101" charset="-122"/>
                <a:cs typeface="华文宋体" panose="02010600040101010101" charset="-122"/>
              </a:rPr>
              <a:t>分别表达两种蛋白，相互作用，形成不可逆的连接</a:t>
            </a:r>
            <a:endParaRPr lang="zh-CN" altLang="en-US" sz="2400" b="1">
              <a:latin typeface="华文宋体" panose="02010600040101010101" charset="-122"/>
              <a:ea typeface="华文宋体" panose="02010600040101010101" charset="-122"/>
              <a:cs typeface="华文宋体" panose="02010600040101010101" charset="-122"/>
            </a:endParaRPr>
          </a:p>
          <a:p>
            <a:pPr indent="0" algn="l" fontAlgn="auto">
              <a:lnSpc>
                <a:spcPct val="150000"/>
              </a:lnSpc>
            </a:pPr>
            <a:r>
              <a:rPr lang="en-US" altLang="zh-CN" sz="2400" b="1">
                <a:latin typeface="华文宋体" panose="02010600040101010101" charset="-122"/>
                <a:ea typeface="华文宋体" panose="02010600040101010101" charset="-122"/>
                <a:cs typeface="华文宋体" panose="02010600040101010101" charset="-122"/>
              </a:rPr>
              <a:t>2.</a:t>
            </a:r>
            <a:r>
              <a:rPr lang="zh-CN" altLang="en-US" sz="2400" b="1">
                <a:latin typeface="华文宋体" panose="02010600040101010101" charset="-122"/>
                <a:ea typeface="华文宋体" panose="02010600040101010101" charset="-122"/>
                <a:cs typeface="华文宋体" panose="02010600040101010101" charset="-122"/>
              </a:rPr>
              <a:t>目的：改善蛋白质功能</a:t>
            </a:r>
            <a:r>
              <a:rPr lang="en-US" altLang="zh-CN" sz="2400" b="1">
                <a:latin typeface="华文宋体" panose="02010600040101010101" charset="-122"/>
                <a:ea typeface="华文宋体" panose="02010600040101010101" charset="-122"/>
                <a:cs typeface="华文宋体" panose="02010600040101010101" charset="-122"/>
              </a:rPr>
              <a:t>/</a:t>
            </a:r>
            <a:r>
              <a:rPr lang="zh-CN" altLang="en-US" sz="2400" b="1">
                <a:latin typeface="华文宋体" panose="02010600040101010101" charset="-122"/>
                <a:ea typeface="华文宋体" panose="02010600040101010101" charset="-122"/>
                <a:cs typeface="华文宋体" panose="02010600040101010101" charset="-122"/>
              </a:rPr>
              <a:t>创造新功能</a:t>
            </a:r>
            <a:endParaRPr lang="zh-CN" altLang="en-US" sz="2400" b="1">
              <a:latin typeface="华文宋体" panose="02010600040101010101" charset="-122"/>
              <a:ea typeface="华文宋体" panose="02010600040101010101" charset="-122"/>
              <a:cs typeface="华文宋体" panose="02010600040101010101" charset="-122"/>
            </a:endParaRPr>
          </a:p>
          <a:p>
            <a:pPr indent="0" algn="l" fontAlgn="auto">
              <a:lnSpc>
                <a:spcPct val="150000"/>
              </a:lnSpc>
            </a:pPr>
            <a:r>
              <a:rPr lang="en-US" altLang="zh-CN" sz="2400" b="1">
                <a:latin typeface="华文宋体" panose="02010600040101010101" charset="-122"/>
                <a:ea typeface="华文宋体" panose="02010600040101010101" charset="-122"/>
                <a:cs typeface="华文宋体" panose="02010600040101010101" charset="-122"/>
              </a:rPr>
              <a:t>3.</a:t>
            </a:r>
            <a:r>
              <a:rPr lang="zh-CN" altLang="en-US" sz="2400" b="1">
                <a:latin typeface="华文宋体" panose="02010600040101010101" charset="-122"/>
                <a:ea typeface="华文宋体" panose="02010600040101010101" charset="-122"/>
                <a:cs typeface="华文宋体" panose="02010600040101010101" charset="-122"/>
              </a:rPr>
              <a:t>主要应用领域：标记示踪、纯化分离、药物递送</a:t>
            </a:r>
            <a:r>
              <a:rPr lang="en-US" altLang="zh-CN" sz="2400" b="1">
                <a:latin typeface="华文宋体" panose="02010600040101010101" charset="-122"/>
                <a:ea typeface="华文宋体" panose="02010600040101010101" charset="-122"/>
                <a:cs typeface="华文宋体" panose="02010600040101010101" charset="-122"/>
              </a:rPr>
              <a:t>……</a:t>
            </a:r>
            <a:endParaRPr lang="en-US" altLang="zh-CN" sz="2400" b="1">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620585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535114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4</a:t>
            </a:r>
            <a:r>
              <a:rPr lang="zh-CN" altLang="en-US" sz="3200">
                <a:solidFill>
                  <a:srgbClr val="7030A0"/>
                </a:solidFill>
                <a:latin typeface="华文宋体" panose="02010600040101010101" charset="-122"/>
                <a:ea typeface="华文宋体" panose="02010600040101010101" charset="-122"/>
              </a:rPr>
              <a:t>：优化酶的</a:t>
            </a:r>
            <a:r>
              <a:rPr lang="zh-CN" altLang="en-US" sz="3200">
                <a:solidFill>
                  <a:srgbClr val="7030A0"/>
                </a:solidFill>
                <a:latin typeface="华文宋体" panose="02010600040101010101" charset="-122"/>
                <a:ea typeface="华文宋体" panose="02010600040101010101" charset="-122"/>
              </a:rPr>
              <a:t>性质和功能</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65835" y="1063625"/>
            <a:ext cx="10080625" cy="4963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620585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535114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应用</a:t>
            </a:r>
            <a:r>
              <a:rPr lang="en-US" altLang="zh-CN" sz="3200">
                <a:solidFill>
                  <a:srgbClr val="7030A0"/>
                </a:solidFill>
                <a:latin typeface="华文宋体" panose="02010600040101010101" charset="-122"/>
                <a:ea typeface="华文宋体" panose="02010600040101010101" charset="-122"/>
              </a:rPr>
              <a:t>4</a:t>
            </a:r>
            <a:r>
              <a:rPr lang="zh-CN" altLang="en-US" sz="3200">
                <a:solidFill>
                  <a:srgbClr val="7030A0"/>
                </a:solidFill>
                <a:latin typeface="华文宋体" panose="02010600040101010101" charset="-122"/>
                <a:ea typeface="华文宋体" panose="02010600040101010101" charset="-122"/>
              </a:rPr>
              <a:t>：优化酶的</a:t>
            </a:r>
            <a:r>
              <a:rPr lang="zh-CN" altLang="en-US" sz="3200">
                <a:solidFill>
                  <a:srgbClr val="7030A0"/>
                </a:solidFill>
                <a:latin typeface="华文宋体" panose="02010600040101010101" charset="-122"/>
                <a:ea typeface="华文宋体" panose="02010600040101010101" charset="-122"/>
              </a:rPr>
              <a:t>性质和功能</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01295" y="1020445"/>
            <a:ext cx="11099165" cy="47123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51720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28498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在</a:t>
            </a:r>
            <a:r>
              <a:rPr lang="zh-CN" altLang="en-US" sz="3200">
                <a:solidFill>
                  <a:srgbClr val="7030A0"/>
                </a:solidFill>
                <a:latin typeface="华文宋体" panose="02010600040101010101" charset="-122"/>
                <a:ea typeface="华文宋体" panose="02010600040101010101" charset="-122"/>
              </a:rPr>
              <a:t>细胞生物学上的应用</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1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29260" y="850900"/>
            <a:ext cx="9794875" cy="56953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517207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28498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在</a:t>
            </a:r>
            <a:r>
              <a:rPr lang="zh-CN" altLang="en-US" sz="3200">
                <a:solidFill>
                  <a:srgbClr val="7030A0"/>
                </a:solidFill>
                <a:latin typeface="华文宋体" panose="02010600040101010101" charset="-122"/>
                <a:ea typeface="华文宋体" panose="02010600040101010101" charset="-122"/>
              </a:rPr>
              <a:t>细胞生物学上的应用</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2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242695" y="764540"/>
            <a:ext cx="8423275" cy="5821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1951990"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284980"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总结</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5" name="文本框 4"/>
          <p:cNvSpPr txBox="1"/>
          <p:nvPr/>
        </p:nvSpPr>
        <p:spPr>
          <a:xfrm>
            <a:off x="2046605" y="1327150"/>
            <a:ext cx="8491220" cy="3046095"/>
          </a:xfrm>
          <a:prstGeom prst="rect">
            <a:avLst/>
          </a:prstGeom>
          <a:noFill/>
        </p:spPr>
        <p:txBody>
          <a:bodyPr wrap="square" rtlCol="0">
            <a:spAutoFit/>
          </a:bodyPr>
          <a:p>
            <a:r>
              <a:rPr lang="zh-CN" altLang="en-US" sz="2400">
                <a:latin typeface="华文宋体" panose="02010600040101010101" charset="-122"/>
                <a:ea typeface="华文宋体" panose="02010600040101010101" charset="-122"/>
                <a:cs typeface="华文宋体" panose="02010600040101010101" charset="-122"/>
              </a:rPr>
              <a:t>优势：模块化的连接方式在合成生物学领域有极大潜力</a:t>
            </a:r>
            <a:endParaRPr lang="zh-CN" altLang="en-US" sz="2400">
              <a:latin typeface="华文宋体" panose="02010600040101010101" charset="-122"/>
              <a:ea typeface="华文宋体" panose="02010600040101010101" charset="-122"/>
              <a:cs typeface="华文宋体" panose="02010600040101010101" charset="-122"/>
            </a:endParaRPr>
          </a:p>
          <a:p>
            <a:r>
              <a:rPr lang="zh-CN" altLang="en-US" sz="2400">
                <a:latin typeface="华文宋体" panose="02010600040101010101" charset="-122"/>
                <a:ea typeface="华文宋体" panose="02010600040101010101" charset="-122"/>
                <a:cs typeface="华文宋体" panose="02010600040101010101" charset="-122"/>
              </a:rPr>
              <a:t>局限性：</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1.</a:t>
            </a:r>
            <a:r>
              <a:rPr lang="zh-CN" altLang="en-US" sz="2400">
                <a:latin typeface="华文宋体" panose="02010600040101010101" charset="-122"/>
                <a:ea typeface="华文宋体" panose="02010600040101010101" charset="-122"/>
                <a:cs typeface="华文宋体" panose="02010600040101010101" charset="-122"/>
              </a:rPr>
              <a:t>偶联留下分子疤痕</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2.</a:t>
            </a:r>
            <a:r>
              <a:rPr lang="zh-CN" altLang="en-US" sz="2400">
                <a:latin typeface="华文宋体" panose="02010600040101010101" charset="-122"/>
                <a:ea typeface="华文宋体" panose="02010600040101010101" charset="-122"/>
                <a:cs typeface="华文宋体" panose="02010600040101010101" charset="-122"/>
              </a:rPr>
              <a:t>反应不受管制：只要</a:t>
            </a:r>
            <a:r>
              <a:rPr lang="en-US" altLang="zh-CN" sz="2400">
                <a:latin typeface="华文宋体" panose="02010600040101010101" charset="-122"/>
                <a:ea typeface="华文宋体" panose="02010600040101010101" charset="-122"/>
                <a:cs typeface="华文宋体" panose="02010600040101010101" charset="-122"/>
              </a:rPr>
              <a:t>Tag</a:t>
            </a:r>
            <a:r>
              <a:rPr lang="zh-CN" altLang="en-US" sz="2400">
                <a:latin typeface="华文宋体" panose="02010600040101010101" charset="-122"/>
                <a:ea typeface="华文宋体" panose="02010600040101010101" charset="-122"/>
                <a:cs typeface="华文宋体" panose="02010600040101010101" charset="-122"/>
              </a:rPr>
              <a:t>和</a:t>
            </a:r>
            <a:r>
              <a:rPr lang="en-US" altLang="zh-CN" sz="2400">
                <a:latin typeface="华文宋体" panose="02010600040101010101" charset="-122"/>
                <a:ea typeface="华文宋体" panose="02010600040101010101" charset="-122"/>
                <a:cs typeface="华文宋体" panose="02010600040101010101" charset="-122"/>
              </a:rPr>
              <a:t>Catcher</a:t>
            </a:r>
            <a:r>
              <a:rPr lang="zh-CN" altLang="en-US" sz="2400">
                <a:latin typeface="华文宋体" panose="02010600040101010101" charset="-122"/>
                <a:ea typeface="华文宋体" panose="02010600040101010101" charset="-122"/>
                <a:cs typeface="华文宋体" panose="02010600040101010101" charset="-122"/>
              </a:rPr>
              <a:t>碰撞就会反应</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3.Fusion tolerance</a:t>
            </a:r>
            <a:r>
              <a:rPr lang="zh-CN" altLang="en-US" sz="2400">
                <a:latin typeface="华文宋体" panose="02010600040101010101" charset="-122"/>
                <a:ea typeface="华文宋体" panose="02010600040101010101" charset="-122"/>
                <a:cs typeface="华文宋体" panose="02010600040101010101" charset="-122"/>
              </a:rPr>
              <a:t>？</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4.</a:t>
            </a:r>
            <a:r>
              <a:rPr lang="zh-CN" altLang="en-US" sz="2400">
                <a:latin typeface="华文宋体" panose="02010600040101010101" charset="-122"/>
                <a:ea typeface="华文宋体" panose="02010600040101010101" charset="-122"/>
                <a:cs typeface="华文宋体" panose="02010600040101010101" charset="-122"/>
              </a:rPr>
              <a:t>更成熟的一些标签如（</a:t>
            </a:r>
            <a:r>
              <a:rPr lang="en-US" altLang="zh-CN" sz="2400">
                <a:latin typeface="华文宋体" panose="02010600040101010101" charset="-122"/>
                <a:ea typeface="华文宋体" panose="02010600040101010101" charset="-122"/>
                <a:cs typeface="华文宋体" panose="02010600040101010101" charset="-122"/>
              </a:rPr>
              <a:t>Halo Tag/avidin</a:t>
            </a:r>
            <a:r>
              <a:rPr lang="zh-CN" altLang="en-US" sz="2400">
                <a:latin typeface="华文宋体" panose="02010600040101010101" charset="-122"/>
                <a:ea typeface="华文宋体" panose="02010600040101010101" charset="-122"/>
                <a:cs typeface="华文宋体" panose="02010600040101010101" charset="-122"/>
              </a:rPr>
              <a:t>）目前拥有更好的商业环境</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5.</a:t>
            </a:r>
            <a:r>
              <a:rPr lang="zh-CN" altLang="en-US" sz="2400">
                <a:latin typeface="华文宋体" panose="02010600040101010101" charset="-122"/>
                <a:ea typeface="华文宋体" panose="02010600040101010101" charset="-122"/>
                <a:cs typeface="华文宋体" panose="02010600040101010101" charset="-122"/>
              </a:rPr>
              <a:t>免疫原性</a:t>
            </a:r>
            <a:endParaRPr lang="zh-CN" altLang="en-US" sz="24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蛋白质</a:t>
            </a:r>
            <a:r>
              <a:rPr lang="zh-CN" altLang="en-US" sz="3200">
                <a:solidFill>
                  <a:srgbClr val="7030A0"/>
                </a:solidFill>
                <a:latin typeface="华文宋体" panose="02010600040101010101" charset="-122"/>
                <a:ea typeface="华文宋体" panose="02010600040101010101" charset="-122"/>
              </a:rPr>
              <a:t>融合技术</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10" name="文本框 9"/>
          <p:cNvSpPr txBox="1"/>
          <p:nvPr/>
        </p:nvSpPr>
        <p:spPr>
          <a:xfrm>
            <a:off x="2317115" y="1270635"/>
            <a:ext cx="7033260" cy="1014730"/>
          </a:xfrm>
          <a:prstGeom prst="rect">
            <a:avLst/>
          </a:prstGeom>
          <a:noFill/>
        </p:spPr>
        <p:txBody>
          <a:bodyPr wrap="square" rtlCol="0">
            <a:spAutoFit/>
          </a:bodyPr>
          <a:p>
            <a:r>
              <a:rPr lang="en-US" altLang="zh-CN" sz="2000" b="1">
                <a:latin typeface="华文宋体" panose="02010600040101010101" charset="-122"/>
                <a:ea typeface="华文宋体" panose="02010600040101010101" charset="-122"/>
                <a:cs typeface="华文宋体" panose="02010600040101010101" charset="-122"/>
              </a:rPr>
              <a:t>1.</a:t>
            </a:r>
            <a:r>
              <a:rPr lang="zh-CN" altLang="en-US" sz="2000" b="1">
                <a:latin typeface="华文宋体" panose="02010600040101010101" charset="-122"/>
                <a:ea typeface="华文宋体" panose="02010600040101010101" charset="-122"/>
                <a:cs typeface="华文宋体" panose="02010600040101010101" charset="-122"/>
              </a:rPr>
              <a:t>荧光蛋白：绿色荧光蛋白（GFP）、橙色荧光蛋白（OFP）和黄色荧光蛋白（YFP）。 </a:t>
            </a:r>
            <a:endParaRPr lang="zh-CN" altLang="en-US" sz="2000" b="1">
              <a:latin typeface="华文宋体" panose="02010600040101010101" charset="-122"/>
              <a:ea typeface="华文宋体" panose="02010600040101010101" charset="-122"/>
              <a:cs typeface="华文宋体" panose="02010600040101010101" charset="-122"/>
            </a:endParaRPr>
          </a:p>
          <a:p>
            <a:r>
              <a:rPr lang="zh-CN" altLang="en-US" sz="2000" b="1">
                <a:latin typeface="华文宋体" panose="02010600040101010101" charset="-122"/>
                <a:ea typeface="华文宋体" panose="02010600040101010101" charset="-122"/>
                <a:cs typeface="华文宋体" panose="02010600040101010101" charset="-122"/>
              </a:rPr>
              <a:t>优点：活细胞探针、自发荧光、快速、简便、</a:t>
            </a:r>
            <a:r>
              <a:rPr lang="zh-CN" altLang="en-US" sz="2000" b="1">
                <a:latin typeface="华文宋体" panose="02010600040101010101" charset="-122"/>
                <a:ea typeface="华文宋体" panose="02010600040101010101" charset="-122"/>
                <a:cs typeface="华文宋体" panose="02010600040101010101" charset="-122"/>
              </a:rPr>
              <a:t>灵敏度高</a:t>
            </a:r>
            <a:endParaRPr lang="zh-CN" altLang="en-US" sz="2000" b="1">
              <a:latin typeface="华文宋体" panose="02010600040101010101" charset="-122"/>
              <a:ea typeface="华文宋体" panose="02010600040101010101" charset="-122"/>
              <a:cs typeface="华文宋体" panose="02010600040101010101" charset="-122"/>
            </a:endParaRPr>
          </a:p>
        </p:txBody>
      </p:sp>
      <p:pic>
        <p:nvPicPr>
          <p:cNvPr id="11" name="图片 10" descr="1"/>
          <p:cNvPicPr>
            <a:picLocks noChangeAspect="1"/>
          </p:cNvPicPr>
          <p:nvPr/>
        </p:nvPicPr>
        <p:blipFill>
          <a:blip r:embed="rId3"/>
          <a:stretch>
            <a:fillRect/>
          </a:stretch>
        </p:blipFill>
        <p:spPr>
          <a:xfrm>
            <a:off x="2148840" y="3078480"/>
            <a:ext cx="7033260" cy="2259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蛋白质</a:t>
            </a:r>
            <a:r>
              <a:rPr lang="zh-CN" altLang="en-US" sz="3200">
                <a:solidFill>
                  <a:srgbClr val="7030A0"/>
                </a:solidFill>
                <a:latin typeface="华文宋体" panose="02010600040101010101" charset="-122"/>
                <a:ea typeface="华文宋体" panose="02010600040101010101" charset="-122"/>
              </a:rPr>
              <a:t>融合技术</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10" name="文本框 9"/>
          <p:cNvSpPr txBox="1"/>
          <p:nvPr>
            <p:custDataLst>
              <p:tags r:id="rId3"/>
            </p:custDataLst>
          </p:nvPr>
        </p:nvSpPr>
        <p:spPr>
          <a:xfrm>
            <a:off x="2180590" y="1142365"/>
            <a:ext cx="7033260" cy="2676525"/>
          </a:xfrm>
          <a:prstGeom prst="rect">
            <a:avLst/>
          </a:prstGeom>
          <a:noFill/>
        </p:spPr>
        <p:txBody>
          <a:bodyPr wrap="square" rtlCol="0">
            <a:noAutofit/>
          </a:bodyPr>
          <a:p>
            <a:r>
              <a:rPr lang="en-US" altLang="zh-CN" sz="2000" b="1">
                <a:latin typeface="华文宋体" panose="02010600040101010101" charset="-122"/>
                <a:ea typeface="华文宋体" panose="02010600040101010101" charset="-122"/>
                <a:cs typeface="华文宋体" panose="02010600040101010101" charset="-122"/>
              </a:rPr>
              <a:t>2.</a:t>
            </a:r>
            <a:r>
              <a:rPr lang="zh-CN" altLang="en-US" sz="2000" b="1">
                <a:latin typeface="华文宋体" panose="02010600040101010101" charset="-122"/>
                <a:ea typeface="华文宋体" panose="02010600040101010101" charset="-122"/>
                <a:cs typeface="华文宋体" panose="02010600040101010101" charset="-122"/>
              </a:rPr>
              <a:t>融合标签：在融合标签中，既有短序列（例如PolyHis、PolyArg、FLAG、c-Myc、Streptag等）也有大蛋白（GST、MBP 等）</a:t>
            </a:r>
            <a:endParaRPr lang="zh-CN" altLang="en-US" sz="2000" b="1">
              <a:latin typeface="华文宋体" panose="02010600040101010101" charset="-122"/>
              <a:ea typeface="华文宋体" panose="02010600040101010101" charset="-122"/>
              <a:cs typeface="华文宋体" panose="02010600040101010101" charset="-122"/>
            </a:endParaRPr>
          </a:p>
          <a:p>
            <a:r>
              <a:rPr lang="en-US" altLang="zh-CN" sz="2000" b="1">
                <a:latin typeface="华文宋体" panose="02010600040101010101" charset="-122"/>
                <a:ea typeface="华文宋体" panose="02010600040101010101" charset="-122"/>
                <a:cs typeface="华文宋体" panose="02010600040101010101" charset="-122"/>
              </a:rPr>
              <a:t>e.g.HisTag</a:t>
            </a:r>
            <a:endParaRPr lang="en-US" altLang="zh-CN" sz="2000" b="1">
              <a:latin typeface="华文宋体" panose="02010600040101010101" charset="-122"/>
              <a:ea typeface="华文宋体" panose="02010600040101010101" charset="-122"/>
              <a:cs typeface="华文宋体" panose="02010600040101010101" charset="-122"/>
            </a:endParaRPr>
          </a:p>
          <a:p>
            <a:r>
              <a:rPr lang="en-US" altLang="zh-CN" sz="2000" b="1">
                <a:latin typeface="华文宋体" panose="02010600040101010101" charset="-122"/>
                <a:ea typeface="华文宋体" panose="02010600040101010101" charset="-122"/>
                <a:cs typeface="华文宋体" panose="02010600040101010101" charset="-122"/>
              </a:rPr>
              <a:t>His标签是指六个组氨酸残基组成的融合标签，可插入在目的蛋白的C末端或N末端。当某一个标签的使用，一是能构成表位利于检测；二是构成独特的结构特征（结合配体）利于纯化。</a:t>
            </a:r>
            <a:endParaRPr lang="en-US" altLang="zh-CN" sz="2000" b="1">
              <a:latin typeface="华文宋体" panose="02010600040101010101" charset="-122"/>
              <a:ea typeface="华文宋体" panose="02010600040101010101" charset="-122"/>
              <a:cs typeface="华文宋体" panose="02010600040101010101" charset="-122"/>
            </a:endParaRPr>
          </a:p>
          <a:p>
            <a:endParaRPr lang="en-US" altLang="zh-CN" sz="2000" b="1">
              <a:latin typeface="华文宋体" panose="02010600040101010101" charset="-122"/>
              <a:ea typeface="华文宋体" panose="02010600040101010101" charset="-122"/>
              <a:cs typeface="华文宋体" panose="02010600040101010101" charset="-122"/>
            </a:endParaRPr>
          </a:p>
        </p:txBody>
      </p:sp>
      <p:pic>
        <p:nvPicPr>
          <p:cNvPr id="5" name="图片 4" descr="2"/>
          <p:cNvPicPr>
            <a:picLocks noChangeAspect="1"/>
          </p:cNvPicPr>
          <p:nvPr/>
        </p:nvPicPr>
        <p:blipFill>
          <a:blip r:embed="rId4"/>
          <a:stretch>
            <a:fillRect/>
          </a:stretch>
        </p:blipFill>
        <p:spPr>
          <a:xfrm>
            <a:off x="1515745" y="3904615"/>
            <a:ext cx="8267065" cy="193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蛋白质</a:t>
            </a:r>
            <a:r>
              <a:rPr lang="zh-CN" altLang="en-US" sz="3200">
                <a:solidFill>
                  <a:srgbClr val="7030A0"/>
                </a:solidFill>
                <a:latin typeface="华文宋体" panose="02010600040101010101" charset="-122"/>
                <a:ea typeface="华文宋体" panose="02010600040101010101" charset="-122"/>
              </a:rPr>
              <a:t>融合技术</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3"/>
          <p:cNvPicPr>
            <a:picLocks noChangeAspect="1"/>
          </p:cNvPicPr>
          <p:nvPr/>
        </p:nvPicPr>
        <p:blipFill>
          <a:blip r:embed="rId3"/>
          <a:stretch>
            <a:fillRect/>
          </a:stretch>
        </p:blipFill>
        <p:spPr>
          <a:xfrm>
            <a:off x="2632710" y="764540"/>
            <a:ext cx="6927215" cy="5436870"/>
          </a:xfrm>
          <a:prstGeom prst="rect">
            <a:avLst/>
          </a:prstGeom>
        </p:spPr>
      </p:pic>
      <p:sp>
        <p:nvSpPr>
          <p:cNvPr id="10" name="文本框 9"/>
          <p:cNvSpPr txBox="1"/>
          <p:nvPr/>
        </p:nvSpPr>
        <p:spPr>
          <a:xfrm>
            <a:off x="3126740" y="6066790"/>
            <a:ext cx="6904990" cy="368300"/>
          </a:xfrm>
          <a:prstGeom prst="rect">
            <a:avLst/>
          </a:prstGeom>
          <a:noFill/>
        </p:spPr>
        <p:txBody>
          <a:bodyPr wrap="square" rtlCol="0">
            <a:spAutoFit/>
          </a:bodyPr>
          <a:p>
            <a:r>
              <a:rPr lang="zh-CN" altLang="en-US"/>
              <a:t>Mahmood T, et al.Int J Biol Macromol. 2023 Mar 1;230:123161.</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en-US" altLang="zh-CN" sz="3200">
                <a:solidFill>
                  <a:srgbClr val="7030A0"/>
                </a:solidFill>
                <a:latin typeface="华文宋体" panose="02010600040101010101" charset="-122"/>
                <a:ea typeface="华文宋体" panose="02010600040101010101" charset="-122"/>
              </a:rPr>
              <a:t>Fc</a:t>
            </a:r>
            <a:r>
              <a:rPr lang="zh-CN" altLang="en-US" sz="3200">
                <a:solidFill>
                  <a:srgbClr val="7030A0"/>
                </a:solidFill>
                <a:latin typeface="华文宋体" panose="02010600040101010101" charset="-122"/>
                <a:ea typeface="华文宋体" panose="02010600040101010101" charset="-122"/>
              </a:rPr>
              <a:t>融合</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4"/>
          <p:cNvPicPr>
            <a:picLocks noChangeAspect="1"/>
          </p:cNvPicPr>
          <p:nvPr/>
        </p:nvPicPr>
        <p:blipFill>
          <a:blip r:embed="rId3"/>
          <a:stretch>
            <a:fillRect/>
          </a:stretch>
        </p:blipFill>
        <p:spPr>
          <a:xfrm>
            <a:off x="94615" y="850900"/>
            <a:ext cx="7317740" cy="5360035"/>
          </a:xfrm>
          <a:prstGeom prst="rect">
            <a:avLst/>
          </a:prstGeom>
        </p:spPr>
      </p:pic>
      <p:sp>
        <p:nvSpPr>
          <p:cNvPr id="10" name="文本框 9"/>
          <p:cNvSpPr txBox="1"/>
          <p:nvPr/>
        </p:nvSpPr>
        <p:spPr>
          <a:xfrm>
            <a:off x="6832600" y="1583055"/>
            <a:ext cx="4189095" cy="3476625"/>
          </a:xfrm>
          <a:prstGeom prst="rect">
            <a:avLst/>
          </a:prstGeom>
          <a:noFill/>
        </p:spPr>
        <p:txBody>
          <a:bodyPr wrap="square" rtlCol="0">
            <a:spAutoFit/>
          </a:bodyPr>
          <a:p>
            <a:r>
              <a:rPr lang="zh-CN" altLang="en-US" sz="2000">
                <a:latin typeface="华文宋体" panose="02010600040101010101" charset="-122"/>
                <a:ea typeface="华文宋体" panose="02010600040101010101" charset="-122"/>
                <a:cs typeface="华文宋体" panose="02010600040101010101" charset="-122"/>
              </a:rPr>
              <a:t>优点：</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1.</a:t>
            </a:r>
            <a:r>
              <a:rPr lang="zh-CN" altLang="en-US" sz="2000">
                <a:latin typeface="华文宋体" panose="02010600040101010101" charset="-122"/>
                <a:ea typeface="华文宋体" panose="02010600040101010101" charset="-122"/>
                <a:cs typeface="华文宋体" panose="02010600040101010101" charset="-122"/>
              </a:rPr>
              <a:t>调节融合蛋白大小</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2.</a:t>
            </a:r>
            <a:r>
              <a:rPr lang="zh-CN" altLang="en-US" sz="2000">
                <a:latin typeface="华文宋体" panose="02010600040101010101" charset="-122"/>
                <a:ea typeface="华文宋体" panose="02010600040101010101" charset="-122"/>
                <a:cs typeface="华文宋体" panose="02010600040101010101" charset="-122"/>
              </a:rPr>
              <a:t>改变药代动力学特性</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3.</a:t>
            </a:r>
            <a:r>
              <a:rPr lang="zh-CN" altLang="en-US" sz="2000">
                <a:latin typeface="华文宋体" panose="02010600040101010101" charset="-122"/>
                <a:ea typeface="华文宋体" panose="02010600040101010101" charset="-122"/>
                <a:cs typeface="华文宋体" panose="02010600040101010101" charset="-122"/>
              </a:rPr>
              <a:t>便于生产与纯化</a:t>
            </a:r>
            <a:endParaRPr lang="zh-CN" altLang="en-US" sz="2000">
              <a:latin typeface="华文宋体" panose="02010600040101010101" charset="-122"/>
              <a:ea typeface="华文宋体" panose="02010600040101010101" charset="-122"/>
              <a:cs typeface="华文宋体" panose="02010600040101010101" charset="-122"/>
            </a:endParaRPr>
          </a:p>
          <a:p>
            <a:r>
              <a:rPr lang="en-US" altLang="zh-CN" sz="2000">
                <a:latin typeface="华文宋体" panose="02010600040101010101" charset="-122"/>
                <a:ea typeface="华文宋体" panose="02010600040101010101" charset="-122"/>
                <a:cs typeface="华文宋体" panose="02010600040101010101" charset="-122"/>
              </a:rPr>
              <a:t>4.Fc段融合后通过增加分子量、FcRn介导的再循环机制可增加融合分子的稳定性、延长体内半衰期，同时也可利用Fc段介导ADCC、CDC等各种生物学功能。</a:t>
            </a:r>
            <a:endParaRPr lang="en-US" altLang="zh-CN" sz="2000">
              <a:latin typeface="华文宋体" panose="02010600040101010101" charset="-122"/>
              <a:ea typeface="华文宋体" panose="02010600040101010101" charset="-122"/>
              <a:cs typeface="华文宋体" panose="02010600040101010101" charset="-122"/>
            </a:endParaRPr>
          </a:p>
          <a:p>
            <a:r>
              <a:rPr lang="zh-CN" altLang="en-US" sz="2000">
                <a:latin typeface="华文宋体" panose="02010600040101010101" charset="-122"/>
                <a:ea typeface="华文宋体" panose="02010600040101010101" charset="-122"/>
                <a:cs typeface="华文宋体" panose="02010600040101010101" charset="-122"/>
              </a:rPr>
              <a:t>应用：Fc融合蛋白药物依那西普、阿柏西普、康柏西普、度拉鲁肽等</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en-US" altLang="zh-CN" sz="3200">
                <a:solidFill>
                  <a:srgbClr val="7030A0"/>
                </a:solidFill>
                <a:latin typeface="华文宋体" panose="02010600040101010101" charset="-122"/>
                <a:ea typeface="华文宋体" panose="02010600040101010101" charset="-122"/>
              </a:rPr>
              <a:t>Fv</a:t>
            </a:r>
            <a:r>
              <a:rPr lang="zh-CN" altLang="en-US" sz="3200">
                <a:solidFill>
                  <a:srgbClr val="7030A0"/>
                </a:solidFill>
                <a:latin typeface="华文宋体" panose="02010600040101010101" charset="-122"/>
                <a:ea typeface="华文宋体" panose="02010600040101010101" charset="-122"/>
              </a:rPr>
              <a:t>融合</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sp>
        <p:nvSpPr>
          <p:cNvPr id="5" name="文本框 4"/>
          <p:cNvSpPr txBox="1"/>
          <p:nvPr/>
        </p:nvSpPr>
        <p:spPr>
          <a:xfrm>
            <a:off x="2082165" y="1759585"/>
            <a:ext cx="7802245" cy="3046095"/>
          </a:xfrm>
          <a:prstGeom prst="rect">
            <a:avLst/>
          </a:prstGeom>
          <a:noFill/>
        </p:spPr>
        <p:txBody>
          <a:bodyPr wrap="square" rtlCol="0">
            <a:spAutoFit/>
          </a:bodyPr>
          <a:p>
            <a:r>
              <a:rPr lang="zh-CN" altLang="en-US" sz="2400">
                <a:latin typeface="华文宋体" panose="02010600040101010101" charset="-122"/>
                <a:ea typeface="华文宋体" panose="02010600040101010101" charset="-122"/>
                <a:cs typeface="华文宋体" panose="02010600040101010101" charset="-122"/>
              </a:rPr>
              <a:t>优点：</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1.</a:t>
            </a:r>
            <a:r>
              <a:rPr lang="zh-CN" altLang="en-US" sz="2400">
                <a:latin typeface="华文宋体" panose="02010600040101010101" charset="-122"/>
                <a:ea typeface="华文宋体" panose="02010600040101010101" charset="-122"/>
                <a:cs typeface="华文宋体" panose="02010600040101010101" charset="-122"/>
              </a:rPr>
              <a:t>减小融合蛋白大小</a:t>
            </a:r>
            <a:endParaRPr lang="zh-CN" altLang="en-US" sz="2400">
              <a:latin typeface="华文宋体" panose="02010600040101010101" charset="-122"/>
              <a:ea typeface="华文宋体" panose="02010600040101010101" charset="-122"/>
              <a:cs typeface="华文宋体" panose="02010600040101010101" charset="-122"/>
            </a:endParaRPr>
          </a:p>
          <a:p>
            <a:r>
              <a:rPr lang="en-US" altLang="zh-CN" sz="2400">
                <a:latin typeface="华文宋体" panose="02010600040101010101" charset="-122"/>
                <a:ea typeface="华文宋体" panose="02010600040101010101" charset="-122"/>
                <a:cs typeface="华文宋体" panose="02010600040101010101" charset="-122"/>
              </a:rPr>
              <a:t>2.</a:t>
            </a:r>
            <a:r>
              <a:rPr lang="zh-CN" altLang="en-US" sz="2400">
                <a:latin typeface="华文宋体" panose="02010600040101010101" charset="-122"/>
                <a:ea typeface="华文宋体" panose="02010600040101010101" charset="-122"/>
                <a:cs typeface="华文宋体" panose="02010600040101010101" charset="-122"/>
              </a:rPr>
              <a:t>保留靶向性，消除完整</a:t>
            </a:r>
            <a:r>
              <a:rPr lang="en-US" altLang="zh-CN" sz="2400">
                <a:latin typeface="华文宋体" panose="02010600040101010101" charset="-122"/>
                <a:ea typeface="华文宋体" panose="02010600040101010101" charset="-122"/>
                <a:cs typeface="华文宋体" panose="02010600040101010101" charset="-122"/>
              </a:rPr>
              <a:t>IgG</a:t>
            </a:r>
            <a:r>
              <a:rPr lang="zh-CN" altLang="en-US" sz="2400">
                <a:latin typeface="华文宋体" panose="02010600040101010101" charset="-122"/>
                <a:ea typeface="华文宋体" panose="02010600040101010101" charset="-122"/>
                <a:cs typeface="华文宋体" panose="02010600040101010101" charset="-122"/>
              </a:rPr>
              <a:t>的效应功能（如补体依赖等）</a:t>
            </a:r>
            <a:endParaRPr lang="en-US" altLang="zh-CN" sz="2400">
              <a:latin typeface="华文宋体" panose="02010600040101010101" charset="-122"/>
              <a:ea typeface="华文宋体" panose="02010600040101010101" charset="-122"/>
              <a:cs typeface="华文宋体" panose="02010600040101010101" charset="-122"/>
            </a:endParaRPr>
          </a:p>
          <a:p>
            <a:r>
              <a:rPr lang="zh-CN" altLang="en-US" sz="2400">
                <a:latin typeface="华文宋体" panose="02010600040101010101" charset="-122"/>
                <a:ea typeface="华文宋体" panose="02010600040101010101" charset="-122"/>
                <a:cs typeface="华文宋体" panose="02010600040101010101" charset="-122"/>
              </a:rPr>
              <a:t>存在问题：稳定性不足</a:t>
            </a:r>
            <a:endParaRPr lang="zh-CN" altLang="en-US" sz="2400">
              <a:latin typeface="华文宋体" panose="02010600040101010101" charset="-122"/>
              <a:ea typeface="华文宋体" panose="02010600040101010101" charset="-122"/>
              <a:cs typeface="华文宋体" panose="02010600040101010101" charset="-122"/>
            </a:endParaRPr>
          </a:p>
          <a:p>
            <a:r>
              <a:rPr lang="zh-CN" altLang="en-US" sz="2400">
                <a:latin typeface="华文宋体" panose="02010600040101010101" charset="-122"/>
                <a:ea typeface="华文宋体" panose="02010600040101010101" charset="-122"/>
                <a:cs typeface="华文宋体" panose="02010600040101010101" charset="-122"/>
              </a:rPr>
              <a:t>解决方案：将VH和VL之间用肽连接物共价偶联</a:t>
            </a:r>
            <a:r>
              <a:rPr lang="en-US" altLang="zh-CN" sz="2400">
                <a:latin typeface="华文宋体" panose="02010600040101010101" charset="-122"/>
                <a:ea typeface="华文宋体" panose="02010600040101010101" charset="-122"/>
                <a:cs typeface="华文宋体" panose="02010600040101010101" charset="-122"/>
              </a:rPr>
              <a:t>/</a:t>
            </a:r>
            <a:r>
              <a:rPr lang="zh-CN" altLang="en-US" sz="2400">
                <a:latin typeface="华文宋体" panose="02010600040101010101" charset="-122"/>
                <a:ea typeface="华文宋体" panose="02010600040101010101" charset="-122"/>
                <a:cs typeface="华文宋体" panose="02010600040101010101" charset="-122"/>
              </a:rPr>
              <a:t>引入二硫键</a:t>
            </a:r>
            <a:endParaRPr lang="zh-CN" altLang="en-US" sz="2400">
              <a:latin typeface="华文宋体" panose="02010600040101010101" charset="-122"/>
              <a:ea typeface="华文宋体" panose="02010600040101010101" charset="-122"/>
              <a:cs typeface="华文宋体" panose="02010600040101010101" charset="-122"/>
            </a:endParaRPr>
          </a:p>
          <a:p>
            <a:r>
              <a:rPr lang="zh-CN" altLang="en-US" sz="2400">
                <a:latin typeface="华文宋体" panose="02010600040101010101" charset="-122"/>
                <a:ea typeface="华文宋体" panose="02010600040101010101" charset="-122"/>
                <a:cs typeface="华文宋体" panose="02010600040101010101" charset="-122"/>
              </a:rPr>
              <a:t>应用：TNF-α、细胞因子融合蛋白和HLA多肽复合体的融合蛋白</a:t>
            </a:r>
            <a:endParaRPr lang="zh-CN" altLang="en-US" sz="24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03034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332422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抗体</a:t>
            </a:r>
            <a:r>
              <a:rPr lang="en-US" altLang="zh-CN" sz="3200">
                <a:solidFill>
                  <a:srgbClr val="7030A0"/>
                </a:solidFill>
                <a:latin typeface="华文宋体" panose="02010600040101010101" charset="-122"/>
                <a:ea typeface="华文宋体" panose="02010600040101010101" charset="-122"/>
              </a:rPr>
              <a:t>+</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5"/>
          <p:cNvPicPr>
            <a:picLocks noChangeAspect="1"/>
          </p:cNvPicPr>
          <p:nvPr/>
        </p:nvPicPr>
        <p:blipFill>
          <a:blip r:embed="rId3"/>
          <a:srcRect l="707" t="711" r="1599" b="403"/>
          <a:stretch>
            <a:fillRect/>
          </a:stretch>
        </p:blipFill>
        <p:spPr>
          <a:xfrm>
            <a:off x="417830" y="934085"/>
            <a:ext cx="5381625" cy="4773295"/>
          </a:xfrm>
          <a:prstGeom prst="rect">
            <a:avLst/>
          </a:prstGeom>
        </p:spPr>
      </p:pic>
      <p:sp>
        <p:nvSpPr>
          <p:cNvPr id="10" name="文本框 9"/>
          <p:cNvSpPr txBox="1"/>
          <p:nvPr>
            <p:custDataLst>
              <p:tags r:id="rId4"/>
            </p:custDataLst>
          </p:nvPr>
        </p:nvSpPr>
        <p:spPr>
          <a:xfrm>
            <a:off x="251460" y="5866130"/>
            <a:ext cx="6904990" cy="368300"/>
          </a:xfrm>
          <a:prstGeom prst="rect">
            <a:avLst/>
          </a:prstGeom>
          <a:noFill/>
        </p:spPr>
        <p:txBody>
          <a:bodyPr wrap="square" rtlCol="0">
            <a:spAutoFit/>
          </a:bodyPr>
          <a:p>
            <a:r>
              <a:rPr lang="zh-CN" altLang="en-US"/>
              <a:t>Mahmood T, et al.Int J Biol Macromol. 2023 Mar 1;230:123161.</a:t>
            </a:r>
            <a:endParaRPr lang="zh-CN" altLang="en-US"/>
          </a:p>
        </p:txBody>
      </p:sp>
      <p:sp>
        <p:nvSpPr>
          <p:cNvPr id="11" name="文本框 10"/>
          <p:cNvSpPr txBox="1"/>
          <p:nvPr/>
        </p:nvSpPr>
        <p:spPr>
          <a:xfrm>
            <a:off x="6961505" y="2592070"/>
            <a:ext cx="4060825" cy="1568450"/>
          </a:xfrm>
          <a:prstGeom prst="rect">
            <a:avLst/>
          </a:prstGeom>
          <a:noFill/>
        </p:spPr>
        <p:txBody>
          <a:bodyPr wrap="square" rtlCol="0">
            <a:spAutoFit/>
          </a:bodyPr>
          <a:p>
            <a:r>
              <a:rPr lang="zh-CN" altLang="en-US" sz="2400">
                <a:latin typeface="华文宋体" panose="02010600040101010101" charset="-122"/>
                <a:ea typeface="华文宋体" panose="02010600040101010101" charset="-122"/>
                <a:cs typeface="华文宋体" panose="02010600040101010101" charset="-122"/>
              </a:rPr>
              <a:t>抗体</a:t>
            </a:r>
            <a:r>
              <a:rPr lang="en-US" altLang="zh-CN" sz="2400">
                <a:latin typeface="华文宋体" panose="02010600040101010101" charset="-122"/>
                <a:ea typeface="华文宋体" panose="02010600040101010101" charset="-122"/>
                <a:cs typeface="华文宋体" panose="02010600040101010101" charset="-122"/>
              </a:rPr>
              <a:t>+</a:t>
            </a:r>
            <a:r>
              <a:rPr lang="zh-CN" altLang="en-US" sz="2400">
                <a:latin typeface="华文宋体" panose="02010600040101010101" charset="-122"/>
                <a:ea typeface="华文宋体" panose="02010600040101010101" charset="-122"/>
                <a:cs typeface="华文宋体" panose="02010600040101010101" charset="-122"/>
              </a:rPr>
              <a:t>药物</a:t>
            </a:r>
            <a:r>
              <a:rPr lang="en-US" altLang="zh-CN" sz="2400">
                <a:latin typeface="华文宋体" panose="02010600040101010101" charset="-122"/>
                <a:ea typeface="华文宋体" panose="02010600040101010101" charset="-122"/>
                <a:cs typeface="华文宋体" panose="02010600040101010101" charset="-122"/>
              </a:rPr>
              <a:t>/</a:t>
            </a:r>
            <a:r>
              <a:rPr lang="zh-CN" altLang="en-US" sz="2400">
                <a:latin typeface="华文宋体" panose="02010600040101010101" charset="-122"/>
                <a:ea typeface="华文宋体" panose="02010600040101010101" charset="-122"/>
                <a:cs typeface="华文宋体" panose="02010600040101010101" charset="-122"/>
              </a:rPr>
              <a:t>酶</a:t>
            </a:r>
            <a:r>
              <a:rPr lang="en-US" altLang="zh-CN" sz="2400">
                <a:latin typeface="华文宋体" panose="02010600040101010101" charset="-122"/>
                <a:ea typeface="华文宋体" panose="02010600040101010101" charset="-122"/>
                <a:cs typeface="华文宋体" panose="02010600040101010101" charset="-122"/>
              </a:rPr>
              <a:t>/</a:t>
            </a:r>
            <a:r>
              <a:rPr lang="zh-CN" altLang="en-US" sz="2400">
                <a:latin typeface="华文宋体" panose="02010600040101010101" charset="-122"/>
                <a:ea typeface="华文宋体" panose="02010600040101010101" charset="-122"/>
                <a:cs typeface="华文宋体" panose="02010600040101010101" charset="-122"/>
              </a:rPr>
              <a:t>细胞因子</a:t>
            </a:r>
            <a:r>
              <a:rPr lang="en-US" altLang="zh-CN" sz="2400">
                <a:latin typeface="华文宋体" panose="02010600040101010101" charset="-122"/>
                <a:ea typeface="华文宋体" panose="02010600040101010101" charset="-122"/>
                <a:cs typeface="华文宋体" panose="02010600040101010101" charset="-122"/>
              </a:rPr>
              <a:t>……</a:t>
            </a:r>
            <a:endParaRPr lang="zh-CN" altLang="en-US" sz="2400">
              <a:latin typeface="华文宋体" panose="02010600040101010101" charset="-122"/>
              <a:ea typeface="华文宋体" panose="02010600040101010101" charset="-122"/>
              <a:cs typeface="华文宋体" panose="02010600040101010101" charset="-122"/>
            </a:endParaRPr>
          </a:p>
          <a:p>
            <a:r>
              <a:rPr lang="zh-CN" altLang="en-US" sz="2400">
                <a:latin typeface="华文宋体" panose="02010600040101010101" charset="-122"/>
                <a:ea typeface="华文宋体" panose="02010600040101010101" charset="-122"/>
                <a:cs typeface="华文宋体" panose="02010600040101010101" charset="-122"/>
              </a:rPr>
              <a:t>主要功能：靶向目标细胞，并介导所连接物质进入目标细胞</a:t>
            </a:r>
            <a:endParaRPr lang="zh-CN" altLang="en-US" sz="24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114915" y="4831715"/>
            <a:ext cx="2310130" cy="2188210"/>
            <a:chOff x="15929" y="7609"/>
            <a:chExt cx="3638" cy="3446"/>
          </a:xfrm>
        </p:grpSpPr>
        <p:pic>
          <p:nvPicPr>
            <p:cNvPr id="2" name="图片 1" descr="微信图片_20240129134527"/>
            <p:cNvPicPr>
              <a:picLocks noChangeAspect="1"/>
            </p:cNvPicPr>
            <p:nvPr/>
          </p:nvPicPr>
          <p:blipFill>
            <a:blip r:embed="rId1">
              <a:alphaModFix amt="58000"/>
              <a:clrChange>
                <a:clrFrom>
                  <a:srgbClr val="FFFFFF">
                    <a:alpha val="100000"/>
                  </a:srgbClr>
                </a:clrFrom>
                <a:clrTo>
                  <a:srgbClr val="FFFFFF">
                    <a:alpha val="100000"/>
                    <a:alpha val="0"/>
                  </a:srgbClr>
                </a:clrTo>
              </a:clrChange>
            </a:blip>
            <a:srcRect l="15247" t="18606" r="20443" b="21547"/>
            <a:stretch>
              <a:fillRect/>
            </a:stretch>
          </p:blipFill>
          <p:spPr>
            <a:xfrm rot="840000">
              <a:off x="15929" y="7609"/>
              <a:ext cx="3638" cy="3447"/>
            </a:xfrm>
            <a:prstGeom prst="rect">
              <a:avLst/>
            </a:prstGeom>
          </p:spPr>
        </p:pic>
        <p:pic>
          <p:nvPicPr>
            <p:cNvPr id="3" name="图片 2" descr="微信图片_20240129134514"/>
            <p:cNvPicPr>
              <a:picLocks noChangeAspect="1"/>
            </p:cNvPicPr>
            <p:nvPr/>
          </p:nvPicPr>
          <p:blipFill>
            <a:blip r:embed="rId2">
              <a:alphaModFix amt="72000"/>
              <a:clrChange>
                <a:clrFrom>
                  <a:srgbClr val="FFFFFF">
                    <a:alpha val="100000"/>
                  </a:srgbClr>
                </a:clrFrom>
                <a:clrTo>
                  <a:srgbClr val="FFFFFF">
                    <a:alpha val="100000"/>
                    <a:alpha val="0"/>
                  </a:srgbClr>
                </a:clrTo>
              </a:clrChange>
            </a:blip>
            <a:srcRect l="18176" t="20185" r="25222" b="26546"/>
            <a:stretch>
              <a:fillRect/>
            </a:stretch>
          </p:blipFill>
          <p:spPr>
            <a:xfrm rot="480000">
              <a:off x="16660" y="8209"/>
              <a:ext cx="2246" cy="2152"/>
            </a:xfrm>
            <a:prstGeom prst="rect">
              <a:avLst/>
            </a:prstGeom>
          </p:spPr>
        </p:pic>
      </p:grpSp>
      <p:cxnSp>
        <p:nvCxnSpPr>
          <p:cNvPr id="4" name="直接连接符 3"/>
          <p:cNvCxnSpPr/>
          <p:nvPr/>
        </p:nvCxnSpPr>
        <p:spPr>
          <a:xfrm>
            <a:off x="94615" y="719455"/>
            <a:ext cx="4815205" cy="0"/>
          </a:xfrm>
          <a:prstGeom prst="line">
            <a:avLst/>
          </a:prstGeom>
          <a:ln w="38100">
            <a:solidFill>
              <a:srgbClr val="D9B7EF"/>
            </a:solidFill>
          </a:ln>
        </p:spPr>
        <p:style>
          <a:lnRef idx="1">
            <a:schemeClr val="accent1"/>
          </a:lnRef>
          <a:fillRef idx="0">
            <a:schemeClr val="accent1"/>
          </a:fillRef>
          <a:effectRef idx="0">
            <a:schemeClr val="accent1"/>
          </a:effectRef>
          <a:fontRef idx="minor">
            <a:schemeClr val="tx1"/>
          </a:fontRef>
        </p:style>
      </p:cxnSp>
      <p:pic>
        <p:nvPicPr>
          <p:cNvPr id="7" name="图片 6" descr="微信图片_20240129134514"/>
          <p:cNvPicPr>
            <a:picLocks noChangeAspect="1"/>
          </p:cNvPicPr>
          <p:nvPr/>
        </p:nvPicPr>
        <p:blipFill>
          <a:blip r:embed="rId2">
            <a:clrChange>
              <a:clrFrom>
                <a:srgbClr val="FFFFFF">
                  <a:alpha val="100000"/>
                </a:srgbClr>
              </a:clrFrom>
              <a:clrTo>
                <a:srgbClr val="FFFFFF">
                  <a:alpha val="100000"/>
                  <a:alpha val="0"/>
                </a:srgbClr>
              </a:clrTo>
            </a:clrChange>
          </a:blip>
          <a:srcRect l="18176" t="20185" r="25222" b="26546"/>
          <a:stretch>
            <a:fillRect/>
          </a:stretch>
        </p:blipFill>
        <p:spPr>
          <a:xfrm rot="21240000">
            <a:off x="-33655" y="-42545"/>
            <a:ext cx="886460" cy="849630"/>
          </a:xfrm>
          <a:prstGeom prst="rect">
            <a:avLst/>
          </a:prstGeom>
        </p:spPr>
      </p:pic>
      <p:sp>
        <p:nvSpPr>
          <p:cNvPr id="9" name="文本框 8"/>
          <p:cNvSpPr txBox="1"/>
          <p:nvPr/>
        </p:nvSpPr>
        <p:spPr>
          <a:xfrm>
            <a:off x="894715" y="90805"/>
            <a:ext cx="4189095" cy="583565"/>
          </a:xfrm>
          <a:prstGeom prst="rect">
            <a:avLst/>
          </a:prstGeom>
          <a:noFill/>
        </p:spPr>
        <p:txBody>
          <a:bodyPr wrap="square" rtlCol="0">
            <a:spAutoFit/>
          </a:bodyPr>
          <a:p>
            <a:r>
              <a:rPr lang="zh-CN" altLang="en-US" sz="3200">
                <a:solidFill>
                  <a:srgbClr val="7030A0"/>
                </a:solidFill>
                <a:latin typeface="华文宋体" panose="02010600040101010101" charset="-122"/>
                <a:ea typeface="华文宋体" panose="02010600040101010101" charset="-122"/>
              </a:rPr>
              <a:t>基于</a:t>
            </a:r>
            <a:r>
              <a:rPr lang="en-US" altLang="zh-CN" sz="3200">
                <a:solidFill>
                  <a:srgbClr val="7030A0"/>
                </a:solidFill>
                <a:latin typeface="华文宋体" panose="02010600040101010101" charset="-122"/>
                <a:ea typeface="华文宋体" panose="02010600040101010101" charset="-122"/>
              </a:rPr>
              <a:t>HSA</a:t>
            </a:r>
            <a:r>
              <a:rPr lang="zh-CN" altLang="en-US" sz="3200">
                <a:solidFill>
                  <a:srgbClr val="7030A0"/>
                </a:solidFill>
                <a:latin typeface="华文宋体" panose="02010600040101010101" charset="-122"/>
                <a:ea typeface="华文宋体" panose="02010600040101010101" charset="-122"/>
              </a:rPr>
              <a:t>的</a:t>
            </a:r>
            <a:r>
              <a:rPr lang="zh-CN" altLang="en-US" sz="3200">
                <a:solidFill>
                  <a:srgbClr val="7030A0"/>
                </a:solidFill>
                <a:latin typeface="华文宋体" panose="02010600040101010101" charset="-122"/>
                <a:ea typeface="华文宋体" panose="02010600040101010101" charset="-122"/>
              </a:rPr>
              <a:t>融合蛋白</a:t>
            </a:r>
            <a:endParaRPr lang="zh-CN" altLang="en-US" sz="3200">
              <a:solidFill>
                <a:srgbClr val="7030A0"/>
              </a:solidFill>
              <a:latin typeface="华文宋体" panose="02010600040101010101" charset="-122"/>
              <a:ea typeface="华文宋体" panose="02010600040101010101" charset="-122"/>
            </a:endParaRPr>
          </a:p>
        </p:txBody>
      </p:sp>
      <p:sp>
        <p:nvSpPr>
          <p:cNvPr id="6" name="灯片编号占位符 5"/>
          <p:cNvSpPr>
            <a:spLocks noGrp="1"/>
          </p:cNvSpPr>
          <p:nvPr>
            <p:ph type="sldNum" sz="quarter" idx="12"/>
          </p:nvPr>
        </p:nvSpPr>
        <p:spPr>
          <a:xfrm>
            <a:off x="9350375" y="6435090"/>
            <a:ext cx="2743200" cy="365125"/>
          </a:xfrm>
        </p:spPr>
        <p:txBody>
          <a:bodyPr/>
          <a:p>
            <a:fld id="{565CE74E-AB26-4998-AD42-012C4C1AD076}" type="slidenum">
              <a:rPr lang="zh-CN" altLang="en-US" sz="1800" b="1" smtClean="0">
                <a:solidFill>
                  <a:srgbClr val="610FA1"/>
                </a:solidFill>
                <a:latin typeface="华文行楷" panose="02010800040101010101" charset="-122"/>
                <a:ea typeface="华文行楷" panose="02010800040101010101" charset="-122"/>
              </a:rPr>
            </a:fld>
            <a:endParaRPr lang="zh-CN" altLang="en-US" sz="1800" b="1" smtClean="0">
              <a:solidFill>
                <a:srgbClr val="610FA1"/>
              </a:solidFill>
              <a:latin typeface="华文行楷" panose="02010800040101010101" charset="-122"/>
              <a:ea typeface="华文行楷" panose="02010800040101010101" charset="-122"/>
            </a:endParaRPr>
          </a:p>
        </p:txBody>
      </p:sp>
      <p:pic>
        <p:nvPicPr>
          <p:cNvPr id="5" name="图片 4" descr="6"/>
          <p:cNvPicPr>
            <a:picLocks noChangeAspect="1"/>
          </p:cNvPicPr>
          <p:nvPr/>
        </p:nvPicPr>
        <p:blipFill>
          <a:blip r:embed="rId3"/>
          <a:stretch>
            <a:fillRect/>
          </a:stretch>
        </p:blipFill>
        <p:spPr>
          <a:xfrm>
            <a:off x="94615" y="1454150"/>
            <a:ext cx="7579995" cy="2868930"/>
          </a:xfrm>
          <a:prstGeom prst="rect">
            <a:avLst/>
          </a:prstGeom>
        </p:spPr>
      </p:pic>
      <p:sp>
        <p:nvSpPr>
          <p:cNvPr id="10" name="文本框 9"/>
          <p:cNvSpPr txBox="1"/>
          <p:nvPr>
            <p:custDataLst>
              <p:tags r:id="rId4"/>
            </p:custDataLst>
          </p:nvPr>
        </p:nvSpPr>
        <p:spPr>
          <a:xfrm>
            <a:off x="360045" y="4323080"/>
            <a:ext cx="6904990" cy="368300"/>
          </a:xfrm>
          <a:prstGeom prst="rect">
            <a:avLst/>
          </a:prstGeom>
          <a:noFill/>
        </p:spPr>
        <p:txBody>
          <a:bodyPr wrap="square" rtlCol="0">
            <a:spAutoFit/>
          </a:bodyPr>
          <a:p>
            <a:pPr algn="ctr"/>
            <a:r>
              <a:rPr lang="zh-CN" altLang="en-US"/>
              <a:t>Mahmood T, et al.Int J Biol Macromol. 2023 Mar 1;230:123161.</a:t>
            </a:r>
            <a:endParaRPr lang="zh-CN" altLang="en-US"/>
          </a:p>
        </p:txBody>
      </p:sp>
      <p:sp>
        <p:nvSpPr>
          <p:cNvPr id="11" name="文本框 10"/>
          <p:cNvSpPr txBox="1"/>
          <p:nvPr/>
        </p:nvSpPr>
        <p:spPr>
          <a:xfrm>
            <a:off x="7578090" y="1454150"/>
            <a:ext cx="4444365" cy="3476625"/>
          </a:xfrm>
          <a:prstGeom prst="rect">
            <a:avLst/>
          </a:prstGeom>
          <a:noFill/>
        </p:spPr>
        <p:txBody>
          <a:bodyPr wrap="square" rtlCol="0">
            <a:spAutoFit/>
          </a:bodyPr>
          <a:p>
            <a:r>
              <a:rPr lang="zh-CN" altLang="en-US" sz="2000">
                <a:latin typeface="华文宋体" panose="02010600040101010101" charset="-122"/>
                <a:ea typeface="华文宋体" panose="02010600040101010101" charset="-122"/>
                <a:cs typeface="华文宋体" panose="02010600040101010101" charset="-122"/>
              </a:rPr>
              <a:t>优点：</a:t>
            </a:r>
            <a:endParaRPr lang="zh-CN" altLang="en-US" sz="2000">
              <a:latin typeface="华文宋体" panose="02010600040101010101" charset="-122"/>
              <a:ea typeface="华文宋体" panose="02010600040101010101" charset="-122"/>
              <a:cs typeface="华文宋体" panose="02010600040101010101" charset="-122"/>
            </a:endParaRPr>
          </a:p>
          <a:p>
            <a:r>
              <a:rPr lang="zh-CN" altLang="en-US" sz="2000">
                <a:latin typeface="华文宋体" panose="02010600040101010101" charset="-122"/>
                <a:ea typeface="华文宋体" panose="02010600040101010101" charset="-122"/>
                <a:cs typeface="华文宋体" panose="02010600040101010101" charset="-122"/>
              </a:rPr>
              <a:t>HSA是人血浆中含量最高的蛋白质，占血浆总蛋白的40%- 60%，半衰期长达20天。使用HSA作为融合伙伴提供了一种灵活的方法来产生半衰期较长的治疗性蛋白质。该技术不仅延长了半衰期，而且使蛋白质更加稳定，并降低了免疫原性。效应蛋白可以通过其氨基末端或羧基末端与HSA融合。通过在末端融合HSA，效应蛋白的功能的几乎不会受到影响。</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COMMONDATA" val="eyJoZGlkIjoiZjFmZWIzNDg2MmIzZjExOTIzMmViNTBmYTMwYTk0ZWYifQ=="/>
  <p:tag name="KSO_WPP_MARK_KEY" val="d8c98273-79af-45a8-ad09-21b57cf586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2376</Words>
  <Application>WPS 演示</Application>
  <PresentationFormat>宽屏</PresentationFormat>
  <Paragraphs>169</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华文行楷</vt:lpstr>
      <vt:lpstr>华文宋体</vt:lpstr>
      <vt:lpstr>微软雅黑</vt:lpstr>
      <vt:lpstr>Arial Unicode MS</vt:lpstr>
      <vt:lpstr>Calibri</vt:lpstr>
      <vt:lpstr>Arial Rounded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yjy</dc:creator>
  <cp:lastModifiedBy>2023013058</cp:lastModifiedBy>
  <cp:revision>19</cp:revision>
  <dcterms:created xsi:type="dcterms:W3CDTF">2024-01-29T05:45:00Z</dcterms:created>
  <dcterms:modified xsi:type="dcterms:W3CDTF">2024-02-06T10:40:26Z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7C2429DFC30840CA80E7C9FEF89DFA02_12</vt:lpwstr>
  </property>
  <property fmtid="{D5CDD505-2E9C-101B-9397-08002B2CF9AE}" pid="3" name="KSOProductBuildVer">
    <vt:lpwstr>2052-11.1.0.14036</vt:lpwstr>
  </property>
</Properties>
</file>