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Override PartName="/customXml/itemProps28.xml" ContentType="application/vnd.openxmlformats-officedocument.customXml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sldIdLst>
    <p:sldId id="256" r:id="rId3"/>
    <p:sldId id="258" r:id="rId4"/>
    <p:sldId id="257" r:id="rId5"/>
    <p:sldId id="265" r:id="rId6"/>
    <p:sldId id="282" r:id="rId7"/>
    <p:sldId id="266" r:id="rId8"/>
    <p:sldId id="262" r:id="rId9"/>
    <p:sldId id="267" r:id="rId10"/>
    <p:sldId id="271" r:id="rId11"/>
    <p:sldId id="274" r:id="rId12"/>
    <p:sldId id="273" r:id="rId13"/>
    <p:sldId id="275" r:id="rId14"/>
    <p:sldId id="281" r:id="rId15"/>
    <p:sldId id="276" r:id="rId16"/>
    <p:sldId id="286" r:id="rId17"/>
    <p:sldId id="277" r:id="rId18"/>
    <p:sldId id="284" r:id="rId19"/>
    <p:sldId id="278" r:id="rId20"/>
    <p:sldId id="272" r:id="rId21"/>
    <p:sldId id="269" r:id="rId22"/>
    <p:sldId id="280" r:id="rId23"/>
    <p:sldId id="270" r:id="rId24"/>
    <p:sldId id="283" r:id="rId25"/>
    <p:sldId id="261" r:id="rId26"/>
  </p:sldIdLst>
  <p:sldSz cx="12192000" cy="6858000"/>
  <p:notesSz cx="6858000" cy="9144000"/>
  <p:custDataLst>
    <p:tags r:id="rId3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0FA1"/>
    <a:srgbClr val="8515DB"/>
    <a:srgbClr val="A13FEC"/>
    <a:srgbClr val="CA9BE9"/>
    <a:srgbClr val="D9B7EF"/>
    <a:srgbClr val="E8D3F5"/>
    <a:srgbClr val="DDE2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3" Type="http://schemas.openxmlformats.org/officeDocument/2006/relationships/tags" Target="tags/tag29.xml"/><Relationship Id="rId32" Type="http://schemas.openxmlformats.org/officeDocument/2006/relationships/customXml" Target="../customXml/item1.xml"/><Relationship Id="rId31" Type="http://schemas.openxmlformats.org/officeDocument/2006/relationships/customXmlProps" Target="../customXml/itemProps28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notesMaster" Target="notesMasters/notesMaster1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tags" Target="../tags/tag2.xml"/><Relationship Id="rId4" Type="http://schemas.openxmlformats.org/officeDocument/2006/relationships/image" Target="../media/image3.jpeg"/><Relationship Id="rId3" Type="http://schemas.openxmlformats.org/officeDocument/2006/relationships/tags" Target="../tags/tag1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0.png"/><Relationship Id="rId3" Type="http://schemas.openxmlformats.org/officeDocument/2006/relationships/tags" Target="../tags/tag19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image" Target="../media/image24.png"/><Relationship Id="rId8" Type="http://schemas.openxmlformats.org/officeDocument/2006/relationships/tags" Target="../tags/tag22.xml"/><Relationship Id="rId7" Type="http://schemas.openxmlformats.org/officeDocument/2006/relationships/image" Target="../media/image23.png"/><Relationship Id="rId6" Type="http://schemas.openxmlformats.org/officeDocument/2006/relationships/tags" Target="../tags/tag21.xml"/><Relationship Id="rId5" Type="http://schemas.openxmlformats.org/officeDocument/2006/relationships/image" Target="../media/image22.png"/><Relationship Id="rId4" Type="http://schemas.openxmlformats.org/officeDocument/2006/relationships/tags" Target="../tags/tag20.xml"/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0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23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5.jpeg"/><Relationship Id="rId3" Type="http://schemas.openxmlformats.org/officeDocument/2006/relationships/tags" Target="../tags/tag24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7.png"/><Relationship Id="rId3" Type="http://schemas.openxmlformats.org/officeDocument/2006/relationships/image" Target="../media/image26.pn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tags" Target="../tags/tag25.xml"/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1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33.png"/><Relationship Id="rId3" Type="http://schemas.openxmlformats.org/officeDocument/2006/relationships/image" Target="../media/image32.pn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4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35.png"/><Relationship Id="rId3" Type="http://schemas.openxmlformats.org/officeDocument/2006/relationships/tags" Target="../tags/tag26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7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6.wmf"/><Relationship Id="rId7" Type="http://schemas.openxmlformats.org/officeDocument/2006/relationships/oleObject" Target="../embeddings/oleObject1.bin"/><Relationship Id="rId6" Type="http://schemas.openxmlformats.org/officeDocument/2006/relationships/image" Target="../media/image5.png"/><Relationship Id="rId5" Type="http://schemas.openxmlformats.org/officeDocument/2006/relationships/tags" Target="../tags/tag5.xml"/><Relationship Id="rId4" Type="http://schemas.openxmlformats.org/officeDocument/2006/relationships/image" Target="../media/image4.png"/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0" Type="http://schemas.openxmlformats.org/officeDocument/2006/relationships/vmlDrawing" Target="../drawings/vmlDrawing1.v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7.png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12.png"/><Relationship Id="rId6" Type="http://schemas.openxmlformats.org/officeDocument/2006/relationships/image" Target="../media/image11.png"/><Relationship Id="rId5" Type="http://schemas.openxmlformats.org/officeDocument/2006/relationships/tags" Target="../tags/tag12.xml"/><Relationship Id="rId4" Type="http://schemas.openxmlformats.org/officeDocument/2006/relationships/image" Target="../media/image10.png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tags" Target="../tags/tag14.xml"/><Relationship Id="rId4" Type="http://schemas.openxmlformats.org/officeDocument/2006/relationships/image" Target="../media/image13.jpeg"/><Relationship Id="rId3" Type="http://schemas.openxmlformats.org/officeDocument/2006/relationships/tags" Target="../tags/tag13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tags" Target="../tags/tag17.xml"/><Relationship Id="rId4" Type="http://schemas.openxmlformats.org/officeDocument/2006/relationships/tags" Target="../tags/tag16.xml"/><Relationship Id="rId3" Type="http://schemas.openxmlformats.org/officeDocument/2006/relationships/tags" Target="../tags/tag15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18.xml"/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" name="图片 7" descr="微信图片_20240129134527"/>
          <p:cNvPicPr>
            <a:picLocks noChangeAspect="1"/>
          </p:cNvPicPr>
          <p:nvPr/>
        </p:nvPicPr>
        <p:blipFill>
          <a:blip r:embed="rId1">
            <a:alphaModFix amt="10000"/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5314" t="16184" r="22185" b="21314"/>
          <a:stretch>
            <a:fillRect/>
          </a:stretch>
        </p:blipFill>
        <p:spPr>
          <a:xfrm rot="1380000">
            <a:off x="1166495" y="-1810385"/>
            <a:ext cx="9714230" cy="9998710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2858770" y="415925"/>
            <a:ext cx="6474460" cy="6024880"/>
            <a:chOff x="4502" y="655"/>
            <a:chExt cx="10196" cy="9488"/>
          </a:xfrm>
        </p:grpSpPr>
        <p:pic>
          <p:nvPicPr>
            <p:cNvPr id="2" name="图片 1" descr="微信图片_20240129134527"/>
            <p:cNvPicPr>
              <a:picLocks noChangeAspect="1"/>
            </p:cNvPicPr>
            <p:nvPr/>
          </p:nvPicPr>
          <p:blipFill>
            <a:blip r:embed="rId1">
              <a:alphaModFix amt="31000"/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15247" t="18606" r="20443" b="21547"/>
            <a:stretch>
              <a:fillRect/>
            </a:stretch>
          </p:blipFill>
          <p:spPr>
            <a:xfrm>
              <a:off x="4502" y="655"/>
              <a:ext cx="10196" cy="9489"/>
            </a:xfrm>
            <a:prstGeom prst="rect">
              <a:avLst/>
            </a:prstGeom>
          </p:spPr>
        </p:pic>
        <p:pic>
          <p:nvPicPr>
            <p:cNvPr id="3" name="图片 2" descr="微信图片_20240129134514"/>
            <p:cNvPicPr>
              <a:picLocks noChangeAspect="1"/>
            </p:cNvPicPr>
            <p:nvPr/>
          </p:nvPicPr>
          <p:blipFill>
            <a:blip r:embed="rId2">
              <a:alphaModFix amt="44000"/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18176" t="20185" r="25222" b="26546"/>
            <a:stretch>
              <a:fillRect/>
            </a:stretch>
          </p:blipFill>
          <p:spPr>
            <a:xfrm>
              <a:off x="7663" y="3413"/>
              <a:ext cx="3946" cy="3714"/>
            </a:xfrm>
            <a:prstGeom prst="rect">
              <a:avLst/>
            </a:prstGeom>
          </p:spPr>
        </p:pic>
      </p:grpSp>
      <p:sp>
        <p:nvSpPr>
          <p:cNvPr id="5" name="文本框 4"/>
          <p:cNvSpPr txBox="1"/>
          <p:nvPr/>
        </p:nvSpPr>
        <p:spPr>
          <a:xfrm>
            <a:off x="4293235" y="2586990"/>
            <a:ext cx="532511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just"/>
            <a:r>
              <a:rPr lang="zh-CN" altLang="en-US" sz="7200" b="1">
                <a:ln>
                  <a:solidFill>
                    <a:srgbClr val="E8D3F5"/>
                  </a:solidFill>
                </a:ln>
                <a:solidFill>
                  <a:srgbClr val="7030A0"/>
                </a:solidFill>
                <a:latin typeface="黑体" panose="02010609060101010101" charset="-122"/>
                <a:ea typeface="黑体" panose="02010609060101010101" charset="-122"/>
                <a:cs typeface="宋体" panose="02010600030101010101" pitchFamily="2" charset="-122"/>
              </a:rPr>
              <a:t>分子克隆</a:t>
            </a:r>
            <a:endParaRPr lang="zh-CN" altLang="en-US" sz="7200" b="1">
              <a:ln>
                <a:solidFill>
                  <a:srgbClr val="E8D3F5"/>
                </a:solidFill>
              </a:ln>
              <a:solidFill>
                <a:srgbClr val="7030A0"/>
              </a:solidFill>
              <a:latin typeface="黑体" panose="02010609060101010101" charset="-122"/>
              <a:ea typeface="黑体" panose="02010609060101010101" charset="-122"/>
              <a:cs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980170" y="5248275"/>
            <a:ext cx="257873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>
                <a:solidFill>
                  <a:srgbClr val="7030A0"/>
                </a:solidFill>
                <a:latin typeface="华文行楷" panose="02010800040101010101" charset="-122"/>
                <a:ea typeface="华文行楷" panose="02010800040101010101" charset="-122"/>
                <a:cs typeface="华文行楷" panose="02010800040101010101" charset="-122"/>
              </a:rPr>
              <a:t>汇报人：张程雪</a:t>
            </a:r>
            <a:endParaRPr lang="en-US" altLang="zh-CN" sz="2400">
              <a:solidFill>
                <a:srgbClr val="7030A0"/>
              </a:solidFill>
              <a:latin typeface="华文行楷" panose="02010800040101010101" charset="-122"/>
              <a:ea typeface="华文行楷" panose="02010800040101010101" charset="-122"/>
              <a:cs typeface="华文行楷" panose="02010800040101010101" charset="-122"/>
            </a:endParaRPr>
          </a:p>
          <a:p>
            <a:r>
              <a:rPr lang="zh-CN" altLang="en-US" sz="2400">
                <a:solidFill>
                  <a:srgbClr val="7030A0"/>
                </a:solidFill>
                <a:latin typeface="华文行楷" panose="02010800040101010101" charset="-122"/>
                <a:ea typeface="华文行楷" panose="02010800040101010101" charset="-122"/>
                <a:cs typeface="华文行楷" panose="02010800040101010101" charset="-122"/>
              </a:rPr>
              <a:t>日期：</a:t>
            </a:r>
            <a:r>
              <a:rPr lang="en-US" altLang="zh-CN" sz="2400">
                <a:solidFill>
                  <a:srgbClr val="7030A0"/>
                </a:solidFill>
                <a:latin typeface="华文行楷" panose="02010800040101010101" charset="-122"/>
                <a:ea typeface="华文行楷" panose="02010800040101010101" charset="-122"/>
                <a:cs typeface="华文行楷" panose="02010800040101010101" charset="-122"/>
              </a:rPr>
              <a:t>2024/2/6</a:t>
            </a:r>
            <a:endParaRPr lang="en-US" altLang="zh-CN" sz="2400">
              <a:solidFill>
                <a:srgbClr val="7030A0"/>
              </a:solidFill>
              <a:latin typeface="华文行楷" panose="02010800040101010101" charset="-122"/>
              <a:ea typeface="华文行楷" panose="02010800040101010101" charset="-122"/>
              <a:cs typeface="华文行楷" panose="02010800040101010101" charset="-122"/>
            </a:endParaRPr>
          </a:p>
        </p:txBody>
      </p:sp>
      <p:pic>
        <p:nvPicPr>
          <p:cNvPr id="7" name="图片 6" descr="微信图片_2024020218130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5864" t="17469" r="23407" b="24111"/>
          <a:stretch>
            <a:fillRect/>
          </a:stretch>
        </p:blipFill>
        <p:spPr>
          <a:xfrm>
            <a:off x="7590155" y="4781550"/>
            <a:ext cx="1526540" cy="1468755"/>
          </a:xfrm>
          <a:prstGeom prst="rect">
            <a:avLst/>
          </a:prstGeom>
        </p:spPr>
      </p:pic>
      <p:sp>
        <p:nvSpPr>
          <p:cNvPr id="11" name="灯片编号占位符 5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9350375" y="643509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65CE74E-AB26-4998-AD42-012C4C1AD076}" type="slidenum">
              <a:rPr lang="zh-CN" altLang="en-US" sz="1800" b="1" smtClean="0">
                <a:solidFill>
                  <a:srgbClr val="610FA1"/>
                </a:solidFill>
                <a:latin typeface="华文行楷" panose="02010800040101010101" charset="-122"/>
                <a:ea typeface="华文行楷" panose="02010800040101010101" charset="-122"/>
              </a:rPr>
            </a:fld>
            <a:endParaRPr lang="zh-CN" altLang="en-US" sz="1800" b="1" smtClean="0">
              <a:solidFill>
                <a:srgbClr val="610FA1"/>
              </a:solidFill>
              <a:latin typeface="华文行楷" panose="02010800040101010101" charset="-122"/>
              <a:ea typeface="华文行楷" panose="0201080004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8" name="组合 7"/>
          <p:cNvGrpSpPr/>
          <p:nvPr/>
        </p:nvGrpSpPr>
        <p:grpSpPr>
          <a:xfrm>
            <a:off x="10114915" y="4831715"/>
            <a:ext cx="2310130" cy="2188210"/>
            <a:chOff x="15929" y="7609"/>
            <a:chExt cx="3638" cy="3446"/>
          </a:xfrm>
        </p:grpSpPr>
        <p:pic>
          <p:nvPicPr>
            <p:cNvPr id="2" name="图片 1" descr="微信图片_20240129134527"/>
            <p:cNvPicPr>
              <a:picLocks noChangeAspect="1"/>
            </p:cNvPicPr>
            <p:nvPr/>
          </p:nvPicPr>
          <p:blipFill>
            <a:blip r:embed="rId1">
              <a:alphaModFix amt="58000"/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15247" t="18606" r="20443" b="21547"/>
            <a:stretch>
              <a:fillRect/>
            </a:stretch>
          </p:blipFill>
          <p:spPr>
            <a:xfrm rot="840000">
              <a:off x="15929" y="7609"/>
              <a:ext cx="3638" cy="3447"/>
            </a:xfrm>
            <a:prstGeom prst="rect">
              <a:avLst/>
            </a:prstGeom>
          </p:spPr>
        </p:pic>
        <p:pic>
          <p:nvPicPr>
            <p:cNvPr id="3" name="图片 2" descr="微信图片_20240129134514"/>
            <p:cNvPicPr>
              <a:picLocks noChangeAspect="1"/>
            </p:cNvPicPr>
            <p:nvPr/>
          </p:nvPicPr>
          <p:blipFill>
            <a:blip r:embed="rId2">
              <a:alphaModFix amt="72000"/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18176" t="20185" r="25222" b="26546"/>
            <a:stretch>
              <a:fillRect/>
            </a:stretch>
          </p:blipFill>
          <p:spPr>
            <a:xfrm rot="480000">
              <a:off x="16660" y="8209"/>
              <a:ext cx="2246" cy="2152"/>
            </a:xfrm>
            <a:prstGeom prst="rect">
              <a:avLst/>
            </a:prstGeom>
          </p:spPr>
        </p:pic>
      </p:grpSp>
      <p:cxnSp>
        <p:nvCxnSpPr>
          <p:cNvPr id="4" name="直接连接符 3"/>
          <p:cNvCxnSpPr/>
          <p:nvPr/>
        </p:nvCxnSpPr>
        <p:spPr>
          <a:xfrm>
            <a:off x="94615" y="719455"/>
            <a:ext cx="3432175" cy="0"/>
          </a:xfrm>
          <a:prstGeom prst="line">
            <a:avLst/>
          </a:prstGeom>
          <a:ln w="38100">
            <a:solidFill>
              <a:srgbClr val="D9B7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 descr="微信图片_2024012913451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8176" t="20185" r="25222" b="26546"/>
          <a:stretch>
            <a:fillRect/>
          </a:stretch>
        </p:blipFill>
        <p:spPr>
          <a:xfrm rot="21240000">
            <a:off x="-33655" y="-42545"/>
            <a:ext cx="886460" cy="84963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894715" y="90805"/>
            <a:ext cx="37826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solidFill>
                  <a:srgbClr val="7030A0"/>
                </a:solidFill>
                <a:latin typeface="华文宋体" panose="02010600040101010101" charset="-122"/>
                <a:ea typeface="华文宋体" panose="02010600040101010101" charset="-122"/>
              </a:rPr>
              <a:t>典型方法①</a:t>
            </a:r>
            <a:endParaRPr lang="zh-CN" altLang="en-US" sz="3200">
              <a:solidFill>
                <a:srgbClr val="7030A0"/>
              </a:solidFill>
              <a:latin typeface="华文宋体" panose="02010600040101010101" charset="-122"/>
              <a:ea typeface="华文宋体" panose="02010600040101010101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50375" y="6435090"/>
            <a:ext cx="2743200" cy="365125"/>
          </a:xfrm>
        </p:spPr>
        <p:txBody>
          <a:bodyPr/>
          <a:p>
            <a:fld id="{565CE74E-AB26-4998-AD42-012C4C1AD076}" type="slidenum">
              <a:rPr lang="zh-CN" altLang="en-US" sz="1800" b="1" smtClean="0">
                <a:solidFill>
                  <a:srgbClr val="610FA1"/>
                </a:solidFill>
                <a:latin typeface="华文行楷" panose="02010800040101010101" charset="-122"/>
                <a:ea typeface="华文行楷" panose="02010800040101010101" charset="-122"/>
              </a:rPr>
            </a:fld>
            <a:endParaRPr lang="zh-CN" altLang="en-US" sz="1800" b="1" smtClean="0">
              <a:solidFill>
                <a:srgbClr val="610FA1"/>
              </a:solidFill>
              <a:latin typeface="华文行楷" panose="02010800040101010101" charset="-122"/>
              <a:ea typeface="华文行楷" panose="020108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745230" y="664845"/>
            <a:ext cx="36410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第一阶段（依赖限制酶）</a:t>
            </a:r>
            <a:endParaRPr lang="zh-CN" altLang="en-US"/>
          </a:p>
        </p:txBody>
      </p:sp>
      <p:pic>
        <p:nvPicPr>
          <p:cNvPr id="105" name="图片 104"/>
          <p:cNvPicPr/>
          <p:nvPr/>
        </p:nvPicPr>
        <p:blipFill>
          <a:blip r:embed="rId3"/>
          <a:stretch>
            <a:fillRect/>
          </a:stretch>
        </p:blipFill>
        <p:spPr>
          <a:xfrm>
            <a:off x="579755" y="1099185"/>
            <a:ext cx="9008110" cy="508762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文本框 9"/>
          <p:cNvSpPr txBox="1"/>
          <p:nvPr/>
        </p:nvSpPr>
        <p:spPr>
          <a:xfrm>
            <a:off x="1374775" y="5981700"/>
            <a:ext cx="67646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PCR</a:t>
            </a:r>
            <a:r>
              <a:rPr lang="zh-CN" altLang="en-US"/>
              <a:t>时引物设计时要注意使得产物两段有酶切位点</a:t>
            </a:r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9697720" y="2815590"/>
            <a:ext cx="213296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缺点：</a:t>
            </a:r>
            <a:endParaRPr lang="zh-CN" altLang="en-US"/>
          </a:p>
          <a:p>
            <a:r>
              <a:rPr lang="zh-CN" altLang="en-US"/>
              <a:t>步骤多，耗时长</a:t>
            </a:r>
            <a:endParaRPr lang="zh-CN" altLang="en-US"/>
          </a:p>
          <a:p>
            <a:r>
              <a:rPr lang="zh-CN" altLang="en-US"/>
              <a:t>样品损耗大</a:t>
            </a:r>
            <a:endParaRPr lang="zh-CN" altLang="en-US"/>
          </a:p>
          <a:p>
            <a:r>
              <a:rPr lang="zh-CN" altLang="en-US"/>
              <a:t>优点：</a:t>
            </a:r>
            <a:endParaRPr lang="zh-CN" altLang="en-US"/>
          </a:p>
          <a:p>
            <a:r>
              <a:rPr lang="zh-CN" altLang="en-US"/>
              <a:t>只要有酶切位点就能操作，限制少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8" name="组合 7"/>
          <p:cNvGrpSpPr/>
          <p:nvPr/>
        </p:nvGrpSpPr>
        <p:grpSpPr>
          <a:xfrm>
            <a:off x="10114915" y="4831715"/>
            <a:ext cx="2310130" cy="2188210"/>
            <a:chOff x="15929" y="7609"/>
            <a:chExt cx="3638" cy="3446"/>
          </a:xfrm>
        </p:grpSpPr>
        <p:pic>
          <p:nvPicPr>
            <p:cNvPr id="2" name="图片 1" descr="微信图片_20240129134527"/>
            <p:cNvPicPr>
              <a:picLocks noChangeAspect="1"/>
            </p:cNvPicPr>
            <p:nvPr/>
          </p:nvPicPr>
          <p:blipFill>
            <a:blip r:embed="rId1">
              <a:alphaModFix amt="58000"/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15247" t="18606" r="20443" b="21547"/>
            <a:stretch>
              <a:fillRect/>
            </a:stretch>
          </p:blipFill>
          <p:spPr>
            <a:xfrm rot="840000">
              <a:off x="15929" y="7609"/>
              <a:ext cx="3638" cy="3447"/>
            </a:xfrm>
            <a:prstGeom prst="rect">
              <a:avLst/>
            </a:prstGeom>
          </p:spPr>
        </p:pic>
        <p:pic>
          <p:nvPicPr>
            <p:cNvPr id="3" name="图片 2" descr="微信图片_20240129134514"/>
            <p:cNvPicPr>
              <a:picLocks noChangeAspect="1"/>
            </p:cNvPicPr>
            <p:nvPr/>
          </p:nvPicPr>
          <p:blipFill>
            <a:blip r:embed="rId2">
              <a:alphaModFix amt="72000"/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18176" t="20185" r="25222" b="26546"/>
            <a:stretch>
              <a:fillRect/>
            </a:stretch>
          </p:blipFill>
          <p:spPr>
            <a:xfrm rot="480000">
              <a:off x="16660" y="8209"/>
              <a:ext cx="2246" cy="2152"/>
            </a:xfrm>
            <a:prstGeom prst="rect">
              <a:avLst/>
            </a:prstGeom>
          </p:spPr>
        </p:pic>
      </p:grpSp>
      <p:cxnSp>
        <p:nvCxnSpPr>
          <p:cNvPr id="4" name="直接连接符 3"/>
          <p:cNvCxnSpPr/>
          <p:nvPr/>
        </p:nvCxnSpPr>
        <p:spPr>
          <a:xfrm>
            <a:off x="94615" y="719455"/>
            <a:ext cx="3432175" cy="0"/>
          </a:xfrm>
          <a:prstGeom prst="line">
            <a:avLst/>
          </a:prstGeom>
          <a:ln w="38100">
            <a:solidFill>
              <a:srgbClr val="D9B7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 descr="微信图片_2024012913451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8176" t="20185" r="25222" b="26546"/>
          <a:stretch>
            <a:fillRect/>
          </a:stretch>
        </p:blipFill>
        <p:spPr>
          <a:xfrm rot="21240000">
            <a:off x="-33655" y="-42545"/>
            <a:ext cx="886460" cy="84963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894715" y="90805"/>
            <a:ext cx="37826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solidFill>
                  <a:srgbClr val="7030A0"/>
                </a:solidFill>
                <a:latin typeface="华文宋体" panose="02010600040101010101" charset="-122"/>
                <a:ea typeface="华文宋体" panose="02010600040101010101" charset="-122"/>
              </a:rPr>
              <a:t>典型方法②</a:t>
            </a:r>
            <a:endParaRPr lang="zh-CN" altLang="en-US" sz="3200">
              <a:solidFill>
                <a:srgbClr val="7030A0"/>
              </a:solidFill>
              <a:latin typeface="华文宋体" panose="02010600040101010101" charset="-122"/>
              <a:ea typeface="华文宋体" panose="02010600040101010101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50375" y="6435090"/>
            <a:ext cx="2743200" cy="365125"/>
          </a:xfrm>
        </p:spPr>
        <p:txBody>
          <a:bodyPr/>
          <a:p>
            <a:fld id="{565CE74E-AB26-4998-AD42-012C4C1AD076}" type="slidenum">
              <a:rPr lang="zh-CN" altLang="en-US" sz="1800" b="1" smtClean="0">
                <a:solidFill>
                  <a:srgbClr val="610FA1"/>
                </a:solidFill>
                <a:latin typeface="华文行楷" panose="02010800040101010101" charset="-122"/>
                <a:ea typeface="华文行楷" panose="02010800040101010101" charset="-122"/>
              </a:rPr>
            </a:fld>
            <a:endParaRPr lang="zh-CN" altLang="en-US" sz="1800" b="1" smtClean="0">
              <a:solidFill>
                <a:srgbClr val="610FA1"/>
              </a:solidFill>
              <a:latin typeface="华文行楷" panose="02010800040101010101" charset="-122"/>
              <a:ea typeface="华文行楷" panose="02010800040101010101" charset="-122"/>
            </a:endParaRPr>
          </a:p>
        </p:txBody>
      </p:sp>
      <p:pic>
        <p:nvPicPr>
          <p:cNvPr id="103" name="图片 102"/>
          <p:cNvPicPr/>
          <p:nvPr/>
        </p:nvPicPr>
        <p:blipFill>
          <a:blip r:embed="rId3"/>
          <a:stretch>
            <a:fillRect/>
          </a:stretch>
        </p:blipFill>
        <p:spPr>
          <a:xfrm>
            <a:off x="1122680" y="1012190"/>
            <a:ext cx="9193530" cy="513461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942975" y="5922645"/>
            <a:ext cx="97002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T4DNA</a:t>
            </a:r>
            <a:r>
              <a:rPr lang="zh-CN" altLang="en-US"/>
              <a:t>聚合酶的外切酶活性</a:t>
            </a:r>
            <a:r>
              <a:rPr lang="en-US" altLang="zh-CN"/>
              <a:t>+dNTP</a:t>
            </a:r>
            <a:r>
              <a:rPr lang="zh-CN" altLang="en-US"/>
              <a:t>（停留在</a:t>
            </a:r>
            <a:r>
              <a:rPr lang="en-US" altLang="zh-CN"/>
              <a:t>N</a:t>
            </a:r>
            <a:r>
              <a:rPr lang="zh-CN" altLang="en-US"/>
              <a:t>），利用细菌体内修复机制连接切口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8" name="组合 7"/>
          <p:cNvGrpSpPr/>
          <p:nvPr/>
        </p:nvGrpSpPr>
        <p:grpSpPr>
          <a:xfrm>
            <a:off x="10114915" y="4831715"/>
            <a:ext cx="2310130" cy="2188210"/>
            <a:chOff x="15929" y="7609"/>
            <a:chExt cx="3638" cy="3446"/>
          </a:xfrm>
        </p:grpSpPr>
        <p:pic>
          <p:nvPicPr>
            <p:cNvPr id="2" name="图片 1" descr="微信图片_20240129134527"/>
            <p:cNvPicPr>
              <a:picLocks noChangeAspect="1"/>
            </p:cNvPicPr>
            <p:nvPr/>
          </p:nvPicPr>
          <p:blipFill>
            <a:blip r:embed="rId1">
              <a:alphaModFix amt="58000"/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15247" t="18606" r="20443" b="21547"/>
            <a:stretch>
              <a:fillRect/>
            </a:stretch>
          </p:blipFill>
          <p:spPr>
            <a:xfrm rot="840000">
              <a:off x="15929" y="7609"/>
              <a:ext cx="3638" cy="3447"/>
            </a:xfrm>
            <a:prstGeom prst="rect">
              <a:avLst/>
            </a:prstGeom>
          </p:spPr>
        </p:pic>
        <p:pic>
          <p:nvPicPr>
            <p:cNvPr id="3" name="图片 2" descr="微信图片_20240129134514"/>
            <p:cNvPicPr>
              <a:picLocks noChangeAspect="1"/>
            </p:cNvPicPr>
            <p:nvPr/>
          </p:nvPicPr>
          <p:blipFill>
            <a:blip r:embed="rId2">
              <a:alphaModFix amt="72000"/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18176" t="20185" r="25222" b="26546"/>
            <a:stretch>
              <a:fillRect/>
            </a:stretch>
          </p:blipFill>
          <p:spPr>
            <a:xfrm rot="480000">
              <a:off x="16660" y="8209"/>
              <a:ext cx="2246" cy="2152"/>
            </a:xfrm>
            <a:prstGeom prst="rect">
              <a:avLst/>
            </a:prstGeom>
          </p:spPr>
        </p:pic>
      </p:grpSp>
      <p:cxnSp>
        <p:nvCxnSpPr>
          <p:cNvPr id="4" name="直接连接符 3"/>
          <p:cNvCxnSpPr/>
          <p:nvPr/>
        </p:nvCxnSpPr>
        <p:spPr>
          <a:xfrm>
            <a:off x="94615" y="719455"/>
            <a:ext cx="3432175" cy="0"/>
          </a:xfrm>
          <a:prstGeom prst="line">
            <a:avLst/>
          </a:prstGeom>
          <a:ln w="38100">
            <a:solidFill>
              <a:srgbClr val="D9B7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 descr="微信图片_2024012913451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8176" t="20185" r="25222" b="26546"/>
          <a:stretch>
            <a:fillRect/>
          </a:stretch>
        </p:blipFill>
        <p:spPr>
          <a:xfrm rot="21240000">
            <a:off x="-33655" y="-42545"/>
            <a:ext cx="886460" cy="84963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894715" y="90805"/>
            <a:ext cx="37826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solidFill>
                  <a:srgbClr val="7030A0"/>
                </a:solidFill>
                <a:latin typeface="华文宋体" panose="02010600040101010101" charset="-122"/>
                <a:ea typeface="华文宋体" panose="02010600040101010101" charset="-122"/>
              </a:rPr>
              <a:t>典型方法②</a:t>
            </a:r>
            <a:endParaRPr lang="zh-CN" altLang="en-US" sz="3200">
              <a:solidFill>
                <a:srgbClr val="7030A0"/>
              </a:solidFill>
              <a:latin typeface="华文宋体" panose="02010600040101010101" charset="-122"/>
              <a:ea typeface="华文宋体" panose="02010600040101010101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50375" y="6435090"/>
            <a:ext cx="2743200" cy="365125"/>
          </a:xfrm>
        </p:spPr>
        <p:txBody>
          <a:bodyPr/>
          <a:p>
            <a:fld id="{565CE74E-AB26-4998-AD42-012C4C1AD076}" type="slidenum">
              <a:rPr lang="zh-CN" altLang="en-US" sz="1800" b="1" smtClean="0">
                <a:solidFill>
                  <a:srgbClr val="610FA1"/>
                </a:solidFill>
                <a:latin typeface="华文行楷" panose="02010800040101010101" charset="-122"/>
                <a:ea typeface="华文行楷" panose="02010800040101010101" charset="-122"/>
              </a:rPr>
            </a:fld>
            <a:endParaRPr lang="zh-CN" altLang="en-US" sz="1800" b="1" smtClean="0">
              <a:solidFill>
                <a:srgbClr val="610FA1"/>
              </a:solidFill>
              <a:latin typeface="华文行楷" panose="02010800040101010101" charset="-122"/>
              <a:ea typeface="华文行楷" panose="02010800040101010101" charset="-122"/>
            </a:endParaRPr>
          </a:p>
        </p:txBody>
      </p:sp>
      <p:pic>
        <p:nvPicPr>
          <p:cNvPr id="106" name="图片 105"/>
          <p:cNvPicPr/>
          <p:nvPr/>
        </p:nvPicPr>
        <p:blipFill>
          <a:blip r:embed="rId3"/>
          <a:stretch>
            <a:fillRect/>
          </a:stretch>
        </p:blipFill>
        <p:spPr>
          <a:xfrm>
            <a:off x="894715" y="932180"/>
            <a:ext cx="9152255" cy="516382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4312285" y="482600"/>
            <a:ext cx="48939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重叠序列在载体上，可以实现无缝克隆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8" name="组合 7"/>
          <p:cNvGrpSpPr/>
          <p:nvPr/>
        </p:nvGrpSpPr>
        <p:grpSpPr>
          <a:xfrm>
            <a:off x="10114915" y="4831715"/>
            <a:ext cx="2310130" cy="2188210"/>
            <a:chOff x="15929" y="7609"/>
            <a:chExt cx="3638" cy="3446"/>
          </a:xfrm>
        </p:grpSpPr>
        <p:pic>
          <p:nvPicPr>
            <p:cNvPr id="2" name="图片 1" descr="微信图片_20240129134527"/>
            <p:cNvPicPr>
              <a:picLocks noChangeAspect="1"/>
            </p:cNvPicPr>
            <p:nvPr/>
          </p:nvPicPr>
          <p:blipFill>
            <a:blip r:embed="rId1">
              <a:alphaModFix amt="58000"/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15247" t="18606" r="20443" b="21547"/>
            <a:stretch>
              <a:fillRect/>
            </a:stretch>
          </p:blipFill>
          <p:spPr>
            <a:xfrm rot="840000">
              <a:off x="15929" y="7609"/>
              <a:ext cx="3638" cy="3447"/>
            </a:xfrm>
            <a:prstGeom prst="rect">
              <a:avLst/>
            </a:prstGeom>
          </p:spPr>
        </p:pic>
        <p:pic>
          <p:nvPicPr>
            <p:cNvPr id="3" name="图片 2" descr="微信图片_20240129134514"/>
            <p:cNvPicPr>
              <a:picLocks noChangeAspect="1"/>
            </p:cNvPicPr>
            <p:nvPr/>
          </p:nvPicPr>
          <p:blipFill>
            <a:blip r:embed="rId2">
              <a:alphaModFix amt="72000"/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18176" t="20185" r="25222" b="26546"/>
            <a:stretch>
              <a:fillRect/>
            </a:stretch>
          </p:blipFill>
          <p:spPr>
            <a:xfrm rot="480000">
              <a:off x="16660" y="8209"/>
              <a:ext cx="2246" cy="2152"/>
            </a:xfrm>
            <a:prstGeom prst="rect">
              <a:avLst/>
            </a:prstGeom>
          </p:spPr>
        </p:pic>
      </p:grpSp>
      <p:cxnSp>
        <p:nvCxnSpPr>
          <p:cNvPr id="4" name="直接连接符 3"/>
          <p:cNvCxnSpPr/>
          <p:nvPr/>
        </p:nvCxnSpPr>
        <p:spPr>
          <a:xfrm>
            <a:off x="94615" y="719455"/>
            <a:ext cx="3432175" cy="0"/>
          </a:xfrm>
          <a:prstGeom prst="line">
            <a:avLst/>
          </a:prstGeom>
          <a:ln w="38100">
            <a:solidFill>
              <a:srgbClr val="D9B7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 descr="微信图片_2024012913451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8176" t="20185" r="25222" b="26546"/>
          <a:stretch>
            <a:fillRect/>
          </a:stretch>
        </p:blipFill>
        <p:spPr>
          <a:xfrm rot="21240000">
            <a:off x="-33655" y="-42545"/>
            <a:ext cx="886460" cy="84963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894715" y="90805"/>
            <a:ext cx="37826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solidFill>
                  <a:srgbClr val="7030A0"/>
                </a:solidFill>
                <a:latin typeface="华文宋体" panose="02010600040101010101" charset="-122"/>
                <a:ea typeface="华文宋体" panose="02010600040101010101" charset="-122"/>
              </a:rPr>
              <a:t>典型方法③</a:t>
            </a:r>
            <a:endParaRPr lang="zh-CN" altLang="en-US" sz="3200">
              <a:solidFill>
                <a:srgbClr val="7030A0"/>
              </a:solidFill>
              <a:latin typeface="华文宋体" panose="02010600040101010101" charset="-122"/>
              <a:ea typeface="华文宋体" panose="02010600040101010101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50375" y="6435090"/>
            <a:ext cx="2743200" cy="365125"/>
          </a:xfrm>
        </p:spPr>
        <p:txBody>
          <a:bodyPr/>
          <a:p>
            <a:fld id="{565CE74E-AB26-4998-AD42-012C4C1AD076}" type="slidenum">
              <a:rPr lang="zh-CN" altLang="en-US" sz="1800" b="1" smtClean="0">
                <a:solidFill>
                  <a:srgbClr val="610FA1"/>
                </a:solidFill>
                <a:latin typeface="华文行楷" panose="02010800040101010101" charset="-122"/>
                <a:ea typeface="华文行楷" panose="02010800040101010101" charset="-122"/>
              </a:rPr>
            </a:fld>
            <a:endParaRPr lang="zh-CN" altLang="en-US" sz="1800" b="1" smtClean="0">
              <a:solidFill>
                <a:srgbClr val="610FA1"/>
              </a:solidFill>
              <a:latin typeface="华文行楷" panose="02010800040101010101" charset="-122"/>
              <a:ea typeface="华文行楷" panose="020108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075430" y="321310"/>
            <a:ext cx="6546215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Gibson assembly</a:t>
            </a:r>
            <a:r>
              <a:rPr lang="zh-CN" altLang="en-US" sz="24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无缝克隆法</a:t>
            </a:r>
            <a:r>
              <a:rPr lang="zh-CN" altLang="en-US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（连接短片段效果差</a:t>
            </a:r>
            <a:r>
              <a:rPr lang="en-US" altLang="zh-CN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——OE</a:t>
            </a:r>
            <a:r>
              <a:rPr lang="zh-CN" altLang="en-US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）</a:t>
            </a:r>
            <a:endParaRPr lang="zh-CN" altLang="en-US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94715" y="842010"/>
            <a:ext cx="66205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latin typeface="Times New Roman" panose="02020603050405020304" charset="0"/>
                <a:ea typeface="楷体" panose="02010609060101010101" charset="-122"/>
                <a:cs typeface="Times New Roman" panose="02020603050405020304" charset="0"/>
              </a:rPr>
              <a:t>基于同源重组，需要</a:t>
            </a:r>
            <a:r>
              <a:rPr lang="en-US" altLang="zh-CN">
                <a:latin typeface="Times New Roman" panose="02020603050405020304" charset="0"/>
                <a:ea typeface="楷体" panose="02010609060101010101" charset="-122"/>
                <a:cs typeface="Times New Roman" panose="02020603050405020304" charset="0"/>
              </a:rPr>
              <a:t>15-20bp</a:t>
            </a:r>
            <a:r>
              <a:rPr lang="zh-CN" altLang="en-US">
                <a:latin typeface="Times New Roman" panose="02020603050405020304" charset="0"/>
                <a:ea typeface="楷体" panose="02010609060101010101" charset="-122"/>
                <a:cs typeface="Times New Roman" panose="02020603050405020304" charset="0"/>
              </a:rPr>
              <a:t>的同源臂</a:t>
            </a:r>
            <a:endParaRPr lang="zh-CN" altLang="en-US">
              <a:latin typeface="Times New Roman" panose="02020603050405020304" charset="0"/>
              <a:ea typeface="楷体" panose="02010609060101010101" charset="-122"/>
              <a:cs typeface="Times New Roman" panose="02020603050405020304" charset="0"/>
            </a:endParaRPr>
          </a:p>
          <a:p>
            <a:r>
              <a:rPr lang="zh-CN" altLang="en-US">
                <a:latin typeface="Times New Roman" panose="02020603050405020304" charset="0"/>
                <a:ea typeface="楷体" panose="02010609060101010101" charset="-122"/>
                <a:cs typeface="Times New Roman" panose="02020603050405020304" charset="0"/>
              </a:rPr>
              <a:t>三种酶：T5核酸外切酶、Phusion DNA聚合酶、Taq DNA连接酶</a:t>
            </a:r>
            <a:endParaRPr lang="zh-CN" altLang="en-US">
              <a:latin typeface="Times New Roman" panose="02020603050405020304" charset="0"/>
              <a:ea typeface="楷体" panose="02010609060101010101" charset="-122"/>
              <a:cs typeface="Times New Roman" panose="02020603050405020304" charset="0"/>
            </a:endParaRPr>
          </a:p>
        </p:txBody>
      </p:sp>
      <p:pic>
        <p:nvPicPr>
          <p:cNvPr id="112" name="图片 111"/>
          <p:cNvPicPr/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335280" y="1654810"/>
            <a:ext cx="5967095" cy="48190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文本框 10"/>
          <p:cNvSpPr txBox="1"/>
          <p:nvPr/>
        </p:nvSpPr>
        <p:spPr>
          <a:xfrm>
            <a:off x="6666230" y="1536700"/>
            <a:ext cx="496125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）通过PCR获得带有同源末端 (overlap) 的载体和插入片段 (其中载体也可以通过酶切获得) 并进行纯化。</a:t>
            </a:r>
            <a:r>
              <a:rPr lang="zh-CN" altLang="en-US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黄色蓝色引物设计</a:t>
            </a:r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）混合载体、插入片段、酶等进行孵育（常见50℃孵育1h或更短）</a:t>
            </a:r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）转化、筛选</a:t>
            </a:r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717030" y="3385820"/>
            <a:ext cx="491045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>
                <a:latin typeface="黑体" panose="02010609060101010101" charset="-122"/>
                <a:ea typeface="黑体" panose="02010609060101010101" charset="-122"/>
              </a:rPr>
              <a:t>·</a:t>
            </a:r>
            <a:r>
              <a:rPr lang="zh-CN" altLang="en-US" b="1">
                <a:latin typeface="黑体" panose="02010609060101010101" charset="-122"/>
                <a:ea typeface="黑体" panose="02010609060101010101" charset="-122"/>
              </a:rPr>
              <a:t>优点：</a:t>
            </a:r>
            <a:endParaRPr lang="zh-CN" altLang="en-US" b="1"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组装多个线性</a:t>
            </a:r>
            <a:r>
              <a:rPr lang="en-US" altLang="zh-CN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DNA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（可多达</a:t>
            </a:r>
            <a:r>
              <a:rPr lang="en-US" altLang="zh-CN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6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个）</a:t>
            </a:r>
            <a:endParaRPr lang="en-US" altLang="zh-CN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可无痕连接</a:t>
            </a:r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使用的重复区域片段较长，特异性更好</a:t>
            </a:r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717030" y="4680585"/>
            <a:ext cx="4690110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·</a:t>
            </a:r>
            <a:r>
              <a:rPr lang="zh-CN" altLang="en-US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对比</a:t>
            </a:r>
            <a:r>
              <a:rPr lang="en-US" altLang="zh-CN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SLIC</a:t>
            </a:r>
            <a:endParaRPr lang="en-US" altLang="zh-CN" b="1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r>
              <a:rPr lang="en-US" altLang="zh-CN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一：Gibson连接使用了一种专用的5'核酸外切酶而不是T4DNA聚合酶的核酸外切酶活性，不需要受dNTPs存在情况的调控。</a:t>
            </a:r>
            <a:endParaRPr lang="en-US" altLang="zh-CN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二：Gibson连接使用的连接酶可体外修复切口，而SLIC是利用大肠杆菌的同源重组系统在体内修复载体，效率较低。</a:t>
            </a:r>
            <a:endParaRPr lang="en-US" altLang="zh-CN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8" name="组合 7"/>
          <p:cNvGrpSpPr/>
          <p:nvPr/>
        </p:nvGrpSpPr>
        <p:grpSpPr>
          <a:xfrm>
            <a:off x="10114915" y="4831715"/>
            <a:ext cx="2310130" cy="2188210"/>
            <a:chOff x="15929" y="7609"/>
            <a:chExt cx="3638" cy="3446"/>
          </a:xfrm>
        </p:grpSpPr>
        <p:pic>
          <p:nvPicPr>
            <p:cNvPr id="2" name="图片 1" descr="微信图片_20240129134527"/>
            <p:cNvPicPr>
              <a:picLocks noChangeAspect="1"/>
            </p:cNvPicPr>
            <p:nvPr/>
          </p:nvPicPr>
          <p:blipFill>
            <a:blip r:embed="rId1">
              <a:alphaModFix amt="58000"/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15247" t="18606" r="20443" b="21547"/>
            <a:stretch>
              <a:fillRect/>
            </a:stretch>
          </p:blipFill>
          <p:spPr>
            <a:xfrm rot="840000">
              <a:off x="15929" y="7609"/>
              <a:ext cx="3638" cy="3447"/>
            </a:xfrm>
            <a:prstGeom prst="rect">
              <a:avLst/>
            </a:prstGeom>
          </p:spPr>
        </p:pic>
        <p:pic>
          <p:nvPicPr>
            <p:cNvPr id="3" name="图片 2" descr="微信图片_20240129134514"/>
            <p:cNvPicPr>
              <a:picLocks noChangeAspect="1"/>
            </p:cNvPicPr>
            <p:nvPr/>
          </p:nvPicPr>
          <p:blipFill>
            <a:blip r:embed="rId2">
              <a:alphaModFix amt="72000"/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18176" t="20185" r="25222" b="26546"/>
            <a:stretch>
              <a:fillRect/>
            </a:stretch>
          </p:blipFill>
          <p:spPr>
            <a:xfrm rot="480000">
              <a:off x="16660" y="8209"/>
              <a:ext cx="2246" cy="2152"/>
            </a:xfrm>
            <a:prstGeom prst="rect">
              <a:avLst/>
            </a:prstGeom>
          </p:spPr>
        </p:pic>
      </p:grpSp>
      <p:cxnSp>
        <p:nvCxnSpPr>
          <p:cNvPr id="4" name="直接连接符 3"/>
          <p:cNvCxnSpPr/>
          <p:nvPr/>
        </p:nvCxnSpPr>
        <p:spPr>
          <a:xfrm>
            <a:off x="94615" y="719455"/>
            <a:ext cx="3432175" cy="0"/>
          </a:xfrm>
          <a:prstGeom prst="line">
            <a:avLst/>
          </a:prstGeom>
          <a:ln w="38100">
            <a:solidFill>
              <a:srgbClr val="D9B7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 descr="微信图片_2024012913451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8176" t="20185" r="25222" b="26546"/>
          <a:stretch>
            <a:fillRect/>
          </a:stretch>
        </p:blipFill>
        <p:spPr>
          <a:xfrm rot="21240000">
            <a:off x="-33655" y="-42545"/>
            <a:ext cx="886460" cy="84963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894715" y="90805"/>
            <a:ext cx="37826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solidFill>
                  <a:srgbClr val="7030A0"/>
                </a:solidFill>
                <a:latin typeface="华文宋体" panose="02010600040101010101" charset="-122"/>
                <a:ea typeface="华文宋体" panose="02010600040101010101" charset="-122"/>
              </a:rPr>
              <a:t>典型方法③</a:t>
            </a:r>
            <a:endParaRPr lang="zh-CN" altLang="en-US" sz="3200">
              <a:solidFill>
                <a:srgbClr val="7030A0"/>
              </a:solidFill>
              <a:latin typeface="华文宋体" panose="02010600040101010101" charset="-122"/>
              <a:ea typeface="华文宋体" panose="02010600040101010101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50375" y="6435090"/>
            <a:ext cx="2743200" cy="365125"/>
          </a:xfrm>
        </p:spPr>
        <p:txBody>
          <a:bodyPr/>
          <a:p>
            <a:fld id="{565CE74E-AB26-4998-AD42-012C4C1AD076}" type="slidenum">
              <a:rPr lang="zh-CN" altLang="en-US" sz="1800" b="1" smtClean="0">
                <a:solidFill>
                  <a:srgbClr val="610FA1"/>
                </a:solidFill>
                <a:latin typeface="华文行楷" panose="02010800040101010101" charset="-122"/>
                <a:ea typeface="华文行楷" panose="02010800040101010101" charset="-122"/>
              </a:rPr>
            </a:fld>
            <a:endParaRPr lang="zh-CN" altLang="en-US" sz="1800" b="1" smtClean="0">
              <a:solidFill>
                <a:srgbClr val="610FA1"/>
              </a:solidFill>
              <a:latin typeface="华文行楷" panose="02010800040101010101" charset="-122"/>
              <a:ea typeface="华文行楷" panose="02010800040101010101" charset="-122"/>
            </a:endParaRPr>
          </a:p>
        </p:txBody>
      </p:sp>
      <p:pic>
        <p:nvPicPr>
          <p:cNvPr id="107" name="图片 106"/>
          <p:cNvPicPr/>
          <p:nvPr/>
        </p:nvPicPr>
        <p:blipFill>
          <a:blip r:embed="rId3"/>
          <a:srcRect r="2988"/>
          <a:stretch>
            <a:fillRect/>
          </a:stretch>
        </p:blipFill>
        <p:spPr>
          <a:xfrm>
            <a:off x="-213995" y="826135"/>
            <a:ext cx="8309610" cy="522668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579120" y="6159500"/>
            <a:ext cx="40894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依赖于序列特异性重组酶</a:t>
            </a:r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8482965" y="647700"/>
            <a:ext cx="33686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试剂盒提供至少两种质粒</a:t>
            </a:r>
            <a:r>
              <a:rPr lang="en-US" altLang="zh-CN"/>
              <a:t>+</a:t>
            </a:r>
            <a:r>
              <a:rPr lang="zh-CN" altLang="en-US"/>
              <a:t>对应的两种重组酶</a:t>
            </a:r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8482965" y="1338580"/>
            <a:ext cx="3082290" cy="107124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8431530" y="2409825"/>
            <a:ext cx="3133725" cy="974725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3526790" y="6159500"/>
            <a:ext cx="44018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特异性来源于基因两段的识别序列</a:t>
            </a:r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8510905" y="3628390"/>
            <a:ext cx="38265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FF0000"/>
                </a:solidFill>
              </a:rPr>
              <a:t>可实现多片段的同时插入</a:t>
            </a: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15" name="图片 14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8395335" y="4183380"/>
            <a:ext cx="3698240" cy="11055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8" name="组合 7"/>
          <p:cNvGrpSpPr/>
          <p:nvPr/>
        </p:nvGrpSpPr>
        <p:grpSpPr>
          <a:xfrm>
            <a:off x="10114915" y="4831715"/>
            <a:ext cx="2310130" cy="2188210"/>
            <a:chOff x="15929" y="7609"/>
            <a:chExt cx="3638" cy="3446"/>
          </a:xfrm>
        </p:grpSpPr>
        <p:pic>
          <p:nvPicPr>
            <p:cNvPr id="2" name="图片 1" descr="微信图片_20240129134527"/>
            <p:cNvPicPr>
              <a:picLocks noChangeAspect="1"/>
            </p:cNvPicPr>
            <p:nvPr/>
          </p:nvPicPr>
          <p:blipFill>
            <a:blip r:embed="rId1">
              <a:alphaModFix amt="58000"/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15247" t="18606" r="20443" b="21547"/>
            <a:stretch>
              <a:fillRect/>
            </a:stretch>
          </p:blipFill>
          <p:spPr>
            <a:xfrm rot="840000">
              <a:off x="15929" y="7609"/>
              <a:ext cx="3638" cy="3447"/>
            </a:xfrm>
            <a:prstGeom prst="rect">
              <a:avLst/>
            </a:prstGeom>
          </p:spPr>
        </p:pic>
        <p:pic>
          <p:nvPicPr>
            <p:cNvPr id="3" name="图片 2" descr="微信图片_20240129134514"/>
            <p:cNvPicPr>
              <a:picLocks noChangeAspect="1"/>
            </p:cNvPicPr>
            <p:nvPr/>
          </p:nvPicPr>
          <p:blipFill>
            <a:blip r:embed="rId2">
              <a:alphaModFix amt="72000"/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18176" t="20185" r="25222" b="26546"/>
            <a:stretch>
              <a:fillRect/>
            </a:stretch>
          </p:blipFill>
          <p:spPr>
            <a:xfrm rot="480000">
              <a:off x="16660" y="8209"/>
              <a:ext cx="2246" cy="2152"/>
            </a:xfrm>
            <a:prstGeom prst="rect">
              <a:avLst/>
            </a:prstGeom>
          </p:spPr>
        </p:pic>
      </p:grpSp>
      <p:cxnSp>
        <p:nvCxnSpPr>
          <p:cNvPr id="4" name="直接连接符 3"/>
          <p:cNvCxnSpPr/>
          <p:nvPr/>
        </p:nvCxnSpPr>
        <p:spPr>
          <a:xfrm>
            <a:off x="94615" y="719455"/>
            <a:ext cx="3432175" cy="0"/>
          </a:xfrm>
          <a:prstGeom prst="line">
            <a:avLst/>
          </a:prstGeom>
          <a:ln w="38100">
            <a:solidFill>
              <a:srgbClr val="D9B7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 descr="微信图片_2024012913451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8176" t="20185" r="25222" b="26546"/>
          <a:stretch>
            <a:fillRect/>
          </a:stretch>
        </p:blipFill>
        <p:spPr>
          <a:xfrm rot="21240000">
            <a:off x="-33655" y="-42545"/>
            <a:ext cx="886460" cy="84963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894715" y="90805"/>
            <a:ext cx="37826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solidFill>
                  <a:srgbClr val="7030A0"/>
                </a:solidFill>
                <a:latin typeface="华文宋体" panose="02010600040101010101" charset="-122"/>
                <a:ea typeface="华文宋体" panose="02010600040101010101" charset="-122"/>
              </a:rPr>
              <a:t>典型方法③</a:t>
            </a:r>
            <a:endParaRPr lang="zh-CN" altLang="en-US" sz="3200">
              <a:solidFill>
                <a:srgbClr val="7030A0"/>
              </a:solidFill>
              <a:latin typeface="华文宋体" panose="02010600040101010101" charset="-122"/>
              <a:ea typeface="华文宋体" panose="02010600040101010101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50375" y="6435090"/>
            <a:ext cx="2743200" cy="365125"/>
          </a:xfrm>
        </p:spPr>
        <p:txBody>
          <a:bodyPr/>
          <a:p>
            <a:fld id="{565CE74E-AB26-4998-AD42-012C4C1AD076}" type="slidenum">
              <a:rPr lang="zh-CN" altLang="en-US" sz="1800" b="1" smtClean="0">
                <a:solidFill>
                  <a:srgbClr val="610FA1"/>
                </a:solidFill>
                <a:latin typeface="华文行楷" panose="02010800040101010101" charset="-122"/>
                <a:ea typeface="华文行楷" panose="02010800040101010101" charset="-122"/>
              </a:rPr>
            </a:fld>
            <a:endParaRPr lang="zh-CN" altLang="en-US" sz="1800" b="1" smtClean="0">
              <a:solidFill>
                <a:srgbClr val="610FA1"/>
              </a:solidFill>
              <a:latin typeface="华文行楷" panose="02010800040101010101" charset="-122"/>
              <a:ea typeface="华文行楷" panose="020108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61720" y="1036955"/>
            <a:ext cx="40894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也依赖于序列特异性重组酶</a:t>
            </a:r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4677410" y="390525"/>
            <a:ext cx="33686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/>
              <a:t>infusion</a:t>
            </a:r>
            <a:r>
              <a:rPr lang="zh-CN" altLang="en-US" sz="2400" b="1"/>
              <a:t>克隆</a:t>
            </a:r>
            <a:endParaRPr lang="zh-CN" altLang="en-US" sz="2400" b="1"/>
          </a:p>
        </p:txBody>
      </p:sp>
      <p:sp>
        <p:nvSpPr>
          <p:cNvPr id="13" name="文本框 12"/>
          <p:cNvSpPr txBox="1"/>
          <p:nvPr/>
        </p:nvSpPr>
        <p:spPr>
          <a:xfrm>
            <a:off x="894715" y="1767840"/>
            <a:ext cx="870267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与</a:t>
            </a:r>
            <a:r>
              <a:rPr lang="en-US" altLang="zh-CN"/>
              <a:t>gateway</a:t>
            </a:r>
            <a:r>
              <a:rPr lang="zh-CN" altLang="en-US"/>
              <a:t>不同之处，需要将载体质粒开环（酶切），不依赖试剂盒中的载体</a:t>
            </a:r>
            <a:endParaRPr lang="zh-CN" altLang="en-US"/>
          </a:p>
          <a:p>
            <a:r>
              <a:rPr lang="en-US" altLang="zh-CN"/>
              <a:t>PCR</a:t>
            </a:r>
            <a:r>
              <a:rPr lang="zh-CN" altLang="en-US"/>
              <a:t>目的基因时保证两段有</a:t>
            </a:r>
            <a:r>
              <a:rPr lang="en-US" altLang="zh-CN"/>
              <a:t>15-20bp</a:t>
            </a:r>
            <a:r>
              <a:rPr lang="zh-CN" altLang="en-US"/>
              <a:t>同源臂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优点：载体不受限，有酶切位点就能插入</a:t>
            </a:r>
            <a:endParaRPr lang="zh-CN" altLang="en-US"/>
          </a:p>
        </p:txBody>
      </p:sp>
      <p:sp>
        <p:nvSpPr>
          <p:cNvPr id="16" name="文本框 15"/>
          <p:cNvSpPr txBox="1"/>
          <p:nvPr>
            <p:custDataLst>
              <p:tags r:id="rId3"/>
            </p:custDataLst>
          </p:nvPr>
        </p:nvSpPr>
        <p:spPr>
          <a:xfrm>
            <a:off x="1026795" y="3060700"/>
            <a:ext cx="38265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FF0000"/>
                </a:solidFill>
              </a:rPr>
              <a:t>同样可实现多片段的同时插入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8" name="组合 7"/>
          <p:cNvGrpSpPr/>
          <p:nvPr/>
        </p:nvGrpSpPr>
        <p:grpSpPr>
          <a:xfrm>
            <a:off x="10114915" y="4831715"/>
            <a:ext cx="2310130" cy="2188210"/>
            <a:chOff x="15929" y="7609"/>
            <a:chExt cx="3638" cy="3446"/>
          </a:xfrm>
        </p:grpSpPr>
        <p:pic>
          <p:nvPicPr>
            <p:cNvPr id="2" name="图片 1" descr="微信图片_20240129134527"/>
            <p:cNvPicPr>
              <a:picLocks noChangeAspect="1"/>
            </p:cNvPicPr>
            <p:nvPr/>
          </p:nvPicPr>
          <p:blipFill>
            <a:blip r:embed="rId1">
              <a:alphaModFix amt="58000"/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15247" t="18606" r="20443" b="21547"/>
            <a:stretch>
              <a:fillRect/>
            </a:stretch>
          </p:blipFill>
          <p:spPr>
            <a:xfrm rot="840000">
              <a:off x="15929" y="7609"/>
              <a:ext cx="3638" cy="3447"/>
            </a:xfrm>
            <a:prstGeom prst="rect">
              <a:avLst/>
            </a:prstGeom>
          </p:spPr>
        </p:pic>
        <p:pic>
          <p:nvPicPr>
            <p:cNvPr id="3" name="图片 2" descr="微信图片_20240129134514"/>
            <p:cNvPicPr>
              <a:picLocks noChangeAspect="1"/>
            </p:cNvPicPr>
            <p:nvPr/>
          </p:nvPicPr>
          <p:blipFill>
            <a:blip r:embed="rId2">
              <a:alphaModFix amt="72000"/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18176" t="20185" r="25222" b="26546"/>
            <a:stretch>
              <a:fillRect/>
            </a:stretch>
          </p:blipFill>
          <p:spPr>
            <a:xfrm rot="480000">
              <a:off x="16660" y="8209"/>
              <a:ext cx="2246" cy="2152"/>
            </a:xfrm>
            <a:prstGeom prst="rect">
              <a:avLst/>
            </a:prstGeom>
          </p:spPr>
        </p:pic>
      </p:grpSp>
      <p:cxnSp>
        <p:nvCxnSpPr>
          <p:cNvPr id="4" name="直接连接符 3"/>
          <p:cNvCxnSpPr/>
          <p:nvPr/>
        </p:nvCxnSpPr>
        <p:spPr>
          <a:xfrm>
            <a:off x="94615" y="719455"/>
            <a:ext cx="3432175" cy="0"/>
          </a:xfrm>
          <a:prstGeom prst="line">
            <a:avLst/>
          </a:prstGeom>
          <a:ln w="38100">
            <a:solidFill>
              <a:srgbClr val="D9B7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 descr="微信图片_2024012913451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8176" t="20185" r="25222" b="26546"/>
          <a:stretch>
            <a:fillRect/>
          </a:stretch>
        </p:blipFill>
        <p:spPr>
          <a:xfrm rot="21240000">
            <a:off x="-33655" y="-42545"/>
            <a:ext cx="886460" cy="84963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894715" y="90805"/>
            <a:ext cx="37826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solidFill>
                  <a:srgbClr val="7030A0"/>
                </a:solidFill>
                <a:latin typeface="华文宋体" panose="02010600040101010101" charset="-122"/>
                <a:ea typeface="华文宋体" panose="02010600040101010101" charset="-122"/>
              </a:rPr>
              <a:t>典型方法</a:t>
            </a:r>
            <a:endParaRPr lang="zh-CN" altLang="en-US" sz="3200">
              <a:solidFill>
                <a:srgbClr val="7030A0"/>
              </a:solidFill>
              <a:latin typeface="华文宋体" panose="02010600040101010101" charset="-122"/>
              <a:ea typeface="华文宋体" panose="02010600040101010101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50375" y="6435090"/>
            <a:ext cx="2743200" cy="365125"/>
          </a:xfrm>
        </p:spPr>
        <p:txBody>
          <a:bodyPr/>
          <a:p>
            <a:fld id="{565CE74E-AB26-4998-AD42-012C4C1AD076}" type="slidenum">
              <a:rPr lang="zh-CN" altLang="en-US" sz="1800" b="1" smtClean="0">
                <a:solidFill>
                  <a:srgbClr val="610FA1"/>
                </a:solidFill>
                <a:latin typeface="华文行楷" panose="02010800040101010101" charset="-122"/>
                <a:ea typeface="华文行楷" panose="02010800040101010101" charset="-122"/>
              </a:rPr>
            </a:fld>
            <a:endParaRPr lang="zh-CN" altLang="en-US" sz="1800" b="1" smtClean="0">
              <a:solidFill>
                <a:srgbClr val="610FA1"/>
              </a:solidFill>
              <a:latin typeface="华文行楷" panose="02010800040101010101" charset="-122"/>
              <a:ea typeface="华文行楷" panose="0201080004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771265" y="275590"/>
            <a:ext cx="442214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/>
              <a:t>NEBbulider hifi</a:t>
            </a:r>
            <a:r>
              <a:rPr lang="zh-CN" altLang="en-US" sz="2000" b="1"/>
              <a:t>无缝克隆</a:t>
            </a:r>
            <a:endParaRPr lang="zh-CN" altLang="en-US" sz="2000" b="1"/>
          </a:p>
        </p:txBody>
      </p:sp>
      <p:sp>
        <p:nvSpPr>
          <p:cNvPr id="12" name="文本框 11"/>
          <p:cNvSpPr txBox="1"/>
          <p:nvPr/>
        </p:nvSpPr>
        <p:spPr>
          <a:xfrm>
            <a:off x="504825" y="1897380"/>
            <a:ext cx="5969635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·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核酸外切酶产生单链3’突出端，促进互补片段的退火；</a:t>
            </a:r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·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聚合酶填补每个退火片段中的缺口；</a:t>
            </a:r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·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DNA连接酶连接切口</a:t>
            </a:r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既能连接单链寡聚核苷酸，也能克隆携带有不同长度重叠区域（15-80 bp）的双链DNA片段。短至100 bp、长至19 kb的DNA片段都能组装。</a:t>
            </a:r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115" name="图片 114"/>
          <p:cNvPicPr/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398895" y="850900"/>
            <a:ext cx="5502275" cy="42684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文本框 12"/>
          <p:cNvSpPr txBox="1"/>
          <p:nvPr/>
        </p:nvSpPr>
        <p:spPr>
          <a:xfrm>
            <a:off x="734695" y="4401185"/>
            <a:ext cx="32296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一步法，多片段组装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8" name="组合 7"/>
          <p:cNvGrpSpPr/>
          <p:nvPr/>
        </p:nvGrpSpPr>
        <p:grpSpPr>
          <a:xfrm>
            <a:off x="10114915" y="4831715"/>
            <a:ext cx="2310130" cy="2188210"/>
            <a:chOff x="15929" y="7609"/>
            <a:chExt cx="3638" cy="3446"/>
          </a:xfrm>
        </p:grpSpPr>
        <p:pic>
          <p:nvPicPr>
            <p:cNvPr id="2" name="图片 1" descr="微信图片_20240129134527"/>
            <p:cNvPicPr>
              <a:picLocks noChangeAspect="1"/>
            </p:cNvPicPr>
            <p:nvPr/>
          </p:nvPicPr>
          <p:blipFill>
            <a:blip r:embed="rId1">
              <a:alphaModFix amt="58000"/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15247" t="18606" r="20443" b="21547"/>
            <a:stretch>
              <a:fillRect/>
            </a:stretch>
          </p:blipFill>
          <p:spPr>
            <a:xfrm rot="840000">
              <a:off x="15929" y="7609"/>
              <a:ext cx="3638" cy="3447"/>
            </a:xfrm>
            <a:prstGeom prst="rect">
              <a:avLst/>
            </a:prstGeom>
          </p:spPr>
        </p:pic>
        <p:pic>
          <p:nvPicPr>
            <p:cNvPr id="3" name="图片 2" descr="微信图片_20240129134514"/>
            <p:cNvPicPr>
              <a:picLocks noChangeAspect="1"/>
            </p:cNvPicPr>
            <p:nvPr/>
          </p:nvPicPr>
          <p:blipFill>
            <a:blip r:embed="rId2">
              <a:alphaModFix amt="72000"/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18176" t="20185" r="25222" b="26546"/>
            <a:stretch>
              <a:fillRect/>
            </a:stretch>
          </p:blipFill>
          <p:spPr>
            <a:xfrm rot="480000">
              <a:off x="16660" y="8209"/>
              <a:ext cx="2246" cy="2152"/>
            </a:xfrm>
            <a:prstGeom prst="rect">
              <a:avLst/>
            </a:prstGeom>
          </p:spPr>
        </p:pic>
      </p:grpSp>
      <p:cxnSp>
        <p:nvCxnSpPr>
          <p:cNvPr id="4" name="直接连接符 3"/>
          <p:cNvCxnSpPr/>
          <p:nvPr/>
        </p:nvCxnSpPr>
        <p:spPr>
          <a:xfrm>
            <a:off x="94615" y="719455"/>
            <a:ext cx="3432175" cy="0"/>
          </a:xfrm>
          <a:prstGeom prst="line">
            <a:avLst/>
          </a:prstGeom>
          <a:ln w="38100">
            <a:solidFill>
              <a:srgbClr val="D9B7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 descr="微信图片_2024012913451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8176" t="20185" r="25222" b="26546"/>
          <a:stretch>
            <a:fillRect/>
          </a:stretch>
        </p:blipFill>
        <p:spPr>
          <a:xfrm rot="21240000">
            <a:off x="-33655" y="-42545"/>
            <a:ext cx="886460" cy="84963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894715" y="90805"/>
            <a:ext cx="37826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solidFill>
                  <a:srgbClr val="7030A0"/>
                </a:solidFill>
                <a:latin typeface="华文宋体" panose="02010600040101010101" charset="-122"/>
                <a:ea typeface="华文宋体" panose="02010600040101010101" charset="-122"/>
              </a:rPr>
              <a:t>典型方法④</a:t>
            </a:r>
            <a:endParaRPr lang="zh-CN" altLang="en-US" sz="3200">
              <a:solidFill>
                <a:srgbClr val="7030A0"/>
              </a:solidFill>
              <a:latin typeface="华文宋体" panose="02010600040101010101" charset="-122"/>
              <a:ea typeface="华文宋体" panose="02010600040101010101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50375" y="6435090"/>
            <a:ext cx="2743200" cy="365125"/>
          </a:xfrm>
        </p:spPr>
        <p:txBody>
          <a:bodyPr/>
          <a:p>
            <a:fld id="{565CE74E-AB26-4998-AD42-012C4C1AD076}" type="slidenum">
              <a:rPr lang="zh-CN" altLang="en-US" sz="1800" b="1" smtClean="0">
                <a:solidFill>
                  <a:srgbClr val="610FA1"/>
                </a:solidFill>
                <a:latin typeface="华文行楷" panose="02010800040101010101" charset="-122"/>
                <a:ea typeface="华文行楷" panose="02010800040101010101" charset="-122"/>
              </a:rPr>
            </a:fld>
            <a:endParaRPr lang="zh-CN" altLang="en-US" sz="1800" b="1" smtClean="0">
              <a:solidFill>
                <a:srgbClr val="610FA1"/>
              </a:solidFill>
              <a:latin typeface="华文行楷" panose="02010800040101010101" charset="-122"/>
              <a:ea typeface="华文行楷" panose="020108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355465" y="213995"/>
            <a:ext cx="567245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C000"/>
                </a:solidFill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golden gate</a:t>
            </a:r>
            <a:r>
              <a:rPr lang="zh-CN" altLang="en-US" sz="2400" b="1">
                <a:solidFill>
                  <a:srgbClr val="FFC000"/>
                </a:solidFill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无缝克隆</a:t>
            </a:r>
            <a:r>
              <a:rPr lang="en-US" altLang="zh-CN" sz="2400" b="1">
                <a:solidFill>
                  <a:srgbClr val="FFC000"/>
                </a:solidFill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—</a:t>
            </a:r>
            <a:r>
              <a:rPr lang="zh-CN" altLang="en-US" sz="2400" b="1">
                <a:solidFill>
                  <a:srgbClr val="FFC000"/>
                </a:solidFill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进阶版限制</a:t>
            </a:r>
            <a:r>
              <a:rPr lang="en-US" altLang="zh-CN" sz="2400" b="1">
                <a:solidFill>
                  <a:srgbClr val="FFC000"/>
                </a:solidFill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+</a:t>
            </a:r>
            <a:r>
              <a:rPr lang="zh-CN" altLang="en-US" sz="2400" b="1">
                <a:solidFill>
                  <a:srgbClr val="FFC000"/>
                </a:solidFill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连接</a:t>
            </a:r>
            <a:r>
              <a:rPr lang="zh-CN" altLang="en-US" sz="1600" b="1">
                <a:solidFill>
                  <a:srgbClr val="FF0000"/>
                </a:solidFill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（关注酶切位点）（</a:t>
            </a:r>
            <a:r>
              <a:rPr lang="en-US" altLang="zh-CN" sz="1600" b="1">
                <a:solidFill>
                  <a:srgbClr val="FF0000"/>
                </a:solidFill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PCR</a:t>
            </a:r>
            <a:r>
              <a:rPr lang="zh-CN" altLang="en-US" sz="1600" b="1">
                <a:solidFill>
                  <a:srgbClr val="FF0000"/>
                </a:solidFill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准确性要求高）</a:t>
            </a:r>
            <a:endParaRPr lang="zh-CN" altLang="en-US" sz="1600" b="1">
              <a:solidFill>
                <a:srgbClr val="FF0000"/>
              </a:solidFill>
              <a:latin typeface="Times New Roman" panose="02020603050405020304" charset="0"/>
              <a:ea typeface="黑体" panose="02010609060101010101" charset="-122"/>
              <a:cs typeface="Times New Roman" panose="0202060305040502030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61975" y="764540"/>
            <a:ext cx="9719310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·</a:t>
            </a:r>
            <a:r>
              <a:rPr lang="zh-CN" altLang="en-US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依赖于Type IIS限制性内切酶</a:t>
            </a:r>
            <a:r>
              <a:rPr lang="zh-CN" altLang="en-US">
                <a:solidFill>
                  <a:srgbClr val="0070C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（切割不可逆</a:t>
            </a:r>
            <a:r>
              <a:rPr lang="en-US" altLang="zh-CN">
                <a:solidFill>
                  <a:srgbClr val="0070C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→</a:t>
            </a:r>
            <a:r>
              <a:rPr lang="zh-CN" altLang="en-US">
                <a:solidFill>
                  <a:srgbClr val="0070C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酶切</a:t>
            </a:r>
            <a:r>
              <a:rPr lang="en-US" altLang="zh-CN">
                <a:solidFill>
                  <a:srgbClr val="0070C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&amp;</a:t>
            </a:r>
            <a:r>
              <a:rPr lang="zh-CN" altLang="en-US">
                <a:solidFill>
                  <a:srgbClr val="0070C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酶连可在同一体系中进行）</a:t>
            </a:r>
            <a:r>
              <a:rPr lang="zh-CN" altLang="en-US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、</a:t>
            </a:r>
            <a:r>
              <a:rPr lang="en-US" altLang="zh-CN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DNA</a:t>
            </a:r>
            <a:r>
              <a:rPr lang="zh-CN" altLang="en-US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连接酶</a:t>
            </a:r>
            <a:endParaRPr lang="zh-CN" altLang="en-US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r>
              <a:rPr lang="zh-CN" altLang="en-US">
                <a:latin typeface="Times New Roman" panose="02020603050405020304" charset="0"/>
                <a:ea typeface="楷体" panose="02010609060101010101" charset="-122"/>
                <a:cs typeface="Times New Roman" panose="02020603050405020304" charset="0"/>
              </a:rPr>
              <a:t>IIS型限制性内切酶与“传统”限制性内切酶的不同之处在于，IIS型限制性内切酶在识别序列之外切割，形成4个碱基的粘性末端。由于这些</a:t>
            </a:r>
            <a:r>
              <a:rPr lang="zh-CN" altLang="en-US">
                <a:solidFill>
                  <a:srgbClr val="FF0000"/>
                </a:solidFill>
                <a:latin typeface="Times New Roman" panose="02020603050405020304" charset="0"/>
                <a:ea typeface="楷体" panose="02010609060101010101" charset="-122"/>
                <a:cs typeface="Times New Roman" panose="02020603050405020304" charset="0"/>
              </a:rPr>
              <a:t>粘性末端不是识别序列的一部分</a:t>
            </a:r>
            <a:r>
              <a:rPr lang="zh-CN" altLang="en-US">
                <a:latin typeface="Times New Roman" panose="02020603050405020304" charset="0"/>
                <a:ea typeface="楷体" panose="02010609060101010101" charset="-122"/>
                <a:cs typeface="Times New Roman" panose="02020603050405020304" charset="0"/>
              </a:rPr>
              <a:t>，因此可以定制它们来直接组装DNA片段。当设计正确时，识别位点不会出现在最终的构建产物中，从而实现精确、无痕的克隆。（切割产物中无识别序列，进而实现无缝）</a:t>
            </a:r>
            <a:endParaRPr lang="zh-CN" altLang="en-US">
              <a:latin typeface="Times New Roman" panose="02020603050405020304" charset="0"/>
              <a:ea typeface="楷体" panose="02010609060101010101" charset="-122"/>
              <a:cs typeface="Times New Roman" panose="0202060305040502030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29920" y="2256790"/>
            <a:ext cx="974534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将目的基因设计成为带有Type IIS位点(如BsaI或BbsI)的序列，该酶切位点位于切口外侧。</a:t>
            </a:r>
            <a:endParaRPr lang="zh-CN" altLang="en-US"/>
          </a:p>
          <a:p>
            <a:r>
              <a:rPr lang="zh-CN" altLang="en-US"/>
              <a:t>载体包含具有互补粘性末端的位点，这些位点引导最终连接产物的组装。</a:t>
            </a:r>
            <a:endParaRPr lang="zh-CN" altLang="en-US"/>
          </a:p>
          <a:p>
            <a:r>
              <a:rPr lang="zh-CN" altLang="en-US"/>
              <a:t>  </a:t>
            </a:r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135" y="2945130"/>
            <a:ext cx="7059930" cy="3971925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5467985" y="3281680"/>
            <a:ext cx="1871980" cy="11684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供体DNA的粘性末端可能存在于原始质粒中(选择1)或使用基于PCR的扩增添加得到的(选择2)</a:t>
            </a:r>
            <a:endParaRPr lang="zh-CN" altLang="en-US" sz="140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601585" y="3873500"/>
            <a:ext cx="4220845" cy="292354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Gibson组装，需要DNA片段末端具有20 ~ 40 bp的同源性才能指定组装顺序，因此具有5 '或3 '序列同源性的片段不能使用该方法进行组装，而可以使用Golden Gate进行组装。</a:t>
            </a:r>
            <a:endParaRPr lang="zh-CN" altLang="en-US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1600" i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1600" i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i.e.</a:t>
            </a:r>
            <a:r>
              <a:rPr lang="zh-CN" altLang="en-US" sz="1600" i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只需有互补末端，重叠长度更短）</a:t>
            </a:r>
            <a:endParaRPr lang="zh-CN" altLang="en-US" sz="1600" i="1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zh-CN" altLang="en-US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目前流行的Gateway克隆系统产生编码8个氨基酸的attB重组痕迹，但Golden Gate克隆的设计是无痕的。</a:t>
            </a:r>
            <a:endParaRPr lang="zh-CN" altLang="en-US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4"/>
          <a:srcRect t="14648"/>
          <a:stretch>
            <a:fillRect/>
          </a:stretch>
        </p:blipFill>
        <p:spPr>
          <a:xfrm>
            <a:off x="1381125" y="1091565"/>
            <a:ext cx="6922770" cy="1190625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8337550" y="2945130"/>
            <a:ext cx="431800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FF0000"/>
                </a:solidFill>
              </a:rPr>
              <a:t>一锅法连接多片段</a:t>
            </a:r>
            <a:endParaRPr lang="zh-CN" altLang="en-US">
              <a:solidFill>
                <a:srgbClr val="FF0000"/>
              </a:solidFill>
            </a:endParaRPr>
          </a:p>
          <a:p>
            <a:r>
              <a:rPr lang="zh-CN" altLang="en-US">
                <a:solidFill>
                  <a:srgbClr val="FF0000"/>
                </a:solidFill>
              </a:rPr>
              <a:t>难再次改造（缺少酶切位点）</a:t>
            </a:r>
            <a:endParaRPr lang="en-US" altLang="zh-CN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8" name="组合 7"/>
          <p:cNvGrpSpPr/>
          <p:nvPr/>
        </p:nvGrpSpPr>
        <p:grpSpPr>
          <a:xfrm>
            <a:off x="10114915" y="4831715"/>
            <a:ext cx="2310130" cy="2188210"/>
            <a:chOff x="15929" y="7609"/>
            <a:chExt cx="3638" cy="3446"/>
          </a:xfrm>
        </p:grpSpPr>
        <p:pic>
          <p:nvPicPr>
            <p:cNvPr id="2" name="图片 1" descr="微信图片_20240129134527"/>
            <p:cNvPicPr>
              <a:picLocks noChangeAspect="1"/>
            </p:cNvPicPr>
            <p:nvPr/>
          </p:nvPicPr>
          <p:blipFill>
            <a:blip r:embed="rId1">
              <a:alphaModFix amt="58000"/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15247" t="18606" r="20443" b="21547"/>
            <a:stretch>
              <a:fillRect/>
            </a:stretch>
          </p:blipFill>
          <p:spPr>
            <a:xfrm rot="840000">
              <a:off x="15929" y="7609"/>
              <a:ext cx="3638" cy="3447"/>
            </a:xfrm>
            <a:prstGeom prst="rect">
              <a:avLst/>
            </a:prstGeom>
          </p:spPr>
        </p:pic>
        <p:pic>
          <p:nvPicPr>
            <p:cNvPr id="3" name="图片 2" descr="微信图片_20240129134514"/>
            <p:cNvPicPr>
              <a:picLocks noChangeAspect="1"/>
            </p:cNvPicPr>
            <p:nvPr/>
          </p:nvPicPr>
          <p:blipFill>
            <a:blip r:embed="rId2">
              <a:alphaModFix amt="72000"/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18176" t="20185" r="25222" b="26546"/>
            <a:stretch>
              <a:fillRect/>
            </a:stretch>
          </p:blipFill>
          <p:spPr>
            <a:xfrm rot="480000">
              <a:off x="16660" y="8209"/>
              <a:ext cx="2246" cy="2152"/>
            </a:xfrm>
            <a:prstGeom prst="rect">
              <a:avLst/>
            </a:prstGeom>
          </p:spPr>
        </p:pic>
      </p:grpSp>
      <p:cxnSp>
        <p:nvCxnSpPr>
          <p:cNvPr id="4" name="直接连接符 3"/>
          <p:cNvCxnSpPr/>
          <p:nvPr/>
        </p:nvCxnSpPr>
        <p:spPr>
          <a:xfrm>
            <a:off x="94615" y="719455"/>
            <a:ext cx="3432175" cy="0"/>
          </a:xfrm>
          <a:prstGeom prst="line">
            <a:avLst/>
          </a:prstGeom>
          <a:ln w="38100">
            <a:solidFill>
              <a:srgbClr val="D9B7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 descr="微信图片_2024012913451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8176" t="20185" r="25222" b="26546"/>
          <a:stretch>
            <a:fillRect/>
          </a:stretch>
        </p:blipFill>
        <p:spPr>
          <a:xfrm rot="21240000">
            <a:off x="-33655" y="-42545"/>
            <a:ext cx="886460" cy="84963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894715" y="90805"/>
            <a:ext cx="37826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solidFill>
                  <a:srgbClr val="7030A0"/>
                </a:solidFill>
                <a:latin typeface="华文宋体" panose="02010600040101010101" charset="-122"/>
                <a:ea typeface="华文宋体" panose="02010600040101010101" charset="-122"/>
              </a:rPr>
              <a:t>典型方法</a:t>
            </a:r>
            <a:endParaRPr lang="zh-CN" altLang="en-US" sz="3200">
              <a:solidFill>
                <a:srgbClr val="7030A0"/>
              </a:solidFill>
              <a:latin typeface="华文宋体" panose="02010600040101010101" charset="-122"/>
              <a:ea typeface="华文宋体" panose="02010600040101010101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50375" y="6435090"/>
            <a:ext cx="2743200" cy="365125"/>
          </a:xfrm>
        </p:spPr>
        <p:txBody>
          <a:bodyPr/>
          <a:p>
            <a:fld id="{565CE74E-AB26-4998-AD42-012C4C1AD076}" type="slidenum">
              <a:rPr lang="zh-CN" altLang="en-US" sz="1800" b="1" smtClean="0">
                <a:solidFill>
                  <a:srgbClr val="610FA1"/>
                </a:solidFill>
                <a:latin typeface="华文行楷" panose="02010800040101010101" charset="-122"/>
                <a:ea typeface="华文行楷" panose="02010800040101010101" charset="-122"/>
              </a:rPr>
            </a:fld>
            <a:endParaRPr lang="zh-CN" altLang="en-US" sz="1800" b="1" smtClean="0">
              <a:solidFill>
                <a:srgbClr val="610FA1"/>
              </a:solidFill>
              <a:latin typeface="华文行楷" panose="02010800040101010101" charset="-122"/>
              <a:ea typeface="华文行楷" panose="02010800040101010101" charset="-122"/>
            </a:endParaRPr>
          </a:p>
        </p:txBody>
      </p:sp>
      <p:pic>
        <p:nvPicPr>
          <p:cNvPr id="109" name="图片 108"/>
          <p:cNvPicPr/>
          <p:nvPr/>
        </p:nvPicPr>
        <p:blipFill>
          <a:blip r:embed="rId3"/>
          <a:stretch>
            <a:fillRect/>
          </a:stretch>
        </p:blipFill>
        <p:spPr>
          <a:xfrm>
            <a:off x="157480" y="764540"/>
            <a:ext cx="9099550" cy="533781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393065" y="6147435"/>
            <a:ext cx="54673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依赖兼具内切酶活性与连接酶活性的拓扑异构酶Ⅰ</a:t>
            </a:r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8783320" y="2061845"/>
            <a:ext cx="2531110" cy="264541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/>
              <a:t>试剂盒提供载体，其</a:t>
            </a:r>
            <a:r>
              <a:rPr lang="en-US" altLang="zh-CN"/>
              <a:t>3’</a:t>
            </a:r>
            <a:r>
              <a:rPr lang="zh-CN" altLang="en-US"/>
              <a:t>段带有拓扑异构酶</a:t>
            </a:r>
            <a:endParaRPr lang="zh-CN" altLang="en-US"/>
          </a:p>
          <a:p>
            <a:r>
              <a:rPr lang="zh-CN" altLang="en-US"/>
              <a:t>优点：非常快，不用连接酶</a:t>
            </a:r>
            <a:endParaRPr lang="zh-CN" altLang="en-US"/>
          </a:p>
          <a:p>
            <a:r>
              <a:rPr lang="zh-CN" altLang="en-US"/>
              <a:t>缺点：自由度低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为保证正向连接，</a:t>
            </a:r>
            <a:r>
              <a:rPr lang="en-US" altLang="zh-CN"/>
              <a:t>PCR</a:t>
            </a:r>
            <a:r>
              <a:rPr lang="zh-CN" altLang="en-US"/>
              <a:t>设计引物时需要在上游多一段与载体配对的序列</a:t>
            </a:r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8289925" y="4968875"/>
            <a:ext cx="3803650" cy="18313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8" name="组合 7"/>
          <p:cNvGrpSpPr/>
          <p:nvPr/>
        </p:nvGrpSpPr>
        <p:grpSpPr>
          <a:xfrm>
            <a:off x="10114915" y="4831715"/>
            <a:ext cx="2310130" cy="2188210"/>
            <a:chOff x="15929" y="7609"/>
            <a:chExt cx="3638" cy="3446"/>
          </a:xfrm>
        </p:grpSpPr>
        <p:pic>
          <p:nvPicPr>
            <p:cNvPr id="2" name="图片 1" descr="微信图片_20240129134527"/>
            <p:cNvPicPr>
              <a:picLocks noChangeAspect="1"/>
            </p:cNvPicPr>
            <p:nvPr/>
          </p:nvPicPr>
          <p:blipFill>
            <a:blip r:embed="rId1">
              <a:alphaModFix amt="58000"/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15247" t="18606" r="20443" b="21547"/>
            <a:stretch>
              <a:fillRect/>
            </a:stretch>
          </p:blipFill>
          <p:spPr>
            <a:xfrm rot="840000">
              <a:off x="15929" y="7609"/>
              <a:ext cx="3638" cy="3447"/>
            </a:xfrm>
            <a:prstGeom prst="rect">
              <a:avLst/>
            </a:prstGeom>
          </p:spPr>
        </p:pic>
        <p:pic>
          <p:nvPicPr>
            <p:cNvPr id="3" name="图片 2" descr="微信图片_20240129134514"/>
            <p:cNvPicPr>
              <a:picLocks noChangeAspect="1"/>
            </p:cNvPicPr>
            <p:nvPr/>
          </p:nvPicPr>
          <p:blipFill>
            <a:blip r:embed="rId2">
              <a:alphaModFix amt="72000"/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18176" t="20185" r="25222" b="26546"/>
            <a:stretch>
              <a:fillRect/>
            </a:stretch>
          </p:blipFill>
          <p:spPr>
            <a:xfrm rot="480000">
              <a:off x="16660" y="8209"/>
              <a:ext cx="2246" cy="2152"/>
            </a:xfrm>
            <a:prstGeom prst="rect">
              <a:avLst/>
            </a:prstGeom>
          </p:spPr>
        </p:pic>
      </p:grpSp>
      <p:cxnSp>
        <p:nvCxnSpPr>
          <p:cNvPr id="4" name="直接连接符 3"/>
          <p:cNvCxnSpPr/>
          <p:nvPr/>
        </p:nvCxnSpPr>
        <p:spPr>
          <a:xfrm>
            <a:off x="94615" y="719455"/>
            <a:ext cx="3432175" cy="0"/>
          </a:xfrm>
          <a:prstGeom prst="line">
            <a:avLst/>
          </a:prstGeom>
          <a:ln w="38100">
            <a:solidFill>
              <a:srgbClr val="D9B7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 descr="微信图片_2024012913451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8176" t="20185" r="25222" b="26546"/>
          <a:stretch>
            <a:fillRect/>
          </a:stretch>
        </p:blipFill>
        <p:spPr>
          <a:xfrm rot="21240000">
            <a:off x="-33655" y="-42545"/>
            <a:ext cx="886460" cy="84963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894715" y="90805"/>
            <a:ext cx="37826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solidFill>
                  <a:srgbClr val="7030A0"/>
                </a:solidFill>
                <a:latin typeface="华文宋体" panose="02010600040101010101" charset="-122"/>
                <a:ea typeface="华文宋体" panose="02010600040101010101" charset="-122"/>
              </a:rPr>
              <a:t>典型方法</a:t>
            </a:r>
            <a:endParaRPr lang="zh-CN" altLang="en-US" sz="3200">
              <a:solidFill>
                <a:srgbClr val="7030A0"/>
              </a:solidFill>
              <a:latin typeface="华文宋体" panose="02010600040101010101" charset="-122"/>
              <a:ea typeface="华文宋体" panose="02010600040101010101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50375" y="6435090"/>
            <a:ext cx="2743200" cy="365125"/>
          </a:xfrm>
        </p:spPr>
        <p:txBody>
          <a:bodyPr/>
          <a:p>
            <a:fld id="{565CE74E-AB26-4998-AD42-012C4C1AD076}" type="slidenum">
              <a:rPr lang="zh-CN" altLang="en-US" sz="1800" b="1" smtClean="0">
                <a:solidFill>
                  <a:srgbClr val="610FA1"/>
                </a:solidFill>
                <a:latin typeface="华文行楷" panose="02010800040101010101" charset="-122"/>
                <a:ea typeface="华文行楷" panose="02010800040101010101" charset="-122"/>
              </a:rPr>
            </a:fld>
            <a:endParaRPr lang="zh-CN" altLang="en-US" sz="1800" b="1" smtClean="0">
              <a:solidFill>
                <a:srgbClr val="610FA1"/>
              </a:solidFill>
              <a:latin typeface="华文行楷" panose="02010800040101010101" charset="-122"/>
              <a:ea typeface="华文行楷" panose="02010800040101010101" charset="-122"/>
            </a:endParaRPr>
          </a:p>
        </p:txBody>
      </p:sp>
      <p:pic>
        <p:nvPicPr>
          <p:cNvPr id="101" name="图片 100"/>
          <p:cNvPicPr/>
          <p:nvPr/>
        </p:nvPicPr>
        <p:blipFill>
          <a:blip r:embed="rId3"/>
          <a:stretch>
            <a:fillRect/>
          </a:stretch>
        </p:blipFill>
        <p:spPr>
          <a:xfrm>
            <a:off x="1358900" y="1101090"/>
            <a:ext cx="8736965" cy="484251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8" name="组合 7"/>
          <p:cNvGrpSpPr/>
          <p:nvPr/>
        </p:nvGrpSpPr>
        <p:grpSpPr>
          <a:xfrm>
            <a:off x="10114915" y="4831715"/>
            <a:ext cx="2310130" cy="2188210"/>
            <a:chOff x="15929" y="7609"/>
            <a:chExt cx="3638" cy="3446"/>
          </a:xfrm>
        </p:grpSpPr>
        <p:pic>
          <p:nvPicPr>
            <p:cNvPr id="2" name="图片 1" descr="微信图片_20240129134527"/>
            <p:cNvPicPr>
              <a:picLocks noChangeAspect="1"/>
            </p:cNvPicPr>
            <p:nvPr/>
          </p:nvPicPr>
          <p:blipFill>
            <a:blip r:embed="rId1">
              <a:alphaModFix amt="58000"/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15247" t="18606" r="20443" b="21547"/>
            <a:stretch>
              <a:fillRect/>
            </a:stretch>
          </p:blipFill>
          <p:spPr>
            <a:xfrm rot="840000">
              <a:off x="15929" y="7609"/>
              <a:ext cx="3638" cy="3447"/>
            </a:xfrm>
            <a:prstGeom prst="rect">
              <a:avLst/>
            </a:prstGeom>
          </p:spPr>
        </p:pic>
        <p:pic>
          <p:nvPicPr>
            <p:cNvPr id="3" name="图片 2" descr="微信图片_20240129134514"/>
            <p:cNvPicPr>
              <a:picLocks noChangeAspect="1"/>
            </p:cNvPicPr>
            <p:nvPr/>
          </p:nvPicPr>
          <p:blipFill>
            <a:blip r:embed="rId2">
              <a:alphaModFix amt="72000"/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18176" t="20185" r="25222" b="26546"/>
            <a:stretch>
              <a:fillRect/>
            </a:stretch>
          </p:blipFill>
          <p:spPr>
            <a:xfrm rot="480000">
              <a:off x="16660" y="8209"/>
              <a:ext cx="2246" cy="2152"/>
            </a:xfrm>
            <a:prstGeom prst="rect">
              <a:avLst/>
            </a:prstGeom>
          </p:spPr>
        </p:pic>
      </p:grpSp>
      <p:cxnSp>
        <p:nvCxnSpPr>
          <p:cNvPr id="4" name="直接连接符 3"/>
          <p:cNvCxnSpPr/>
          <p:nvPr/>
        </p:nvCxnSpPr>
        <p:spPr>
          <a:xfrm>
            <a:off x="94615" y="719455"/>
            <a:ext cx="3432175" cy="0"/>
          </a:xfrm>
          <a:prstGeom prst="line">
            <a:avLst/>
          </a:prstGeom>
          <a:ln w="38100">
            <a:solidFill>
              <a:srgbClr val="D9B7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 descr="微信图片_2024012913451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8176" t="20185" r="25222" b="26546"/>
          <a:stretch>
            <a:fillRect/>
          </a:stretch>
        </p:blipFill>
        <p:spPr>
          <a:xfrm rot="21240000">
            <a:off x="-33655" y="-42545"/>
            <a:ext cx="886460" cy="84963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894715" y="90805"/>
            <a:ext cx="254698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solidFill>
                  <a:srgbClr val="7030A0"/>
                </a:solidFill>
                <a:latin typeface="华文宋体" panose="02010600040101010101" charset="-122"/>
                <a:ea typeface="华文宋体" panose="02010600040101010101" charset="-122"/>
              </a:rPr>
              <a:t>目录</a:t>
            </a:r>
            <a:endParaRPr lang="zh-CN" altLang="en-US" sz="3200">
              <a:solidFill>
                <a:srgbClr val="7030A0"/>
              </a:solidFill>
              <a:latin typeface="华文宋体" panose="02010600040101010101" charset="-122"/>
              <a:ea typeface="华文宋体" panose="02010600040101010101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50375" y="6435090"/>
            <a:ext cx="2743200" cy="365125"/>
          </a:xfrm>
        </p:spPr>
        <p:txBody>
          <a:bodyPr/>
          <a:p>
            <a:fld id="{565CE74E-AB26-4998-AD42-012C4C1AD076}" type="slidenum">
              <a:rPr lang="zh-CN" altLang="en-US" sz="1800" b="1" smtClean="0">
                <a:solidFill>
                  <a:srgbClr val="610FA1"/>
                </a:solidFill>
                <a:latin typeface="华文行楷" panose="02010800040101010101" charset="-122"/>
                <a:ea typeface="华文行楷" panose="02010800040101010101" charset="-122"/>
              </a:rPr>
            </a:fld>
            <a:endParaRPr lang="zh-CN" altLang="en-US" sz="1800" b="1" smtClean="0">
              <a:solidFill>
                <a:srgbClr val="610FA1"/>
              </a:solidFill>
              <a:latin typeface="华文行楷" panose="02010800040101010101" charset="-122"/>
              <a:ea typeface="华文行楷" panose="020108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658110" y="1834515"/>
            <a:ext cx="7226300" cy="2584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1.</a:t>
            </a:r>
            <a:r>
              <a:rPr lang="zh-CN" altLang="en-US"/>
              <a:t>概述</a:t>
            </a:r>
            <a:endParaRPr lang="zh-CN" altLang="en-US"/>
          </a:p>
          <a:p>
            <a:r>
              <a:rPr lang="en-US" altLang="zh-CN"/>
              <a:t>2.</a:t>
            </a:r>
            <a:r>
              <a:rPr lang="zh-CN" altLang="en-US"/>
              <a:t>载体种类</a:t>
            </a:r>
            <a:endParaRPr lang="zh-CN" altLang="en-US"/>
          </a:p>
          <a:p>
            <a:r>
              <a:rPr lang="en-US" altLang="zh-CN"/>
              <a:t>3.</a:t>
            </a:r>
            <a:r>
              <a:rPr lang="zh-CN" altLang="en-US"/>
              <a:t>连接方法</a:t>
            </a:r>
            <a:endParaRPr lang="zh-CN" altLang="en-US"/>
          </a:p>
          <a:p>
            <a:r>
              <a:rPr lang="en-US" altLang="zh-CN"/>
              <a:t>4.</a:t>
            </a:r>
            <a:r>
              <a:rPr lang="zh-CN" altLang="en-US"/>
              <a:t>典型方法</a:t>
            </a:r>
            <a:endParaRPr lang="zh-CN" altLang="en-US"/>
          </a:p>
          <a:p>
            <a:r>
              <a:rPr lang="en-US" altLang="zh-CN" strike="sngStrike"/>
              <a:t>5.</a:t>
            </a:r>
            <a:r>
              <a:rPr lang="zh-CN" altLang="en-US" strike="sngStrike"/>
              <a:t>与其他技术结合</a:t>
            </a:r>
            <a:endParaRPr lang="zh-CN" altLang="en-US" strike="sngStrike"/>
          </a:p>
          <a:p>
            <a:r>
              <a:rPr lang="zh-CN" altLang="en-US" strike="sngStrike"/>
              <a:t>（单细胞测序</a:t>
            </a:r>
            <a:r>
              <a:rPr lang="en-US" altLang="zh-CN" strike="sngStrike"/>
              <a:t>—</a:t>
            </a:r>
            <a:r>
              <a:rPr lang="zh-CN" altLang="en-US" strike="sngStrike"/>
              <a:t>可以看动态、基因编辑等）</a:t>
            </a:r>
            <a:endParaRPr lang="zh-CN" altLang="en-US" strike="sngStrike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8" name="组合 7"/>
          <p:cNvGrpSpPr/>
          <p:nvPr/>
        </p:nvGrpSpPr>
        <p:grpSpPr>
          <a:xfrm>
            <a:off x="10114915" y="4831715"/>
            <a:ext cx="2310130" cy="2188210"/>
            <a:chOff x="15929" y="7609"/>
            <a:chExt cx="3638" cy="3446"/>
          </a:xfrm>
        </p:grpSpPr>
        <p:pic>
          <p:nvPicPr>
            <p:cNvPr id="2" name="图片 1" descr="微信图片_20240129134527"/>
            <p:cNvPicPr>
              <a:picLocks noChangeAspect="1"/>
            </p:cNvPicPr>
            <p:nvPr/>
          </p:nvPicPr>
          <p:blipFill>
            <a:blip r:embed="rId1">
              <a:alphaModFix amt="58000"/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15247" t="18606" r="20443" b="21547"/>
            <a:stretch>
              <a:fillRect/>
            </a:stretch>
          </p:blipFill>
          <p:spPr>
            <a:xfrm rot="840000">
              <a:off x="15929" y="7609"/>
              <a:ext cx="3638" cy="3447"/>
            </a:xfrm>
            <a:prstGeom prst="rect">
              <a:avLst/>
            </a:prstGeom>
          </p:spPr>
        </p:pic>
        <p:pic>
          <p:nvPicPr>
            <p:cNvPr id="3" name="图片 2" descr="微信图片_20240129134514"/>
            <p:cNvPicPr>
              <a:picLocks noChangeAspect="1"/>
            </p:cNvPicPr>
            <p:nvPr/>
          </p:nvPicPr>
          <p:blipFill>
            <a:blip r:embed="rId2">
              <a:alphaModFix amt="72000"/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18176" t="20185" r="25222" b="26546"/>
            <a:stretch>
              <a:fillRect/>
            </a:stretch>
          </p:blipFill>
          <p:spPr>
            <a:xfrm rot="480000">
              <a:off x="16660" y="8209"/>
              <a:ext cx="2246" cy="2152"/>
            </a:xfrm>
            <a:prstGeom prst="rect">
              <a:avLst/>
            </a:prstGeom>
          </p:spPr>
        </p:pic>
      </p:grpSp>
      <p:cxnSp>
        <p:nvCxnSpPr>
          <p:cNvPr id="4" name="直接连接符 3"/>
          <p:cNvCxnSpPr/>
          <p:nvPr/>
        </p:nvCxnSpPr>
        <p:spPr>
          <a:xfrm>
            <a:off x="94615" y="719455"/>
            <a:ext cx="3432175" cy="0"/>
          </a:xfrm>
          <a:prstGeom prst="line">
            <a:avLst/>
          </a:prstGeom>
          <a:ln w="38100">
            <a:solidFill>
              <a:srgbClr val="D9B7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 descr="微信图片_2024012913451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8176" t="20185" r="25222" b="26546"/>
          <a:stretch>
            <a:fillRect/>
          </a:stretch>
        </p:blipFill>
        <p:spPr>
          <a:xfrm rot="21240000">
            <a:off x="-33655" y="-42545"/>
            <a:ext cx="886460" cy="84963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894715" y="90805"/>
            <a:ext cx="37826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solidFill>
                  <a:srgbClr val="7030A0"/>
                </a:solidFill>
                <a:latin typeface="华文宋体" panose="02010600040101010101" charset="-122"/>
                <a:ea typeface="华文宋体" panose="02010600040101010101" charset="-122"/>
              </a:rPr>
              <a:t>联合使用</a:t>
            </a:r>
            <a:endParaRPr lang="zh-CN" altLang="en-US" sz="3200">
              <a:solidFill>
                <a:srgbClr val="7030A0"/>
              </a:solidFill>
              <a:latin typeface="华文宋体" panose="02010600040101010101" charset="-122"/>
              <a:ea typeface="华文宋体" panose="02010600040101010101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50375" y="6435090"/>
            <a:ext cx="2743200" cy="365125"/>
          </a:xfrm>
        </p:spPr>
        <p:txBody>
          <a:bodyPr/>
          <a:p>
            <a:fld id="{565CE74E-AB26-4998-AD42-012C4C1AD076}" type="slidenum">
              <a:rPr lang="zh-CN" altLang="en-US" sz="1800" b="1" smtClean="0">
                <a:solidFill>
                  <a:srgbClr val="610FA1"/>
                </a:solidFill>
                <a:latin typeface="华文行楷" panose="02010800040101010101" charset="-122"/>
                <a:ea typeface="华文行楷" panose="02010800040101010101" charset="-122"/>
              </a:rPr>
            </a:fld>
            <a:endParaRPr lang="zh-CN" altLang="en-US" sz="1800" b="1" smtClean="0">
              <a:solidFill>
                <a:srgbClr val="610FA1"/>
              </a:solidFill>
              <a:latin typeface="华文行楷" panose="02010800040101010101" charset="-122"/>
              <a:ea typeface="华文行楷" panose="02010800040101010101" charset="-122"/>
            </a:endParaRPr>
          </a:p>
        </p:txBody>
      </p:sp>
      <p:pic>
        <p:nvPicPr>
          <p:cNvPr id="111" name="图片 110"/>
          <p:cNvPicPr/>
          <p:nvPr/>
        </p:nvPicPr>
        <p:blipFill>
          <a:blip r:embed="rId3"/>
          <a:stretch>
            <a:fillRect/>
          </a:stretch>
        </p:blipFill>
        <p:spPr>
          <a:xfrm>
            <a:off x="986790" y="939800"/>
            <a:ext cx="8776335" cy="54959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8" name="组合 7"/>
          <p:cNvGrpSpPr/>
          <p:nvPr/>
        </p:nvGrpSpPr>
        <p:grpSpPr>
          <a:xfrm>
            <a:off x="10114915" y="4831715"/>
            <a:ext cx="2310130" cy="2188210"/>
            <a:chOff x="15929" y="7609"/>
            <a:chExt cx="3638" cy="3446"/>
          </a:xfrm>
        </p:grpSpPr>
        <p:pic>
          <p:nvPicPr>
            <p:cNvPr id="2" name="图片 1" descr="微信图片_20240129134527"/>
            <p:cNvPicPr>
              <a:picLocks noChangeAspect="1"/>
            </p:cNvPicPr>
            <p:nvPr/>
          </p:nvPicPr>
          <p:blipFill>
            <a:blip r:embed="rId1">
              <a:alphaModFix amt="58000"/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15247" t="18606" r="20443" b="21547"/>
            <a:stretch>
              <a:fillRect/>
            </a:stretch>
          </p:blipFill>
          <p:spPr>
            <a:xfrm rot="840000">
              <a:off x="15929" y="7609"/>
              <a:ext cx="3638" cy="3447"/>
            </a:xfrm>
            <a:prstGeom prst="rect">
              <a:avLst/>
            </a:prstGeom>
          </p:spPr>
        </p:pic>
        <p:pic>
          <p:nvPicPr>
            <p:cNvPr id="3" name="图片 2" descr="微信图片_20240129134514"/>
            <p:cNvPicPr>
              <a:picLocks noChangeAspect="1"/>
            </p:cNvPicPr>
            <p:nvPr/>
          </p:nvPicPr>
          <p:blipFill>
            <a:blip r:embed="rId2">
              <a:alphaModFix amt="72000"/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18176" t="20185" r="25222" b="26546"/>
            <a:stretch>
              <a:fillRect/>
            </a:stretch>
          </p:blipFill>
          <p:spPr>
            <a:xfrm rot="480000">
              <a:off x="16660" y="8209"/>
              <a:ext cx="2246" cy="2152"/>
            </a:xfrm>
            <a:prstGeom prst="rect">
              <a:avLst/>
            </a:prstGeom>
          </p:spPr>
        </p:pic>
      </p:grpSp>
      <p:cxnSp>
        <p:nvCxnSpPr>
          <p:cNvPr id="4" name="直接连接符 3"/>
          <p:cNvCxnSpPr/>
          <p:nvPr/>
        </p:nvCxnSpPr>
        <p:spPr>
          <a:xfrm>
            <a:off x="94615" y="719455"/>
            <a:ext cx="3432175" cy="0"/>
          </a:xfrm>
          <a:prstGeom prst="line">
            <a:avLst/>
          </a:prstGeom>
          <a:ln w="38100">
            <a:solidFill>
              <a:srgbClr val="D9B7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 descr="微信图片_2024012913451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8176" t="20185" r="25222" b="26546"/>
          <a:stretch>
            <a:fillRect/>
          </a:stretch>
        </p:blipFill>
        <p:spPr>
          <a:xfrm rot="21240000">
            <a:off x="-33655" y="-42545"/>
            <a:ext cx="886460" cy="84963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826770" y="197485"/>
            <a:ext cx="59162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solidFill>
                  <a:srgbClr val="7030A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长片段基因</a:t>
            </a:r>
            <a:r>
              <a:rPr lang="en-US" altLang="zh-CN" sz="2800">
                <a:solidFill>
                  <a:srgbClr val="7030A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—BAC</a:t>
            </a:r>
            <a:r>
              <a:rPr lang="zh-CN" altLang="en-US" sz="2800">
                <a:solidFill>
                  <a:srgbClr val="7030A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克隆</a:t>
            </a:r>
            <a:endParaRPr lang="zh-CN" altLang="en-US" sz="2800">
              <a:solidFill>
                <a:srgbClr val="7030A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50375" y="6435090"/>
            <a:ext cx="2743200" cy="365125"/>
          </a:xfrm>
        </p:spPr>
        <p:txBody>
          <a:bodyPr/>
          <a:p>
            <a:fld id="{565CE74E-AB26-4998-AD42-012C4C1AD076}" type="slidenum">
              <a:rPr lang="zh-CN" altLang="en-US" sz="1800" b="1" smtClean="0">
                <a:solidFill>
                  <a:srgbClr val="610FA1"/>
                </a:solidFill>
                <a:latin typeface="华文行楷" panose="02010800040101010101" charset="-122"/>
                <a:ea typeface="华文行楷" panose="02010800040101010101" charset="-122"/>
              </a:rPr>
            </a:fld>
            <a:endParaRPr lang="zh-CN" altLang="en-US" sz="1800" b="1" smtClean="0">
              <a:solidFill>
                <a:srgbClr val="610FA1"/>
              </a:solidFill>
              <a:latin typeface="华文行楷" panose="02010800040101010101" charset="-122"/>
              <a:ea typeface="华文行楷" panose="020108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17830" y="952500"/>
            <a:ext cx="8584565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BAC</a:t>
            </a:r>
            <a:r>
              <a:rPr lang="zh-CN" altLang="en-US"/>
              <a:t>(bacterialartificialchromosome)克隆是当前存储、扩增</a:t>
            </a:r>
            <a:r>
              <a:rPr lang="en-US" altLang="zh-CN"/>
              <a:t>DNA</a:t>
            </a:r>
            <a:r>
              <a:rPr lang="zh-CN" altLang="en-US"/>
              <a:t>大片断，特别是基因组</a:t>
            </a:r>
            <a:r>
              <a:rPr lang="en-US" altLang="zh-CN"/>
              <a:t>DNA</a:t>
            </a:r>
            <a:r>
              <a:rPr lang="zh-CN" altLang="en-US"/>
              <a:t>大片段的主要方法。平均克隆长度</a:t>
            </a:r>
            <a:r>
              <a:rPr lang="en-US" altLang="zh-CN"/>
              <a:t>150kbp</a:t>
            </a:r>
            <a:r>
              <a:rPr lang="zh-CN" altLang="en-US"/>
              <a:t>，最大</a:t>
            </a:r>
            <a:r>
              <a:rPr lang="en-US" altLang="zh-CN"/>
              <a:t>700kbp</a:t>
            </a:r>
            <a:r>
              <a:rPr lang="zh-CN" altLang="en-US"/>
              <a:t>。可用于构建</a:t>
            </a:r>
            <a:r>
              <a:rPr lang="en-US" altLang="zh-CN"/>
              <a:t>BAC</a:t>
            </a:r>
            <a:r>
              <a:rPr lang="zh-CN" altLang="en-US"/>
              <a:t>文库。</a:t>
            </a:r>
            <a:endParaRPr lang="zh-CN" altLang="en-US"/>
          </a:p>
          <a:p>
            <a:endParaRPr lang="zh-CN" altLang="en-US"/>
          </a:p>
          <a:p>
            <a:r>
              <a:rPr lang="en-US" altLang="zh-CN" i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·</a:t>
            </a:r>
            <a:r>
              <a:rPr lang="zh-CN" altLang="en-US" i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可代替</a:t>
            </a:r>
            <a:r>
              <a:rPr lang="en-US" altLang="zh-CN" i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cDNA</a:t>
            </a:r>
            <a:r>
              <a:rPr lang="zh-CN" altLang="en-US" i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克隆</a:t>
            </a:r>
            <a:endParaRPr lang="zh-CN" altLang="en-US" i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i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BAC克隆为包含很大插入片段（&gt;100 kb）的基因组克隆，可能包含几个基因，而cDNA克隆只包含一个开放读码框基因。BAC克隆适用于启动子及内含子／外显子分析，染色体定位及转基因小鼠制备。</a:t>
            </a:r>
            <a:endParaRPr lang="zh-CN" altLang="en-US" i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5730" y="2637790"/>
            <a:ext cx="4260850" cy="3966210"/>
          </a:xfrm>
          <a:prstGeom prst="rect">
            <a:avLst/>
          </a:prstGeom>
        </p:spPr>
      </p:pic>
      <p:pic>
        <p:nvPicPr>
          <p:cNvPr id="11" name="C9F754DE-2CAD-44b6-B708-469DEB6407EB-4" descr="wp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7830" y="3470275"/>
            <a:ext cx="6325235" cy="27692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8" name="组合 7"/>
          <p:cNvGrpSpPr/>
          <p:nvPr/>
        </p:nvGrpSpPr>
        <p:grpSpPr>
          <a:xfrm>
            <a:off x="10114915" y="4831715"/>
            <a:ext cx="2310130" cy="2188210"/>
            <a:chOff x="15929" y="7609"/>
            <a:chExt cx="3638" cy="3446"/>
          </a:xfrm>
        </p:grpSpPr>
        <p:pic>
          <p:nvPicPr>
            <p:cNvPr id="2" name="图片 1" descr="微信图片_20240129134527"/>
            <p:cNvPicPr>
              <a:picLocks noChangeAspect="1"/>
            </p:cNvPicPr>
            <p:nvPr/>
          </p:nvPicPr>
          <p:blipFill>
            <a:blip r:embed="rId1">
              <a:alphaModFix amt="58000"/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15247" t="18606" r="20443" b="21547"/>
            <a:stretch>
              <a:fillRect/>
            </a:stretch>
          </p:blipFill>
          <p:spPr>
            <a:xfrm rot="840000">
              <a:off x="15929" y="7609"/>
              <a:ext cx="3638" cy="3447"/>
            </a:xfrm>
            <a:prstGeom prst="rect">
              <a:avLst/>
            </a:prstGeom>
          </p:spPr>
        </p:pic>
        <p:pic>
          <p:nvPicPr>
            <p:cNvPr id="3" name="图片 2" descr="微信图片_20240129134514"/>
            <p:cNvPicPr>
              <a:picLocks noChangeAspect="1"/>
            </p:cNvPicPr>
            <p:nvPr/>
          </p:nvPicPr>
          <p:blipFill>
            <a:blip r:embed="rId2">
              <a:alphaModFix amt="72000"/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18176" t="20185" r="25222" b="26546"/>
            <a:stretch>
              <a:fillRect/>
            </a:stretch>
          </p:blipFill>
          <p:spPr>
            <a:xfrm rot="480000">
              <a:off x="16660" y="8209"/>
              <a:ext cx="2246" cy="2152"/>
            </a:xfrm>
            <a:prstGeom prst="rect">
              <a:avLst/>
            </a:prstGeom>
          </p:spPr>
        </p:pic>
      </p:grpSp>
      <p:cxnSp>
        <p:nvCxnSpPr>
          <p:cNvPr id="4" name="直接连接符 3"/>
          <p:cNvCxnSpPr/>
          <p:nvPr/>
        </p:nvCxnSpPr>
        <p:spPr>
          <a:xfrm>
            <a:off x="94615" y="719455"/>
            <a:ext cx="3432175" cy="0"/>
          </a:xfrm>
          <a:prstGeom prst="line">
            <a:avLst/>
          </a:prstGeom>
          <a:ln w="38100">
            <a:solidFill>
              <a:srgbClr val="D9B7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 descr="微信图片_2024012913451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8176" t="20185" r="25222" b="26546"/>
          <a:stretch>
            <a:fillRect/>
          </a:stretch>
        </p:blipFill>
        <p:spPr>
          <a:xfrm rot="21240000">
            <a:off x="-33655" y="-42545"/>
            <a:ext cx="886460" cy="84963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894715" y="90805"/>
            <a:ext cx="37826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solidFill>
                  <a:srgbClr val="7030A0"/>
                </a:solidFill>
                <a:latin typeface="华文宋体" panose="02010600040101010101" charset="-122"/>
                <a:ea typeface="华文宋体" panose="02010600040101010101" charset="-122"/>
              </a:rPr>
              <a:t>方法比较</a:t>
            </a:r>
            <a:endParaRPr lang="zh-CN" altLang="en-US" sz="3200">
              <a:solidFill>
                <a:srgbClr val="7030A0"/>
              </a:solidFill>
              <a:latin typeface="华文宋体" panose="02010600040101010101" charset="-122"/>
              <a:ea typeface="华文宋体" panose="02010600040101010101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50375" y="6435090"/>
            <a:ext cx="2743200" cy="365125"/>
          </a:xfrm>
        </p:spPr>
        <p:txBody>
          <a:bodyPr/>
          <a:p>
            <a:fld id="{565CE74E-AB26-4998-AD42-012C4C1AD076}" type="slidenum">
              <a:rPr lang="zh-CN" altLang="en-US" sz="1800" b="1" smtClean="0">
                <a:solidFill>
                  <a:srgbClr val="610FA1"/>
                </a:solidFill>
                <a:latin typeface="华文行楷" panose="02010800040101010101" charset="-122"/>
                <a:ea typeface="华文行楷" panose="02010800040101010101" charset="-122"/>
              </a:rPr>
            </a:fld>
            <a:endParaRPr lang="zh-CN" altLang="en-US" sz="1800" b="1" smtClean="0">
              <a:solidFill>
                <a:srgbClr val="610FA1"/>
              </a:solidFill>
              <a:latin typeface="华文行楷" panose="02010800040101010101" charset="-122"/>
              <a:ea typeface="华文行楷" panose="02010800040101010101" charset="-122"/>
            </a:endParaRPr>
          </a:p>
        </p:txBody>
      </p:sp>
      <p:pic>
        <p:nvPicPr>
          <p:cNvPr id="110" name="图片 109"/>
          <p:cNvPicPr/>
          <p:nvPr/>
        </p:nvPicPr>
        <p:blipFill>
          <a:blip r:embed="rId3"/>
          <a:stretch>
            <a:fillRect/>
          </a:stretch>
        </p:blipFill>
        <p:spPr>
          <a:xfrm>
            <a:off x="3381375" y="-635"/>
            <a:ext cx="6503035" cy="693356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8" name="组合 7"/>
          <p:cNvGrpSpPr/>
          <p:nvPr/>
        </p:nvGrpSpPr>
        <p:grpSpPr>
          <a:xfrm>
            <a:off x="10114915" y="4831715"/>
            <a:ext cx="2310130" cy="2188210"/>
            <a:chOff x="15929" y="7609"/>
            <a:chExt cx="3638" cy="3446"/>
          </a:xfrm>
        </p:grpSpPr>
        <p:pic>
          <p:nvPicPr>
            <p:cNvPr id="2" name="图片 1" descr="微信图片_20240129134527"/>
            <p:cNvPicPr>
              <a:picLocks noChangeAspect="1"/>
            </p:cNvPicPr>
            <p:nvPr/>
          </p:nvPicPr>
          <p:blipFill>
            <a:blip r:embed="rId1">
              <a:alphaModFix amt="58000"/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15247" t="18606" r="20443" b="21547"/>
            <a:stretch>
              <a:fillRect/>
            </a:stretch>
          </p:blipFill>
          <p:spPr>
            <a:xfrm rot="840000">
              <a:off x="15929" y="7609"/>
              <a:ext cx="3638" cy="3447"/>
            </a:xfrm>
            <a:prstGeom prst="rect">
              <a:avLst/>
            </a:prstGeom>
          </p:spPr>
        </p:pic>
        <p:pic>
          <p:nvPicPr>
            <p:cNvPr id="3" name="图片 2" descr="微信图片_20240129134514"/>
            <p:cNvPicPr>
              <a:picLocks noChangeAspect="1"/>
            </p:cNvPicPr>
            <p:nvPr/>
          </p:nvPicPr>
          <p:blipFill>
            <a:blip r:embed="rId2">
              <a:alphaModFix amt="72000"/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18176" t="20185" r="25222" b="26546"/>
            <a:stretch>
              <a:fillRect/>
            </a:stretch>
          </p:blipFill>
          <p:spPr>
            <a:xfrm rot="480000">
              <a:off x="16660" y="8209"/>
              <a:ext cx="2246" cy="2152"/>
            </a:xfrm>
            <a:prstGeom prst="rect">
              <a:avLst/>
            </a:prstGeom>
          </p:spPr>
        </p:pic>
      </p:grpSp>
      <p:cxnSp>
        <p:nvCxnSpPr>
          <p:cNvPr id="4" name="直接连接符 3"/>
          <p:cNvCxnSpPr/>
          <p:nvPr/>
        </p:nvCxnSpPr>
        <p:spPr>
          <a:xfrm>
            <a:off x="94615" y="719455"/>
            <a:ext cx="3432175" cy="0"/>
          </a:xfrm>
          <a:prstGeom prst="line">
            <a:avLst/>
          </a:prstGeom>
          <a:ln w="38100">
            <a:solidFill>
              <a:srgbClr val="D9B7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 descr="微信图片_2024012913451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8176" t="20185" r="25222" b="26546"/>
          <a:stretch>
            <a:fillRect/>
          </a:stretch>
        </p:blipFill>
        <p:spPr>
          <a:xfrm rot="21240000">
            <a:off x="-33655" y="-42545"/>
            <a:ext cx="886460" cy="84963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894715" y="90805"/>
            <a:ext cx="37826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solidFill>
                  <a:srgbClr val="7030A0"/>
                </a:solidFill>
                <a:latin typeface="华文宋体" panose="02010600040101010101" charset="-122"/>
                <a:ea typeface="华文宋体" panose="02010600040101010101" charset="-122"/>
              </a:rPr>
              <a:t>方法比较</a:t>
            </a:r>
            <a:endParaRPr lang="zh-CN" altLang="en-US" sz="3200">
              <a:solidFill>
                <a:srgbClr val="7030A0"/>
              </a:solidFill>
              <a:latin typeface="华文宋体" panose="02010600040101010101" charset="-122"/>
              <a:ea typeface="华文宋体" panose="02010600040101010101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50375" y="6435090"/>
            <a:ext cx="2743200" cy="365125"/>
          </a:xfrm>
        </p:spPr>
        <p:txBody>
          <a:bodyPr/>
          <a:p>
            <a:fld id="{565CE74E-AB26-4998-AD42-012C4C1AD076}" type="slidenum">
              <a:rPr lang="zh-CN" altLang="en-US" sz="1800" b="1" smtClean="0">
                <a:solidFill>
                  <a:srgbClr val="610FA1"/>
                </a:solidFill>
                <a:latin typeface="华文行楷" panose="02010800040101010101" charset="-122"/>
                <a:ea typeface="华文行楷" panose="02010800040101010101" charset="-122"/>
              </a:rPr>
            </a:fld>
            <a:endParaRPr lang="zh-CN" altLang="en-US" sz="1800" b="1" smtClean="0">
              <a:solidFill>
                <a:srgbClr val="610FA1"/>
              </a:solidFill>
              <a:latin typeface="华文行楷" panose="02010800040101010101" charset="-122"/>
              <a:ea typeface="华文行楷" panose="02010800040101010101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38150" y="1004570"/>
            <a:ext cx="4695825" cy="484886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548630" y="563245"/>
            <a:ext cx="6028690" cy="45231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Golden Gate克隆就操作时间而言，是最简单的克隆方法之一，消化和连接可以在30分钟内完成。</a:t>
            </a:r>
            <a:endParaRPr lang="zh-CN" altLang="en-US"/>
          </a:p>
          <a:p>
            <a:r>
              <a:rPr lang="zh-CN" altLang="en-US"/>
              <a:t>缺点： 并不是100 %的与序列无关：为了避免不必要的酶切，所使用的Type IIS位点不得存在于想要组装的片段中。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解决这个问题的方法之一是“驯化”该片段：基于PCR的扩增可以用来在内部识别位点产生沉默的点突变，从而从感兴趣的基因中消除这些酶切位点。</a:t>
            </a:r>
            <a:r>
              <a:rPr lang="zh-CN" altLang="en-US">
                <a:latin typeface="黑体" panose="02010609060101010101" charset="-122"/>
                <a:ea typeface="黑体" panose="02010609060101010101" charset="-122"/>
                <a:cs typeface="楷体" panose="02010609060101010101" charset="-122"/>
              </a:rPr>
              <a:t>此外粘性末端一个碱基的变化就有可能导致连接结果不理想。</a:t>
            </a:r>
            <a:endParaRPr lang="zh-CN" altLang="en-US">
              <a:latin typeface="黑体" panose="02010609060101010101" charset="-122"/>
              <a:ea typeface="黑体" panose="02010609060101010101" charset="-122"/>
              <a:cs typeface="楷体" panose="02010609060101010101" charset="-122"/>
            </a:endParaRPr>
          </a:p>
          <a:p>
            <a:endParaRPr lang="zh-CN" altLang="en-US">
              <a:latin typeface="黑体" panose="02010609060101010101" charset="-122"/>
              <a:ea typeface="黑体" panose="02010609060101010101" charset="-122"/>
              <a:cs typeface="楷体" panose="02010609060101010101" charset="-122"/>
            </a:endParaRPr>
          </a:p>
          <a:p>
            <a:r>
              <a:rPr lang="zh-CN" altLang="en-US">
                <a:latin typeface="黑体" panose="02010609060101010101" charset="-122"/>
                <a:ea typeface="黑体" panose="02010609060101010101" charset="-122"/>
                <a:cs typeface="楷体" panose="02010609060101010101" charset="-122"/>
              </a:rPr>
              <a:t>酶切复杂、损耗大、无法像无缝克隆一样多片段连接</a:t>
            </a:r>
            <a:endParaRPr lang="en-US" altLang="zh-CN">
              <a:latin typeface="黑体" panose="02010609060101010101" charset="-122"/>
              <a:ea typeface="黑体" panose="02010609060101010101" charset="-122"/>
              <a:cs typeface="楷体" panose="02010609060101010101" charset="-122"/>
            </a:endParaRPr>
          </a:p>
          <a:p>
            <a:r>
              <a:rPr lang="en-US" altLang="zh-CN"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TA</a:t>
            </a:r>
            <a:r>
              <a:rPr lang="zh-CN" altLang="en-US"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、</a:t>
            </a:r>
            <a:r>
              <a:rPr lang="en-US" altLang="zh-CN"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TOPO</a:t>
            </a:r>
            <a:r>
              <a:rPr lang="zh-CN" altLang="en-US"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依靠特殊粘性末端</a:t>
            </a:r>
            <a:endParaRPr lang="zh-CN" altLang="en-US">
              <a:latin typeface="Times New Roman" panose="02020603050405020304" charset="0"/>
              <a:ea typeface="黑体" panose="02010609060101010101" charset="-122"/>
              <a:cs typeface="Times New Roman" panose="02020603050405020304" charset="0"/>
            </a:endParaRPr>
          </a:p>
          <a:p>
            <a:r>
              <a:rPr lang="en-US" altLang="zh-CN"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Gateway</a:t>
            </a:r>
            <a:r>
              <a:rPr lang="zh-CN" altLang="en-US"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、</a:t>
            </a:r>
            <a:r>
              <a:rPr lang="en-US" altLang="zh-CN"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infusion</a:t>
            </a:r>
            <a:r>
              <a:rPr lang="zh-CN" altLang="en-US"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依靠同源重组</a:t>
            </a:r>
            <a:endParaRPr lang="zh-CN" altLang="en-US">
              <a:latin typeface="Times New Roman" panose="02020603050405020304" charset="0"/>
              <a:ea typeface="黑体" panose="02010609060101010101" charset="-122"/>
              <a:cs typeface="Times New Roman" panose="02020603050405020304" charset="0"/>
            </a:endParaRPr>
          </a:p>
          <a:p>
            <a:r>
              <a:rPr lang="en-US" altLang="zh-CN"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Gibson</a:t>
            </a:r>
            <a:r>
              <a:rPr lang="zh-CN" altLang="en-US"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、</a:t>
            </a:r>
            <a:r>
              <a:rPr lang="en-US" altLang="zh-CN"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golden gate</a:t>
            </a:r>
            <a:r>
              <a:rPr lang="zh-CN" altLang="en-US"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、</a:t>
            </a:r>
            <a:r>
              <a:rPr lang="en-US" altLang="zh-CN"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hifi</a:t>
            </a:r>
            <a:r>
              <a:rPr lang="zh-CN" altLang="en-US">
                <a:latin typeface="黑体" panose="02010609060101010101" charset="-122"/>
                <a:ea typeface="黑体" panose="02010609060101010101" charset="-122"/>
                <a:cs typeface="楷体" panose="02010609060101010101" charset="-122"/>
              </a:rPr>
              <a:t>无缝</a:t>
            </a:r>
            <a:endParaRPr lang="zh-CN" altLang="en-US">
              <a:latin typeface="黑体" panose="02010609060101010101" charset="-122"/>
              <a:ea typeface="黑体" panose="02010609060101010101" charset="-122"/>
              <a:cs typeface="楷体" panose="02010609060101010101" charset="-122"/>
            </a:endParaRPr>
          </a:p>
          <a:p>
            <a:endParaRPr lang="zh-CN" altLang="en-US">
              <a:latin typeface="黑体" panose="02010609060101010101" charset="-122"/>
              <a:ea typeface="黑体" panose="02010609060101010101" charset="-122"/>
              <a:cs typeface="楷体" panose="02010609060101010101" charset="-122"/>
            </a:endParaRPr>
          </a:p>
          <a:p>
            <a:endParaRPr lang="zh-CN" altLang="en-US">
              <a:latin typeface="黑体" panose="02010609060101010101" charset="-122"/>
              <a:ea typeface="黑体" panose="02010609060101010101" charset="-122"/>
              <a:cs typeface="楷体" panose="02010609060101010101" charset="-122"/>
            </a:endParaRPr>
          </a:p>
          <a:p>
            <a:r>
              <a:rPr lang="zh-CN" altLang="en-US">
                <a:latin typeface="黑体" panose="02010609060101010101" charset="-122"/>
                <a:ea typeface="黑体" panose="02010609060101010101" charset="-122"/>
                <a:cs typeface="楷体" panose="02010609060101010101" charset="-122"/>
              </a:rPr>
              <a:t>选择依赖于载体、引物设计、实验条件</a:t>
            </a:r>
            <a:endParaRPr lang="zh-CN" altLang="en-US">
              <a:latin typeface="黑体" panose="02010609060101010101" charset="-122"/>
              <a:ea typeface="黑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pic>
        <p:nvPicPr>
          <p:cNvPr id="2" name="图片 1" descr="微信图片_20240202181306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5864" t="17469" r="23407" b="24111"/>
          <a:stretch>
            <a:fillRect/>
          </a:stretch>
        </p:blipFill>
        <p:spPr>
          <a:xfrm>
            <a:off x="-71755" y="5666105"/>
            <a:ext cx="1313180" cy="1263650"/>
          </a:xfrm>
          <a:prstGeom prst="rect">
            <a:avLst/>
          </a:prstGeom>
        </p:spPr>
      </p:pic>
      <p:cxnSp>
        <p:nvCxnSpPr>
          <p:cNvPr id="3" name="直接连接符 2"/>
          <p:cNvCxnSpPr/>
          <p:nvPr/>
        </p:nvCxnSpPr>
        <p:spPr>
          <a:xfrm>
            <a:off x="3783330" y="702310"/>
            <a:ext cx="4624705" cy="22860"/>
          </a:xfrm>
          <a:prstGeom prst="line">
            <a:avLst/>
          </a:prstGeom>
          <a:ln w="25400">
            <a:solidFill>
              <a:srgbClr val="CA9B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3287395" y="42545"/>
            <a:ext cx="56159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3600">
                <a:solidFill>
                  <a:srgbClr val="610FA1"/>
                </a:solidFill>
                <a:latin typeface="黑体" panose="02010609060101010101" charset="-122"/>
                <a:ea typeface="黑体" panose="02010609060101010101" charset="-122"/>
              </a:rPr>
              <a:t>分子克隆与其他技术结合</a:t>
            </a:r>
            <a:endParaRPr lang="zh-CN" altLang="en-US" sz="3600">
              <a:solidFill>
                <a:srgbClr val="610FA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>
          <a:xfrm>
            <a:off x="9350375" y="6435090"/>
            <a:ext cx="2743200" cy="365125"/>
          </a:xfrm>
        </p:spPr>
        <p:txBody>
          <a:bodyPr/>
          <a:p>
            <a:fld id="{565CE74E-AB26-4998-AD42-012C4C1AD076}" type="slidenum">
              <a:rPr lang="zh-CN" altLang="en-US" sz="1800" b="1" smtClean="0">
                <a:solidFill>
                  <a:srgbClr val="610FA1"/>
                </a:solidFill>
                <a:latin typeface="华文行楷" panose="02010800040101010101" charset="-122"/>
                <a:ea typeface="华文行楷" panose="02010800040101010101" charset="-122"/>
              </a:rPr>
            </a:fld>
            <a:endParaRPr lang="zh-CN" altLang="en-US" sz="1800" b="1" smtClean="0">
              <a:solidFill>
                <a:srgbClr val="610FA1"/>
              </a:solidFill>
              <a:latin typeface="华文行楷" panose="02010800040101010101" charset="-122"/>
              <a:ea typeface="华文行楷" panose="020108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09320" y="1233170"/>
            <a:ext cx="59944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与</a:t>
            </a:r>
            <a:r>
              <a:rPr lang="en-US" altLang="zh-CN"/>
              <a:t>CRISPR</a:t>
            </a:r>
            <a:r>
              <a:rPr lang="zh-CN" altLang="en-US"/>
              <a:t>技术结合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909320" y="1601470"/>
            <a:ext cx="60960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>
                <a:sym typeface="+mn-ea"/>
              </a:rPr>
              <a:t>（单细胞测序</a:t>
            </a:r>
            <a:r>
              <a:rPr lang="en-US" altLang="zh-CN">
                <a:sym typeface="+mn-ea"/>
              </a:rPr>
              <a:t>—</a:t>
            </a:r>
            <a:r>
              <a:rPr lang="zh-CN" altLang="en-US">
                <a:sym typeface="+mn-ea"/>
              </a:rPr>
              <a:t>可以看动态；基因编辑等）</a:t>
            </a:r>
            <a:endParaRPr lang="zh-CN" altLang="en-US"/>
          </a:p>
          <a:p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pic>
        <p:nvPicPr>
          <p:cNvPr id="2" name="图片 1" descr="微信图片_20240202181306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5864" t="17469" r="23407" b="24111"/>
          <a:stretch>
            <a:fillRect/>
          </a:stretch>
        </p:blipFill>
        <p:spPr>
          <a:xfrm>
            <a:off x="-71755" y="5666105"/>
            <a:ext cx="1313180" cy="1263650"/>
          </a:xfrm>
          <a:prstGeom prst="rect">
            <a:avLst/>
          </a:prstGeom>
        </p:spPr>
      </p:pic>
      <p:cxnSp>
        <p:nvCxnSpPr>
          <p:cNvPr id="3" name="直接连接符 2"/>
          <p:cNvCxnSpPr/>
          <p:nvPr/>
        </p:nvCxnSpPr>
        <p:spPr>
          <a:xfrm>
            <a:off x="3783330" y="702310"/>
            <a:ext cx="4624705" cy="22860"/>
          </a:xfrm>
          <a:prstGeom prst="line">
            <a:avLst/>
          </a:prstGeom>
          <a:ln w="25400">
            <a:solidFill>
              <a:srgbClr val="CA9B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3783330" y="143510"/>
            <a:ext cx="462407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3600" b="1">
                <a:solidFill>
                  <a:srgbClr val="610FA1"/>
                </a:solidFill>
                <a:latin typeface="黑体" panose="02010609060101010101" charset="-122"/>
                <a:ea typeface="黑体" panose="02010609060101010101" charset="-122"/>
              </a:rPr>
              <a:t>分子克隆概述</a:t>
            </a:r>
            <a:endParaRPr lang="zh-CN" altLang="en-US" sz="3600" b="1">
              <a:solidFill>
                <a:srgbClr val="610FA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>
          <a:xfrm>
            <a:off x="9350375" y="6435090"/>
            <a:ext cx="2743200" cy="365125"/>
          </a:xfrm>
        </p:spPr>
        <p:txBody>
          <a:bodyPr/>
          <a:p>
            <a:fld id="{565CE74E-AB26-4998-AD42-012C4C1AD076}" type="slidenum">
              <a:rPr lang="zh-CN" altLang="en-US" sz="1800" b="1" smtClean="0">
                <a:solidFill>
                  <a:srgbClr val="610FA1"/>
                </a:solidFill>
                <a:latin typeface="华文行楷" panose="02010800040101010101" charset="-122"/>
                <a:ea typeface="华文行楷" panose="02010800040101010101" charset="-122"/>
              </a:rPr>
            </a:fld>
            <a:endParaRPr lang="zh-CN" altLang="en-US" sz="1800" b="1" smtClean="0">
              <a:solidFill>
                <a:srgbClr val="610FA1"/>
              </a:solidFill>
              <a:latin typeface="华文行楷" panose="02010800040101010101" charset="-122"/>
              <a:ea typeface="华文行楷" panose="020108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133600" y="4824730"/>
            <a:ext cx="939101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一句话理解：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在分子水平上对</a:t>
            </a:r>
            <a:r>
              <a:rPr lang="en-US" altLang="zh-CN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DNA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进行截取、连接、扩增的操作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几个关键：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连接方式；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插入片段</a:t>
            </a:r>
            <a:r>
              <a:rPr lang="en-US" altLang="zh-CN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&amp;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载体；筛选</a:t>
            </a:r>
            <a:r>
              <a:rPr lang="en-US" altLang="zh-CN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鉴定</a:t>
            </a:r>
            <a:endParaRPr lang="zh-CN" altLang="en-US"/>
          </a:p>
          <a:p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976630" y="1317625"/>
            <a:ext cx="6774815" cy="65849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976630" y="2444115"/>
            <a:ext cx="7039610" cy="196977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8344535" y="1668145"/>
            <a:ext cx="3458845" cy="279971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b="1">
                <a:latin typeface="黑体" panose="02010609060101010101" charset="-122"/>
                <a:ea typeface="黑体" panose="02010609060101010101" charset="-122"/>
              </a:rPr>
              <a:t>目前主要应用：</a:t>
            </a:r>
            <a:endParaRPr lang="zh-CN" altLang="en-US" sz="2000" b="1"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·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基因克隆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·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文库构建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·cDNA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克隆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en-US" altLang="zh-CN" sz="1600" i="1">
                <a:latin typeface="Times New Roman" panose="02020603050405020304" charset="0"/>
                <a:ea typeface="楷体" panose="02010609060101010101" charset="-122"/>
                <a:cs typeface="Times New Roman" panose="02020603050405020304" charset="0"/>
                <a:sym typeface="+mn-ea"/>
              </a:rPr>
              <a:t>mRNA</a:t>
            </a:r>
            <a:r>
              <a:rPr lang="zh-CN" altLang="en-US" sz="1600" i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逆转录而来，研究基因表达等</a:t>
            </a:r>
            <a:endParaRPr lang="zh-CN" altLang="en-US" sz="1600" i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·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基因编辑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·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分子标记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·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病毒载体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/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疫苗开发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zh-CN" altLang="en-US" sz="1600" i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基因治疗</a:t>
            </a:r>
            <a:r>
              <a:rPr lang="en-US" altLang="zh-CN" sz="1600" i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</a:t>
            </a:r>
            <a:r>
              <a:rPr lang="zh-CN" altLang="en-US" sz="1600" i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研究工具</a:t>
            </a:r>
            <a:endParaRPr lang="zh-CN" altLang="en-US" sz="1600" i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1600" b="1">
                <a:latin typeface="Times New Roman" panose="02020603050405020304" charset="0"/>
                <a:ea typeface="楷体" panose="02010609060101010101" charset="-122"/>
                <a:cs typeface="Times New Roman" panose="02020603050405020304" charset="0"/>
              </a:rPr>
              <a:t>······</a:t>
            </a:r>
            <a:endParaRPr lang="en-US" altLang="zh-CN" sz="1600" b="1">
              <a:latin typeface="Times New Roman" panose="02020603050405020304" charset="0"/>
              <a:ea typeface="楷体" panose="02010609060101010101" charset="-122"/>
              <a:cs typeface="Times New Roman" panose="02020603050405020304" charset="0"/>
            </a:endParaRPr>
          </a:p>
        </p:txBody>
      </p:sp>
      <p:graphicFrame>
        <p:nvGraphicFramePr>
          <p:cNvPr id="11" name="对象 10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6038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" r:id="rId7" imgW="114300" imgH="215900" progId="Equation.KSEE3">
                  <p:embed/>
                </p:oleObj>
              </mc:Choice>
              <mc:Fallback>
                <p:oleObj name="" r:id="rId7" imgW="114300" imgH="215900" progId="Equation.KSEE3">
                  <p:embed/>
                  <p:pic>
                    <p:nvPicPr>
                      <p:cNvPr id="0" name="图片 1024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038850" y="3321050"/>
                        <a:ext cx="1143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pic>
        <p:nvPicPr>
          <p:cNvPr id="2" name="图片 1" descr="微信图片_20240202181306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5864" t="17469" r="23407" b="24111"/>
          <a:stretch>
            <a:fillRect/>
          </a:stretch>
        </p:blipFill>
        <p:spPr>
          <a:xfrm>
            <a:off x="-71755" y="5666105"/>
            <a:ext cx="1313180" cy="1263650"/>
          </a:xfrm>
          <a:prstGeom prst="rect">
            <a:avLst/>
          </a:prstGeom>
        </p:spPr>
      </p:pic>
      <p:cxnSp>
        <p:nvCxnSpPr>
          <p:cNvPr id="3" name="直接连接符 2"/>
          <p:cNvCxnSpPr/>
          <p:nvPr/>
        </p:nvCxnSpPr>
        <p:spPr>
          <a:xfrm>
            <a:off x="3783330" y="702310"/>
            <a:ext cx="4624705" cy="22860"/>
          </a:xfrm>
          <a:prstGeom prst="line">
            <a:avLst/>
          </a:prstGeom>
          <a:ln w="25400">
            <a:solidFill>
              <a:srgbClr val="CA9B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3783330" y="143510"/>
            <a:ext cx="462407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3600" b="1">
                <a:solidFill>
                  <a:srgbClr val="610FA1"/>
                </a:solidFill>
                <a:latin typeface="黑体" panose="02010609060101010101" charset="-122"/>
                <a:ea typeface="黑体" panose="02010609060101010101" charset="-122"/>
              </a:rPr>
              <a:t>分子克隆概述</a:t>
            </a:r>
            <a:endParaRPr lang="zh-CN" altLang="en-US" sz="3600" b="1">
              <a:solidFill>
                <a:srgbClr val="610FA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>
          <a:xfrm>
            <a:off x="9350375" y="6435090"/>
            <a:ext cx="2743200" cy="365125"/>
          </a:xfrm>
        </p:spPr>
        <p:txBody>
          <a:bodyPr/>
          <a:p>
            <a:fld id="{565CE74E-AB26-4998-AD42-012C4C1AD076}" type="slidenum">
              <a:rPr lang="zh-CN" altLang="en-US" sz="1800" b="1" smtClean="0">
                <a:solidFill>
                  <a:srgbClr val="610FA1"/>
                </a:solidFill>
                <a:latin typeface="华文行楷" panose="02010800040101010101" charset="-122"/>
                <a:ea typeface="华文行楷" panose="02010800040101010101" charset="-122"/>
              </a:rPr>
            </a:fld>
            <a:endParaRPr lang="zh-CN" altLang="en-US" sz="1800" b="1" smtClean="0">
              <a:solidFill>
                <a:srgbClr val="610FA1"/>
              </a:solidFill>
              <a:latin typeface="华文行楷" panose="02010800040101010101" charset="-122"/>
              <a:ea typeface="华文行楷" panose="0201080004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07645" y="2341880"/>
            <a:ext cx="4665980" cy="24612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b="1">
                <a:latin typeface="黑体" panose="02010609060101010101" charset="-122"/>
                <a:ea typeface="黑体" panose="02010609060101010101" charset="-122"/>
              </a:rPr>
              <a:t>一般步骤：</a:t>
            </a:r>
            <a:endParaRPr lang="zh-CN" altLang="en-US" sz="2000" b="1"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en-US" altLang="zh-CN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en-US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目的基因的纯化与克隆</a:t>
            </a:r>
            <a:endParaRPr lang="zh-CN" altLang="en-US" sz="20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en-US" altLang="zh-CN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en-US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载体的准备</a:t>
            </a:r>
            <a:endParaRPr lang="zh-CN" altLang="en-US" sz="20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zh-CN" altLang="en-US" sz="1600" i="1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连接体系中目的基因与载体浓度符合一定比例</a:t>
            </a:r>
            <a:endParaRPr lang="zh-CN" altLang="en-US" sz="1600" i="1"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  <a:p>
            <a:r>
              <a:rPr lang="en-US" altLang="zh-CN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zh-CN" altLang="en-US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目的基因与载体的酶切、连接</a:t>
            </a:r>
            <a:endParaRPr lang="zh-CN" altLang="en-US" sz="20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en-US" altLang="zh-CN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4.</a:t>
            </a:r>
            <a:r>
              <a:rPr lang="zh-CN" altLang="en-US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重组</a:t>
            </a:r>
            <a:r>
              <a:rPr lang="en-US" altLang="zh-CN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DNA</a:t>
            </a:r>
            <a:r>
              <a:rPr lang="zh-CN" altLang="en-US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转化</a:t>
            </a:r>
            <a:r>
              <a:rPr lang="en-US" altLang="zh-CN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/</a:t>
            </a:r>
            <a:r>
              <a:rPr lang="zh-CN" altLang="en-US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转染</a:t>
            </a:r>
            <a:r>
              <a:rPr lang="en-US" altLang="zh-CN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/</a:t>
            </a:r>
            <a:r>
              <a:rPr lang="zh-CN" altLang="en-US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转导</a:t>
            </a:r>
            <a:r>
              <a:rPr lang="zh-CN" altLang="en-US" i="1">
                <a:latin typeface="楷体" panose="02010609060101010101" charset="-122"/>
                <a:ea typeface="楷体" panose="02010609060101010101" charset="-122"/>
              </a:rPr>
              <a:t>（借助病毒）</a:t>
            </a:r>
            <a:endParaRPr lang="zh-CN" altLang="en-US" i="1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en-US" altLang="zh-CN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5.</a:t>
            </a:r>
            <a:r>
              <a:rPr lang="zh-CN" altLang="en-US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重组体的筛选与鉴定</a:t>
            </a:r>
            <a:endParaRPr lang="zh-CN" altLang="en-US" i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endParaRPr lang="zh-CN" altLang="en-US" i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515485" y="1410335"/>
            <a:ext cx="7401560" cy="392938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pic>
        <p:nvPicPr>
          <p:cNvPr id="2" name="图片 1" descr="微信图片_20240202181306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5864" t="17469" r="23407" b="24111"/>
          <a:stretch>
            <a:fillRect/>
          </a:stretch>
        </p:blipFill>
        <p:spPr>
          <a:xfrm>
            <a:off x="-71755" y="5666105"/>
            <a:ext cx="1313180" cy="1263650"/>
          </a:xfrm>
          <a:prstGeom prst="rect">
            <a:avLst/>
          </a:prstGeom>
        </p:spPr>
      </p:pic>
      <p:cxnSp>
        <p:nvCxnSpPr>
          <p:cNvPr id="3" name="直接连接符 2"/>
          <p:cNvCxnSpPr/>
          <p:nvPr/>
        </p:nvCxnSpPr>
        <p:spPr>
          <a:xfrm>
            <a:off x="3783330" y="702310"/>
            <a:ext cx="4624705" cy="22860"/>
          </a:xfrm>
          <a:prstGeom prst="line">
            <a:avLst/>
          </a:prstGeom>
          <a:ln w="25400">
            <a:solidFill>
              <a:srgbClr val="CA9B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3783330" y="143510"/>
            <a:ext cx="462407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3600" b="1">
                <a:solidFill>
                  <a:srgbClr val="610FA1"/>
                </a:solidFill>
                <a:latin typeface="黑体" panose="02010609060101010101" charset="-122"/>
                <a:ea typeface="黑体" panose="02010609060101010101" charset="-122"/>
              </a:rPr>
              <a:t>分子克隆概述</a:t>
            </a:r>
            <a:endParaRPr lang="zh-CN" altLang="en-US" sz="3600" b="1">
              <a:solidFill>
                <a:srgbClr val="610FA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>
          <a:xfrm>
            <a:off x="9350375" y="6435090"/>
            <a:ext cx="2743200" cy="365125"/>
          </a:xfrm>
        </p:spPr>
        <p:txBody>
          <a:bodyPr/>
          <a:p>
            <a:fld id="{565CE74E-AB26-4998-AD42-012C4C1AD076}" type="slidenum">
              <a:rPr lang="zh-CN" altLang="en-US" sz="1800" b="1" smtClean="0">
                <a:solidFill>
                  <a:srgbClr val="610FA1"/>
                </a:solidFill>
                <a:latin typeface="华文行楷" panose="02010800040101010101" charset="-122"/>
                <a:ea typeface="华文行楷" panose="02010800040101010101" charset="-122"/>
              </a:rPr>
            </a:fld>
            <a:endParaRPr lang="zh-CN" altLang="en-US" sz="1800" b="1" smtClean="0">
              <a:solidFill>
                <a:srgbClr val="610FA1"/>
              </a:solidFill>
              <a:latin typeface="华文行楷" panose="02010800040101010101" charset="-122"/>
              <a:ea typeface="华文行楷" panose="0201080004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76935" y="1211580"/>
            <a:ext cx="9143365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b="1">
                <a:latin typeface="黑体" panose="02010609060101010101" charset="-122"/>
                <a:ea typeface="黑体" panose="02010609060101010101" charset="-122"/>
                <a:cs typeface="宋体" panose="02010600030101010101" pitchFamily="2" charset="-122"/>
              </a:rPr>
              <a:t>亚克隆</a:t>
            </a:r>
            <a:endParaRPr lang="zh-CN" altLang="en-US" sz="2000"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  <a:p>
            <a:r>
              <a:rPr lang="en-US" altLang="zh-CN" sz="200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  </a:t>
            </a: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将质粒的一个片段转移至可作为载体的</a:t>
            </a:r>
            <a:r>
              <a:rPr lang="zh-CN" altLang="en-US" sz="2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另一个质粒</a:t>
            </a: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中；将一个克隆片段转移到一个</a:t>
            </a:r>
            <a:r>
              <a:rPr lang="zh-CN" altLang="en-US" sz="2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更合适宿主的表达载体</a:t>
            </a: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上（如，细菌、哺乳动物、昆虫、植物等）；将目标基因置于</a:t>
            </a:r>
            <a:r>
              <a:rPr lang="zh-CN" altLang="en-US" sz="2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不同的表达启动子</a:t>
            </a: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下（如，从组成型到诱导型启动子）；或者用另一种蛋白质或</a:t>
            </a:r>
            <a:r>
              <a:rPr lang="zh-CN" altLang="en-US" sz="2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标记</a:t>
            </a: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物来融合或标记实验基因</a:t>
            </a:r>
            <a:endParaRPr lang="zh-CN" altLang="en-US" sz="2000"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  <a:p>
            <a:r>
              <a:rPr lang="en-US" altLang="zh-CN" sz="200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  </a:t>
            </a:r>
            <a:endParaRPr lang="zh-CN" altLang="en-US" sz="2000"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pic>
        <p:nvPicPr>
          <p:cNvPr id="113" name="图片 112"/>
          <p:cNvPicPr/>
          <p:nvPr>
            <p:custDataLst>
              <p:tags r:id="rId3"/>
            </p:custDataLst>
          </p:nvPr>
        </p:nvPicPr>
        <p:blipFill>
          <a:blip r:embed="rId4"/>
          <a:srcRect r="2587"/>
          <a:stretch>
            <a:fillRect/>
          </a:stretch>
        </p:blipFill>
        <p:spPr>
          <a:xfrm>
            <a:off x="-200025" y="3861435"/>
            <a:ext cx="6216650" cy="4222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4" name="图片 113"/>
          <p:cNvPicPr/>
          <p:nvPr/>
        </p:nvPicPr>
        <p:blipFill>
          <a:blip r:embed="rId5"/>
          <a:stretch>
            <a:fillRect/>
          </a:stretch>
        </p:blipFill>
        <p:spPr>
          <a:xfrm>
            <a:off x="6181725" y="2950845"/>
            <a:ext cx="6010910" cy="385508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pic>
        <p:nvPicPr>
          <p:cNvPr id="2" name="图片 1" descr="微信图片_20240202181306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5864" t="17469" r="23407" b="24111"/>
          <a:stretch>
            <a:fillRect/>
          </a:stretch>
        </p:blipFill>
        <p:spPr>
          <a:xfrm>
            <a:off x="-71755" y="5666105"/>
            <a:ext cx="1313180" cy="1263650"/>
          </a:xfrm>
          <a:prstGeom prst="rect">
            <a:avLst/>
          </a:prstGeom>
        </p:spPr>
      </p:pic>
      <p:cxnSp>
        <p:nvCxnSpPr>
          <p:cNvPr id="3" name="直接连接符 2"/>
          <p:cNvCxnSpPr/>
          <p:nvPr/>
        </p:nvCxnSpPr>
        <p:spPr>
          <a:xfrm>
            <a:off x="3783330" y="702310"/>
            <a:ext cx="4624705" cy="22860"/>
          </a:xfrm>
          <a:prstGeom prst="line">
            <a:avLst/>
          </a:prstGeom>
          <a:ln w="25400">
            <a:solidFill>
              <a:srgbClr val="CA9B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3783330" y="143510"/>
            <a:ext cx="462407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3600" b="1">
                <a:solidFill>
                  <a:srgbClr val="610FA1"/>
                </a:solidFill>
                <a:latin typeface="黑体" panose="02010609060101010101" charset="-122"/>
                <a:ea typeface="黑体" panose="02010609060101010101" charset="-122"/>
              </a:rPr>
              <a:t>载体种类</a:t>
            </a:r>
            <a:endParaRPr lang="zh-CN" altLang="en-US" sz="3600" b="1">
              <a:solidFill>
                <a:srgbClr val="610FA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>
          <a:xfrm>
            <a:off x="9350375" y="6435090"/>
            <a:ext cx="2743200" cy="365125"/>
          </a:xfrm>
        </p:spPr>
        <p:txBody>
          <a:bodyPr/>
          <a:p>
            <a:fld id="{565CE74E-AB26-4998-AD42-012C4C1AD076}" type="slidenum">
              <a:rPr lang="zh-CN" altLang="en-US" sz="1800" b="1" smtClean="0">
                <a:solidFill>
                  <a:srgbClr val="610FA1"/>
                </a:solidFill>
                <a:latin typeface="华文行楷" panose="02010800040101010101" charset="-122"/>
                <a:ea typeface="华文行楷" panose="02010800040101010101" charset="-122"/>
              </a:rPr>
            </a:fld>
            <a:endParaRPr lang="zh-CN" altLang="en-US" sz="1800" b="1" smtClean="0">
              <a:solidFill>
                <a:srgbClr val="610FA1"/>
              </a:solidFill>
              <a:latin typeface="华文行楷" panose="02010800040101010101" charset="-122"/>
              <a:ea typeface="华文行楷" panose="02010800040101010101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rcRect l="2808" t="6104" r="4602" b="9321"/>
          <a:stretch>
            <a:fillRect/>
          </a:stretch>
        </p:blipFill>
        <p:spPr>
          <a:xfrm>
            <a:off x="1359535" y="2087245"/>
            <a:ext cx="9282430" cy="32258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896110" y="5704840"/>
            <a:ext cx="56737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latin typeface="楷体" panose="02010609060101010101" charset="-122"/>
                <a:ea typeface="楷体" panose="02010609060101010101" charset="-122"/>
              </a:rPr>
              <a:t>标签蛋白用于纯化等进一步对基因表达产物的操作</a:t>
            </a:r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>
                <a:latin typeface="楷体" panose="02010609060101010101" charset="-122"/>
                <a:ea typeface="楷体" panose="02010609060101010101" charset="-122"/>
              </a:rPr>
              <a:t>报告基因用来检测基因表达情况</a:t>
            </a:r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006340" y="788670"/>
            <a:ext cx="240157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>
                <a:latin typeface="楷体" panose="02010609060101010101" charset="-122"/>
                <a:ea typeface="楷体" panose="02010609060101010101" charset="-122"/>
              </a:rPr>
              <a:t>质粒、病毒、噬菌体等</a:t>
            </a:r>
            <a:endParaRPr lang="zh-CN" altLang="en-US" sz="160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-1270" y="0"/>
            <a:ext cx="4690745" cy="19304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45095" y="96520"/>
            <a:ext cx="4348480" cy="67036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8" name="组合 7"/>
          <p:cNvGrpSpPr/>
          <p:nvPr/>
        </p:nvGrpSpPr>
        <p:grpSpPr>
          <a:xfrm>
            <a:off x="10114915" y="4831715"/>
            <a:ext cx="2310130" cy="2188210"/>
            <a:chOff x="15929" y="7609"/>
            <a:chExt cx="3638" cy="3446"/>
          </a:xfrm>
        </p:grpSpPr>
        <p:pic>
          <p:nvPicPr>
            <p:cNvPr id="2" name="图片 1" descr="微信图片_20240129134527"/>
            <p:cNvPicPr>
              <a:picLocks noChangeAspect="1"/>
            </p:cNvPicPr>
            <p:nvPr/>
          </p:nvPicPr>
          <p:blipFill>
            <a:blip r:embed="rId1">
              <a:alphaModFix amt="58000"/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15247" t="18606" r="20443" b="21547"/>
            <a:stretch>
              <a:fillRect/>
            </a:stretch>
          </p:blipFill>
          <p:spPr>
            <a:xfrm rot="840000">
              <a:off x="15929" y="7609"/>
              <a:ext cx="3638" cy="3447"/>
            </a:xfrm>
            <a:prstGeom prst="rect">
              <a:avLst/>
            </a:prstGeom>
          </p:spPr>
        </p:pic>
        <p:pic>
          <p:nvPicPr>
            <p:cNvPr id="3" name="图片 2" descr="微信图片_20240129134514"/>
            <p:cNvPicPr>
              <a:picLocks noChangeAspect="1"/>
            </p:cNvPicPr>
            <p:nvPr/>
          </p:nvPicPr>
          <p:blipFill>
            <a:blip r:embed="rId2">
              <a:alphaModFix amt="72000"/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18176" t="20185" r="25222" b="26546"/>
            <a:stretch>
              <a:fillRect/>
            </a:stretch>
          </p:blipFill>
          <p:spPr>
            <a:xfrm rot="480000">
              <a:off x="16660" y="8209"/>
              <a:ext cx="2246" cy="2152"/>
            </a:xfrm>
            <a:prstGeom prst="rect">
              <a:avLst/>
            </a:prstGeom>
          </p:spPr>
        </p:pic>
      </p:grpSp>
      <p:cxnSp>
        <p:nvCxnSpPr>
          <p:cNvPr id="4" name="直接连接符 3"/>
          <p:cNvCxnSpPr/>
          <p:nvPr/>
        </p:nvCxnSpPr>
        <p:spPr>
          <a:xfrm>
            <a:off x="94615" y="719455"/>
            <a:ext cx="3432175" cy="0"/>
          </a:xfrm>
          <a:prstGeom prst="line">
            <a:avLst/>
          </a:prstGeom>
          <a:ln w="38100">
            <a:solidFill>
              <a:srgbClr val="D9B7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 descr="微信图片_2024012913451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8176" t="20185" r="25222" b="26546"/>
          <a:stretch>
            <a:fillRect/>
          </a:stretch>
        </p:blipFill>
        <p:spPr>
          <a:xfrm rot="21240000">
            <a:off x="-33655" y="-42545"/>
            <a:ext cx="886460" cy="84963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894715" y="90805"/>
            <a:ext cx="37826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7030A0"/>
                </a:solidFill>
                <a:latin typeface="黑体" panose="02010609060101010101" charset="-122"/>
                <a:ea typeface="黑体" panose="02010609060101010101" charset="-122"/>
              </a:rPr>
              <a:t>连接方法</a:t>
            </a:r>
            <a:endParaRPr lang="zh-CN" altLang="en-US" sz="3200" b="1">
              <a:solidFill>
                <a:srgbClr val="7030A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50375" y="6435090"/>
            <a:ext cx="2743200" cy="365125"/>
          </a:xfrm>
        </p:spPr>
        <p:txBody>
          <a:bodyPr/>
          <a:p>
            <a:fld id="{565CE74E-AB26-4998-AD42-012C4C1AD076}" type="slidenum">
              <a:rPr lang="zh-CN" altLang="en-US" sz="1800" b="1" smtClean="0">
                <a:solidFill>
                  <a:srgbClr val="610FA1"/>
                </a:solidFill>
                <a:latin typeface="华文行楷" panose="02010800040101010101" charset="-122"/>
                <a:ea typeface="华文行楷" panose="02010800040101010101" charset="-122"/>
              </a:rPr>
            </a:fld>
            <a:endParaRPr lang="zh-CN" altLang="en-US" sz="1800" b="1" smtClean="0">
              <a:solidFill>
                <a:srgbClr val="610FA1"/>
              </a:solidFill>
              <a:latin typeface="华文行楷" panose="02010800040101010101" charset="-122"/>
              <a:ea typeface="华文行楷" panose="020108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28625" y="850900"/>
            <a:ext cx="27590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/>
              <a:t>STEP 1 </a:t>
            </a:r>
            <a:r>
              <a:rPr lang="zh-CN" altLang="en-US" b="1"/>
              <a:t>（</a:t>
            </a:r>
            <a:r>
              <a:rPr lang="en-US" altLang="zh-CN" b="1"/>
              <a:t>1</a:t>
            </a:r>
            <a:r>
              <a:rPr lang="zh-CN" altLang="en-US" b="1"/>
              <a:t>）酶切</a:t>
            </a:r>
            <a:endParaRPr lang="zh-CN" altLang="en-US" b="1"/>
          </a:p>
        </p:txBody>
      </p:sp>
      <p:sp>
        <p:nvSpPr>
          <p:cNvPr id="11" name="文本框 10"/>
          <p:cNvSpPr txBox="1"/>
          <p:nvPr>
            <p:custDataLst>
              <p:tags r:id="rId3"/>
            </p:custDataLst>
          </p:nvPr>
        </p:nvSpPr>
        <p:spPr>
          <a:xfrm>
            <a:off x="5927725" y="850900"/>
            <a:ext cx="27590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/>
              <a:t>STEP 1 </a:t>
            </a:r>
            <a:r>
              <a:rPr lang="zh-CN" altLang="en-US" b="1"/>
              <a:t>（</a:t>
            </a:r>
            <a:r>
              <a:rPr lang="en-US" altLang="zh-CN" b="1"/>
              <a:t>2</a:t>
            </a:r>
            <a:r>
              <a:rPr lang="zh-CN" altLang="en-US" b="1"/>
              <a:t>）</a:t>
            </a:r>
            <a:r>
              <a:rPr lang="en-US" altLang="zh-CN" b="1"/>
              <a:t>PCR</a:t>
            </a:r>
            <a:endParaRPr lang="en-US" altLang="zh-CN" b="1"/>
          </a:p>
        </p:txBody>
      </p:sp>
      <p:sp>
        <p:nvSpPr>
          <p:cNvPr id="12" name="文本框 11"/>
          <p:cNvSpPr txBox="1"/>
          <p:nvPr/>
        </p:nvSpPr>
        <p:spPr>
          <a:xfrm>
            <a:off x="3947160" y="290195"/>
            <a:ext cx="7729220" cy="675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/>
              <a:t>STEP1 </a:t>
            </a:r>
            <a:r>
              <a:rPr lang="zh-CN" altLang="en-US"/>
              <a:t>处理目的基因和载体使之满足连接需求（序列：粘性</a:t>
            </a:r>
            <a:r>
              <a:rPr lang="en-US" altLang="zh-CN"/>
              <a:t>/</a:t>
            </a:r>
            <a:r>
              <a:rPr lang="zh-CN" altLang="en-US"/>
              <a:t>平末端、同源臂（</a:t>
            </a:r>
            <a:r>
              <a:rPr lang="en-US" altLang="zh-CN"/>
              <a:t>15-20bp</a:t>
            </a:r>
            <a:r>
              <a:rPr lang="zh-CN" altLang="en-US"/>
              <a:t>）</a:t>
            </a:r>
            <a:r>
              <a:rPr lang="en-US" altLang="zh-CN"/>
              <a:t> </a:t>
            </a:r>
            <a:r>
              <a:rPr lang="zh-CN" altLang="en-US"/>
              <a:t>；</a:t>
            </a:r>
            <a:r>
              <a:rPr lang="en-US" altLang="zh-CN"/>
              <a:t> </a:t>
            </a:r>
            <a:r>
              <a:rPr lang="zh-CN" altLang="en-US"/>
              <a:t>浓度）</a:t>
            </a:r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428625" y="1219200"/>
            <a:ext cx="465836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欲处理的</a:t>
            </a:r>
            <a:r>
              <a:rPr lang="en-US" altLang="zh-CN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DNA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上应该有相应酶的识别序列</a:t>
            </a:r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一般用双酶切</a:t>
            </a:r>
            <a:r>
              <a:rPr lang="zh-CN" altLang="en-US" sz="1600" i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1600" i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buffer</a:t>
            </a:r>
            <a:r>
              <a:rPr lang="zh-CN" altLang="en-US" sz="1600" i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不兼容时可分步消化</a:t>
            </a:r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518150" y="1289050"/>
            <a:ext cx="667385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依靠引物的设计，通过</a:t>
            </a:r>
            <a:r>
              <a:rPr lang="en-US" altLang="zh-CN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PCR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得到有所需末端</a:t>
            </a:r>
            <a:r>
              <a:rPr lang="en-US" altLang="zh-CN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同源臂的</a:t>
            </a:r>
            <a:r>
              <a:rPr lang="en-US" altLang="zh-CN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DNA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片段</a:t>
            </a:r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长度</a:t>
            </a:r>
            <a:r>
              <a:rPr lang="en-US" altLang="zh-CN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20bp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左右，上下游引物</a:t>
            </a:r>
            <a:r>
              <a:rPr lang="en-US" altLang="zh-CN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Tm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值统一</a:t>
            </a:r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i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PCR</a:t>
            </a:r>
            <a:r>
              <a:rPr lang="zh-CN" altLang="en-US" i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可克隆的长度有限，因此一般无法直接克隆含有启动子、调控序列等一整个完整的基因，常用来克隆目的基因</a:t>
            </a:r>
            <a:endParaRPr lang="zh-CN" altLang="en-US" i="1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100" name="图片 99"/>
          <p:cNvPicPr/>
          <p:nvPr/>
        </p:nvPicPr>
        <p:blipFill>
          <a:blip r:embed="rId4"/>
          <a:srcRect t="3393"/>
          <a:stretch>
            <a:fillRect/>
          </a:stretch>
        </p:blipFill>
        <p:spPr>
          <a:xfrm>
            <a:off x="5086985" y="2408555"/>
            <a:ext cx="5474970" cy="415353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" name="图片 14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93980" y="2635250"/>
            <a:ext cx="4925060" cy="15551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8" name="组合 7"/>
          <p:cNvGrpSpPr/>
          <p:nvPr/>
        </p:nvGrpSpPr>
        <p:grpSpPr>
          <a:xfrm>
            <a:off x="10114915" y="4831715"/>
            <a:ext cx="2310130" cy="2188210"/>
            <a:chOff x="15929" y="7609"/>
            <a:chExt cx="3638" cy="3446"/>
          </a:xfrm>
        </p:grpSpPr>
        <p:pic>
          <p:nvPicPr>
            <p:cNvPr id="2" name="图片 1" descr="微信图片_20240129134527"/>
            <p:cNvPicPr>
              <a:picLocks noChangeAspect="1"/>
            </p:cNvPicPr>
            <p:nvPr/>
          </p:nvPicPr>
          <p:blipFill>
            <a:blip r:embed="rId1">
              <a:alphaModFix amt="58000"/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15247" t="18606" r="20443" b="21547"/>
            <a:stretch>
              <a:fillRect/>
            </a:stretch>
          </p:blipFill>
          <p:spPr>
            <a:xfrm rot="840000">
              <a:off x="15929" y="7609"/>
              <a:ext cx="3638" cy="3447"/>
            </a:xfrm>
            <a:prstGeom prst="rect">
              <a:avLst/>
            </a:prstGeom>
          </p:spPr>
        </p:pic>
        <p:pic>
          <p:nvPicPr>
            <p:cNvPr id="3" name="图片 2" descr="微信图片_20240129134514"/>
            <p:cNvPicPr>
              <a:picLocks noChangeAspect="1"/>
            </p:cNvPicPr>
            <p:nvPr/>
          </p:nvPicPr>
          <p:blipFill>
            <a:blip r:embed="rId2">
              <a:alphaModFix amt="72000"/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18176" t="20185" r="25222" b="26546"/>
            <a:stretch>
              <a:fillRect/>
            </a:stretch>
          </p:blipFill>
          <p:spPr>
            <a:xfrm rot="480000">
              <a:off x="16660" y="8209"/>
              <a:ext cx="2246" cy="2152"/>
            </a:xfrm>
            <a:prstGeom prst="rect">
              <a:avLst/>
            </a:prstGeom>
          </p:spPr>
        </p:pic>
      </p:grpSp>
      <p:cxnSp>
        <p:nvCxnSpPr>
          <p:cNvPr id="4" name="直接连接符 3"/>
          <p:cNvCxnSpPr/>
          <p:nvPr/>
        </p:nvCxnSpPr>
        <p:spPr>
          <a:xfrm>
            <a:off x="94615" y="719455"/>
            <a:ext cx="3432175" cy="0"/>
          </a:xfrm>
          <a:prstGeom prst="line">
            <a:avLst/>
          </a:prstGeom>
          <a:ln w="38100">
            <a:solidFill>
              <a:srgbClr val="D9B7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 descr="微信图片_2024012913451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8176" t="20185" r="25222" b="26546"/>
          <a:stretch>
            <a:fillRect/>
          </a:stretch>
        </p:blipFill>
        <p:spPr>
          <a:xfrm rot="21240000">
            <a:off x="-33655" y="-42545"/>
            <a:ext cx="886460" cy="84963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894715" y="90805"/>
            <a:ext cx="37826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7030A0"/>
                </a:solidFill>
                <a:latin typeface="黑体" panose="02010609060101010101" charset="-122"/>
                <a:ea typeface="黑体" panose="02010609060101010101" charset="-122"/>
              </a:rPr>
              <a:t>连接方法</a:t>
            </a:r>
            <a:endParaRPr lang="zh-CN" altLang="en-US" sz="3200" b="1">
              <a:solidFill>
                <a:srgbClr val="7030A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50375" y="6435090"/>
            <a:ext cx="2743200" cy="365125"/>
          </a:xfrm>
        </p:spPr>
        <p:txBody>
          <a:bodyPr/>
          <a:p>
            <a:fld id="{565CE74E-AB26-4998-AD42-012C4C1AD076}" type="slidenum">
              <a:rPr lang="zh-CN" altLang="en-US" sz="1800" b="1" smtClean="0">
                <a:solidFill>
                  <a:srgbClr val="610FA1"/>
                </a:solidFill>
                <a:latin typeface="华文行楷" panose="02010800040101010101" charset="-122"/>
                <a:ea typeface="华文行楷" panose="02010800040101010101" charset="-122"/>
              </a:rPr>
            </a:fld>
            <a:endParaRPr lang="zh-CN" altLang="en-US" sz="1800" b="1" smtClean="0">
              <a:solidFill>
                <a:srgbClr val="610FA1"/>
              </a:solidFill>
              <a:latin typeface="华文行楷" panose="02010800040101010101" charset="-122"/>
              <a:ea typeface="华文行楷" panose="020108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49275" y="1436370"/>
            <a:ext cx="428307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/>
              <a:t>STEP 2 </a:t>
            </a:r>
            <a:r>
              <a:rPr lang="zh-CN" altLang="en-US" b="1"/>
              <a:t>（</a:t>
            </a:r>
            <a:r>
              <a:rPr lang="en-US" altLang="zh-CN" b="1"/>
              <a:t>1</a:t>
            </a:r>
            <a:r>
              <a:rPr lang="zh-CN" altLang="en-US" b="1"/>
              <a:t>）</a:t>
            </a:r>
            <a:r>
              <a:rPr lang="en-US" altLang="zh-CN" b="1"/>
              <a:t>DNA</a:t>
            </a:r>
            <a:r>
              <a:rPr lang="zh-CN" altLang="en-US" b="1"/>
              <a:t>连接酶</a:t>
            </a:r>
            <a:r>
              <a:rPr lang="en-US" altLang="zh-CN" b="1"/>
              <a:t> </a:t>
            </a:r>
            <a:endParaRPr lang="en-US" altLang="zh-CN" b="1"/>
          </a:p>
          <a:p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平末端、粘性末端、</a:t>
            </a:r>
            <a:r>
              <a:rPr lang="en-US" altLang="zh-CN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TA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片段</a:t>
            </a:r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3"/>
            </p:custDataLst>
          </p:nvPr>
        </p:nvSpPr>
        <p:spPr>
          <a:xfrm>
            <a:off x="558165" y="3106420"/>
            <a:ext cx="27590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/>
              <a:t>STEP 2 </a:t>
            </a:r>
            <a:r>
              <a:rPr lang="zh-CN" altLang="en-US" b="1"/>
              <a:t>（</a:t>
            </a:r>
            <a:r>
              <a:rPr lang="en-US" altLang="zh-CN" b="1"/>
              <a:t>2</a:t>
            </a:r>
            <a:r>
              <a:rPr lang="zh-CN" altLang="en-US" b="1"/>
              <a:t>）拓扑酶等</a:t>
            </a:r>
            <a:endParaRPr lang="zh-CN" altLang="en-US" b="1"/>
          </a:p>
          <a:p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切割</a:t>
            </a:r>
            <a:r>
              <a:rPr lang="en-US" altLang="zh-CN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连接</a:t>
            </a:r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947160" y="290195"/>
            <a:ext cx="59372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/>
              <a:t>STEP2</a:t>
            </a:r>
            <a:r>
              <a:rPr lang="en-US" altLang="zh-CN"/>
              <a:t> </a:t>
            </a:r>
            <a:r>
              <a:rPr lang="zh-CN" altLang="en-US"/>
              <a:t>连接目的基因与载体</a:t>
            </a:r>
            <a:endParaRPr lang="zh-CN" altLang="en-US"/>
          </a:p>
        </p:txBody>
      </p:sp>
      <p:sp>
        <p:nvSpPr>
          <p:cNvPr id="13" name="文本框 12"/>
          <p:cNvSpPr txBox="1"/>
          <p:nvPr>
            <p:custDataLst>
              <p:tags r:id="rId4"/>
            </p:custDataLst>
          </p:nvPr>
        </p:nvSpPr>
        <p:spPr>
          <a:xfrm>
            <a:off x="685165" y="4966970"/>
            <a:ext cx="27590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/>
              <a:t>STEP 2 </a:t>
            </a:r>
            <a:r>
              <a:rPr lang="zh-CN" altLang="en-US" b="1"/>
              <a:t>（</a:t>
            </a:r>
            <a:r>
              <a:rPr lang="en-US" altLang="zh-CN" b="1"/>
              <a:t>3</a:t>
            </a:r>
            <a:r>
              <a:rPr lang="zh-CN" altLang="en-US" b="1"/>
              <a:t>）重组酶</a:t>
            </a:r>
            <a:endParaRPr lang="zh-CN" altLang="en-US" b="1"/>
          </a:p>
          <a:p>
            <a:r>
              <a:rPr lang="zh-CN" altLang="en-US">
                <a:latin typeface="楷体" panose="02010609060101010101" charset="-122"/>
                <a:ea typeface="楷体" panose="02010609060101010101" charset="-122"/>
              </a:rPr>
              <a:t>依赖于同源臂</a:t>
            </a:r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102" name="图片 101"/>
          <p:cNvPicPr/>
          <p:nvPr>
            <p:custDataLst>
              <p:tags r:id="rId5"/>
            </p:custDataLst>
          </p:nvPr>
        </p:nvPicPr>
        <p:blipFill>
          <a:blip r:embed="rId6"/>
          <a:srcRect l="5815" t="5227" r="15207" b="9429"/>
          <a:stretch>
            <a:fillRect/>
          </a:stretch>
        </p:blipFill>
        <p:spPr>
          <a:xfrm>
            <a:off x="3436620" y="1158875"/>
            <a:ext cx="8086090" cy="514731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8" name="组合 7"/>
          <p:cNvGrpSpPr/>
          <p:nvPr/>
        </p:nvGrpSpPr>
        <p:grpSpPr>
          <a:xfrm>
            <a:off x="10114915" y="4831715"/>
            <a:ext cx="2310130" cy="2188210"/>
            <a:chOff x="15929" y="7609"/>
            <a:chExt cx="3638" cy="3446"/>
          </a:xfrm>
        </p:grpSpPr>
        <p:pic>
          <p:nvPicPr>
            <p:cNvPr id="2" name="图片 1" descr="微信图片_20240129134527"/>
            <p:cNvPicPr>
              <a:picLocks noChangeAspect="1"/>
            </p:cNvPicPr>
            <p:nvPr/>
          </p:nvPicPr>
          <p:blipFill>
            <a:blip r:embed="rId1">
              <a:alphaModFix amt="58000"/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15247" t="18606" r="20443" b="21547"/>
            <a:stretch>
              <a:fillRect/>
            </a:stretch>
          </p:blipFill>
          <p:spPr>
            <a:xfrm rot="840000">
              <a:off x="15929" y="7609"/>
              <a:ext cx="3638" cy="3447"/>
            </a:xfrm>
            <a:prstGeom prst="rect">
              <a:avLst/>
            </a:prstGeom>
          </p:spPr>
        </p:pic>
        <p:pic>
          <p:nvPicPr>
            <p:cNvPr id="3" name="图片 2" descr="微信图片_20240129134514"/>
            <p:cNvPicPr>
              <a:picLocks noChangeAspect="1"/>
            </p:cNvPicPr>
            <p:nvPr/>
          </p:nvPicPr>
          <p:blipFill>
            <a:blip r:embed="rId2">
              <a:alphaModFix amt="72000"/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18176" t="20185" r="25222" b="26546"/>
            <a:stretch>
              <a:fillRect/>
            </a:stretch>
          </p:blipFill>
          <p:spPr>
            <a:xfrm rot="480000">
              <a:off x="16660" y="8209"/>
              <a:ext cx="2246" cy="2152"/>
            </a:xfrm>
            <a:prstGeom prst="rect">
              <a:avLst/>
            </a:prstGeom>
          </p:spPr>
        </p:pic>
      </p:grpSp>
      <p:cxnSp>
        <p:nvCxnSpPr>
          <p:cNvPr id="4" name="直接连接符 3"/>
          <p:cNvCxnSpPr/>
          <p:nvPr/>
        </p:nvCxnSpPr>
        <p:spPr>
          <a:xfrm>
            <a:off x="94615" y="719455"/>
            <a:ext cx="3432175" cy="0"/>
          </a:xfrm>
          <a:prstGeom prst="line">
            <a:avLst/>
          </a:prstGeom>
          <a:ln w="38100">
            <a:solidFill>
              <a:srgbClr val="D9B7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 descr="微信图片_2024012913451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8176" t="20185" r="25222" b="26546"/>
          <a:stretch>
            <a:fillRect/>
          </a:stretch>
        </p:blipFill>
        <p:spPr>
          <a:xfrm rot="21240000">
            <a:off x="-33655" y="-42545"/>
            <a:ext cx="886460" cy="84963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894715" y="90805"/>
            <a:ext cx="37826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solidFill>
                  <a:srgbClr val="7030A0"/>
                </a:solidFill>
                <a:latin typeface="华文宋体" panose="02010600040101010101" charset="-122"/>
                <a:ea typeface="华文宋体" panose="02010600040101010101" charset="-122"/>
              </a:rPr>
              <a:t>典型方法①</a:t>
            </a:r>
            <a:endParaRPr lang="zh-CN" altLang="en-US" sz="3200">
              <a:solidFill>
                <a:srgbClr val="7030A0"/>
              </a:solidFill>
              <a:latin typeface="华文宋体" panose="02010600040101010101" charset="-122"/>
              <a:ea typeface="华文宋体" panose="02010600040101010101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50375" y="6435090"/>
            <a:ext cx="2743200" cy="365125"/>
          </a:xfrm>
        </p:spPr>
        <p:txBody>
          <a:bodyPr/>
          <a:p>
            <a:fld id="{565CE74E-AB26-4998-AD42-012C4C1AD076}" type="slidenum">
              <a:rPr lang="zh-CN" altLang="en-US" sz="1800" b="1" smtClean="0">
                <a:solidFill>
                  <a:srgbClr val="610FA1"/>
                </a:solidFill>
                <a:latin typeface="华文行楷" panose="02010800040101010101" charset="-122"/>
                <a:ea typeface="华文行楷" panose="02010800040101010101" charset="-122"/>
              </a:rPr>
            </a:fld>
            <a:endParaRPr lang="zh-CN" altLang="en-US" sz="1800" b="1" smtClean="0">
              <a:solidFill>
                <a:srgbClr val="610FA1"/>
              </a:solidFill>
              <a:latin typeface="华文行楷" panose="02010800040101010101" charset="-122"/>
              <a:ea typeface="华文行楷" panose="02010800040101010101" charset="-122"/>
            </a:endParaRPr>
          </a:p>
        </p:txBody>
      </p:sp>
      <p:pic>
        <p:nvPicPr>
          <p:cNvPr id="104" name="图片 103"/>
          <p:cNvPicPr/>
          <p:nvPr/>
        </p:nvPicPr>
        <p:blipFill>
          <a:blip r:embed="rId3"/>
          <a:stretch>
            <a:fillRect/>
          </a:stretch>
        </p:blipFill>
        <p:spPr>
          <a:xfrm>
            <a:off x="360680" y="1130300"/>
            <a:ext cx="8583930" cy="497649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3745230" y="664845"/>
            <a:ext cx="36410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第一阶段（不依赖限制切割酶）</a:t>
            </a:r>
            <a:endParaRPr lang="zh-CN" altLang="en-US"/>
          </a:p>
        </p:txBody>
      </p:sp>
      <p:sp>
        <p:nvSpPr>
          <p:cNvPr id="10" name="文本框 9"/>
          <p:cNvSpPr txBox="1"/>
          <p:nvPr>
            <p:custDataLst>
              <p:tags r:id="rId4"/>
            </p:custDataLst>
          </p:nvPr>
        </p:nvSpPr>
        <p:spPr>
          <a:xfrm>
            <a:off x="1815465" y="5871210"/>
            <a:ext cx="67646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TA</a:t>
            </a:r>
            <a:r>
              <a:rPr lang="zh-CN" altLang="en-US"/>
              <a:t>克隆针对</a:t>
            </a:r>
            <a:r>
              <a:rPr lang="en-US" altLang="zh-CN"/>
              <a:t>taq</a:t>
            </a:r>
            <a:r>
              <a:rPr lang="zh-CN" altLang="en-US"/>
              <a:t>酶特性（扩增产物</a:t>
            </a:r>
            <a:r>
              <a:rPr lang="en-US" altLang="zh-CN"/>
              <a:t>3’</a:t>
            </a:r>
            <a:r>
              <a:rPr lang="zh-CN" altLang="en-US"/>
              <a:t>段会多一个</a:t>
            </a:r>
            <a:r>
              <a:rPr lang="en-US" altLang="zh-CN"/>
              <a:t>A</a:t>
            </a:r>
            <a:r>
              <a:rPr lang="zh-CN" altLang="en-US"/>
              <a:t>出来）</a:t>
            </a:r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9418320" y="2781300"/>
            <a:ext cx="2514600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TA</a:t>
            </a:r>
            <a:r>
              <a:rPr lang="zh-CN" altLang="en-US"/>
              <a:t>克隆</a:t>
            </a:r>
            <a:endParaRPr lang="zh-CN" altLang="en-US"/>
          </a:p>
          <a:p>
            <a:r>
              <a:rPr lang="en-US" altLang="zh-CN"/>
              <a:t>·</a:t>
            </a:r>
            <a:r>
              <a:rPr lang="zh-CN" altLang="en-US"/>
              <a:t>优点：</a:t>
            </a:r>
            <a:endParaRPr lang="zh-CN" altLang="en-US"/>
          </a:p>
          <a:p>
            <a:r>
              <a:rPr lang="zh-CN" altLang="en-US"/>
              <a:t>省去酶切、纯化步骤</a:t>
            </a:r>
            <a:endParaRPr lang="zh-CN" altLang="en-US"/>
          </a:p>
          <a:p>
            <a:r>
              <a:rPr lang="en-US" altLang="zh-CN"/>
              <a:t>·</a:t>
            </a:r>
            <a:r>
              <a:rPr lang="zh-CN" altLang="en-US"/>
              <a:t>缺点：</a:t>
            </a:r>
            <a:endParaRPr lang="zh-CN" altLang="en-US"/>
          </a:p>
          <a:p>
            <a:r>
              <a:rPr lang="zh-CN" altLang="en-US"/>
              <a:t>使用试剂盒中的质粒，自由度低</a:t>
            </a:r>
            <a:endParaRPr lang="zh-CN" altLang="en-US"/>
          </a:p>
          <a:p>
            <a:r>
              <a:rPr lang="zh-CN" altLang="en-US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很多时候用于对目的片段的测序</a:t>
            </a:r>
            <a:endParaRPr lang="zh-CN" altLang="en-US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</p:bldLst>
  </p:timing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9.xml><?xml version="1.0" encoding="utf-8"?>
<p:tagLst xmlns:p="http://schemas.openxmlformats.org/presentationml/2006/main">
  <p:tag name="COMMONDATA" val="eyJoZGlkIjoiZjFmZWIzNDg2MmIzZjExOTIzMmViNTBmYTMwYTk0ZWYifQ=="/>
  <p:tag name="KSO_WPP_MARK_KEY" val="d8c98273-79af-45a8-ad09-21b57cf58666"/>
  <p:tag name="commondata" val="eyJoZGlkIjoiZThkNTU0N2Q5MGJiNTAzMzU1YTE1MjYzOTEzNDg1MGIifQ=="/>
</p:tagLst>
</file>

<file path=ppt/tags/tag3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item1.xml><?xml version="1.0" encoding="utf-8"?>
<s:customData xmlns="http://www.wps.cn/officeDocument/2013/wpsCustomData" xmlns:s="http://www.wps.cn/officeDocument/2013/wpsCustomData">
  <extobjs>
    <extobj name="C9F754DE-2CAD-44b6-B708-469DEB6407EB-4">
      <extobjdata type="C9F754DE-2CAD-44b6-B708-469DEB6407EB" data="ewoJIkZpbGVJZCIgOiAiMjc4NTk5OTU5NDUxIiwKCSJHcm91cElkIiA6ICIyOTU5ODAxNjciLAoJIkltYWdlIiA6ICJpVkJPUncwS0dnb0FBQUFOU1VoRVVnQUFBLzBBQUFHL0NBWUFBQUFLTUxjdUFBQUFBWE5TUjBJQXJzNGM2UUFBSUFCSlJFRlVlSnpzM1hkMEZHWERCZkE3c3oyOWswcXZJaUpkc0NCTlVDeUFvS0NpMkVWNUxTaWlpR0xYRi8zc2lnb0tOaXl2RlVVRkJNRUlvZmNPZ1VCSUp6M1pQalBmSDV0ZHN0bmRaQU1KbTRUN095ZUh6TXd6TTArR0JITG5hWUxaWWxaQVJFUkVSRVJFUkMyT0dPZ0tFQkVSRVJFUkVWSGpZT2duSWlJaUlpSWlhcUVZK29tSWlJaUlpSWhhS0laK0lpSWlJaUlpb2hhS29aK0lpSWlJaUlpb2hXTG9KeUlpSWlJaUltcWhHUHFKaUlpSWlJaUlXaWlHZmlJaUlpSWlJcUlXaXFHZmlJaUlpSWlJcUlWaTZDY2lJaUlpSWlKcW9SajZpWWlJaUlpSWlGb29objRpSWlJaUlpS2lGb3FobjRpSWlJaUlpS2lGWXVnbklpSWlJaUlpYXFFWStvbUlpSWlJaUloYUtJWitJaUlpSWlJaW9oYUtvWitJaUlpSWlJaW9oV0xvSnlJaUlpSWlJbXFoR1BxSmlJaUlpSWlJV2lpR2ZpSWlJaUlpSXFJV2lxR2ZpSWlJaUlpSXFJVmk2Q2NpSWlJaUlpSnFvUmo2aVlpSWlJaUlpRm9vaG40aUlpSWlJaUtpRm9xaG40aUlpSWlJaUtpRll1Z25JaUlpSWlJaWFxRVkrb21JaUlpSWlJaGFLSVorSWlJaUlpSWlvaGFLb1orSWlJaUlpSWlvaFdMb0p5SWlJaUlpSW1xaEdQcUppSWlJaUlpSVdpaUdmaUlpSWlJaUlxSVdpcUdmaUlpSWlJaUlxSVZpNkNjaUlpSWlJaUpxb1JqNmlZaUlpSWlJaUZvb2huNGlJaUlpSWlLaUZvcWhuNGlJaUlpSWlLaUZZdWduSWlJaUlpSWlhcUVZK29tSWlJaUlpSWhhS0laK0lpSWlJaUlpb2hhS29aK0lpSWlJaUlpb2hXTG9KeUlpSWlJaUltcWgxSUd1QUJGUlU2WW9TcUNyUU5Sa0NZSVE2Q29RRVJGUkhSajZpWWlxcVI3eW5aOHorQk41RWdRQmlxSzRCWCsrQkNBaUltcDZHUHFKaU9BZThHdCsxQ3hEZEM2ckdmS3JmM2dyUTBSRVJJSEYwRTlFNTd6cUFWK1daUWdRb0ZLcklBb2kxR28xUkpIVG54RFZKTXN5N0hZN1pFV0daSmNnUTRZZ0NLNmZGd1ovSWlLaXBrRXdXOHhzdWlLaWM1WXo2RHMvdEZvdDlEcDlvS3RGMU95WXpXWlliVmFJb3VqNllQQW5JaUlLUElaK0lqcG5WUS84QUdEUUc2QlNxUUpjSzZMbXl5N1pZVGFiQVlEQm40aUlxSWxnbjFVaU9pZFY3ODR2eXpLQ0RFRU0vRVJuU0sxU0k4Z1FCRW1TSU11eXg3d1lSRVJFZFBZeDlCUFJPYWQ2NEpja0NWcU5sdVAyaVJxSUtJclFhclVNL2tSRVJFMEVmOHNsb25PU00vU0xvZ2k5bm1QNGlScVNRVytBS0lxdTBFOUVSRVNCdzlCUFJPZWM2aTM5V3EwMjBOVWhhcEcwR2kxYitvbUlpSm9BaG40aU9xYzR3NGN6OUt0RWp1TW5hZ3cxVy9vWi9JbUlpQUtEb1orSXpqblZKL0RqNUgxRWpVT3RWcnQremhqNGlZaUlBb2VobjRqT1NjNHV4MXhPaktoeENJTEFydjFFUkVSTkFFTS9FWjF6Mk4yWTZPemd6eG9SRVZIZ01mUVQwVG1KTFpCRWpZOC9aMFJFUklISDBFOUU1eFFHRUtMQTRNOGVFUkZSWUREMEV4RVJFUkVSRWJWUURQMUVSRVJFUkVSRUxSUkRQeEVSRVJFUkVWRUx4ZEJQUkVSRVJFUkUxRUl4OUJNUkVSRVJFUkcxVUF6OVJFUkVSRVJFUkMwVVF6OFIwVGxDVVJSSWtnUlpicHlsMDhyS3luR3lzQWlTSkRYSzljK1VMQ3M0V1ZpRXNySnl2OHBYVmhyOUxrdEVSRVRVVkRIMEV4R2RKVG01ZVZpeTlFOGNQSnhlYTduMEl4bjQ0T05QWWJWYUcvVCt2LzYrRE9NbTNvYjVuMzdXb05kMWV1T2REM0RuZlE4aUp6ZnZ0TTV2N09kVFVWR0JPKzk3RUsrOTlaNWY1V2ZPZmc2VDc1d0txOVhtOXoyZWVQcDV2UFBCeC9XcWx6OTI3TnlOMHRLeUJyOHVFUkVSdFh6cVFGZUFpT2hjY2V4NEpqNVo5Q1Z1bmpnZW5UdDI4Rmx1K1Y5L1k5bUtWUWdQQzhQTkU4ZlgrejZwYTlPd2FjczJqQmg2T1hxY2Y5NlpWQm1BbzRlQXpXYXZzNXlzT0hvUTJPMzJPb095S0lwUXExVnUrODdXOC9GR1VSU3NXTGthUFM4NEg2M2lZay83T3RrNXVkQm9ORzc3SkVuQ1I1L1U3MFhMSlFNSDRJSWUzUUVBVzdidHdJdXZ2bzZVNUdTODlOeFRDQTBKY1pWNzc4TUZ5TXN2cU5lMUUrSmI0ZjU3N3FqWE9VUkVSTlI4TWZRVEVUVXhOMDhjanpXcGEvSHpyNy9qeWl1R0lTb3FzbDduLzdSa0tkS1BaR0RnZ0g0TlVwK2p4NDdqa1JsUCtWMytvY2RtMVZtbVY4OGVlSGIyek5PcXo1aytIMjh5am1YaS9ZOCtRWmZPSFRIM3BXZlArSHJWU1pLTVpTdFcxZXVjNUtSRVYranYwYjBidW5UcWhIMEhEbUxPQzYvaWhUbXpFQndVQkFEWWYrQVFNazlrMWV2YUhMSkFSRVIwYm1Ib0p5SUtvTkxTTWhRV0YzdnNIOUMvRDRwTFNuRTg4d1JLeWp5N2RVZEdoQ015SXNKai82SERSNUIrSkFQUlVWSG8zN2QzZzlReE9pb1NkMDY1cGM1eWZ5NWZpYXpzSEl3ZmV3M0N3OE5yTFJzWEcrUFh2UnY2K2ZpeWU4OWVBRUR2Q3kvdyt4eC9hYlVhZlBQRmducWRvMUdmNmkyZzFXcng5Sk9QNFltbm4wZjZrUXk4OE1ycmVQN3BKNkRWYXZIZW0vLzErNXFTSkdIY3hOdnFWUThpSWlKcS9oajZpWWdha1NSSnNOb2NYZDF0cmovdE1Kbk5BSUFWcTliZ2k4WGYrangveDg3ZFh2ZFBHSGNkYnBrMHdXUC9OOS8vQ0FBWU12Z1N4MzF0cDdyWjIrMk9MdnAyU1hMZDN4ZU5XZzIxMnZGZlJIaFlHSzRkUGFyVzhnQ3dkZHNPWkdYbllNamdTNUdjbEZobmVlRHNQeDhBS0NnNGlhZWVmUW1QVC84UHdzUENBQUJwR3pjRHFIL290OXNsMk96VmhqSW9nQ3pMcnZvTEVLRFg2MkRRNit0MTNacUNnNE13KzRsSDhlak1wM0hvOEJIc08zQUlQYXQ2QWhBUkVSSFZSakJiekkwempUTVJVUk1reXpKa1dZYk5ab1BWYWtWY2JGeWozaTkxYlJwZWYrdDluOGVmblQwVEdjZU8xL3U2WFR0M1FyZXVuZDMySFR5Y2pobFB6cW4zdGJ3WmQ5M1Z1TzJXaVc3NzdwMDJIZmtGdnNlUE8xY0ZFRVdoMW10L3ZtQWVRa01kNDlMUHh2TTVrWldOZzRmUzBhMXJaOXozbjBjUkhCU0VTcU1SUXkrL0ZBODljQzlLU2tveDVaNXBVQlFGRncvc0QwRnd6SEc3ZGZzT0dJMG10MzNWM1hiTFJQenpiMXF0THlWQ1EwTHc1Y0lQNjExL1gvYnMzUTlSRkQzKzd2M2hiT2x2MjZZMTNuNzk1UWFyVTIzeUMvS2gxV3FoMFdnZ2lpSkVrZk1IRXhFUm5XMXM2U2NpYWtTSkNRbTRhdVJ3QUVCZWZnRzJiTnVCemgwN29HT0hkZ0NBN3QyNm9GZlBIbWQ4SDFsVzhNbkNMd0U0eG9OWG4rek5xYkM0R1BuNUJZaU1pRUI4cTlwZmRzUjVtY3p1MnRHalVHazAranhuMWVwVTVPVG1ZZlNvS3hBV0Z1cXpuRTZuZFgxK05wN1A1cTNic2ZEenhYanhXY2U4QkIwNnRJTldvOEdxMWFrWWZlVVYyTDVqTnhSRmdTQUlTTnV3eVhXZTh5Vkc5WDNWalI5N0xicDA2b0RycnJrS0FHQXltckI4NWQrSWlZbkd4UU1IQUFEME90MFoxYjJtN3VkMWJkRHJFUkVSVWN2SDBFOUUxSWc2dEcrTER1Mm5BQURXYjl5TUxkdDJvRi9mWHJqaCtqRU5lcDgvbHEzQS9vT0hFQmNiZ3pmKyt3SjBYc0xta3FWLzRwTkZYMkxnZ0w2NDk2NHA5YjdINkN1dnFQWDQzbjBIa0pPYmgxRlhEUE83ZS8vWmVENUhqbVpBclZZaEtUSEJ0ZS9XbTIvRWxtMDdzUFNQNWRpMTJ6R2UvLzIzNXJxVm1mYklUR1NleU1LM1gzd0tyVmJqY1YwbjV3b0phUnMyWWZuS3Y1R1lFSTg3YnIycHdlcFBSRVJFZENZWStvbUltb0R2ZnZnRko3SnFuNFY5NmoxM2VCMGJmaUlyRzU5WGRUR2ZldmZ0WGdQLzZTb3ZyOENkVXgveXE2ek5aZ1VBUFBMNGJBaEM3VjM4QVdEWTVaZjYvZkxoVEo1UCtwRU1KQ2NsUWEwNnRVUmdtOVlwZUdybWRGUlVWR0xWNmxUMDd0WFRMZkNmam0wN2RubnNNeHBOK09TekwwL3JldjM2OU1KZnE5WjRERzk0NjdXWEVSSVNmRnJYSkNJaW9uTVBRejhSTlhtU0pFR1NKTmdsQ1pMTkRwdGtoMlNYSUVsMng5cndDcURJTW1SRmdhTElVQlRIdXV1eUxEditWR1JYR1h2VnRXdzJHNndXQytJR04rNllmbjl0MzdrTGUvYnVyN1hNWFZNbWU0UmFvOUdFbCtlK0NiUFpncUdETDBYdlhqMGJ0RjVhcmNibkpING5zcktRdHNFeEFWNlA3dDNRdFl2M2NlYlpPVGxJVFBBTTFNNHUvUDQ0M2VkVFZsYU9FMW5adUdMWUVJL3lmWHBkaVA5TWR5d2JlUDJZcS8ydWl6ZDJ1NFIxNnplNnRyZnQySVhPSFR2QWFyUGlyMVZyVHV1YWtSRVJFRVVScXFxWEZZVkZ4YkRaYkpCbDJhM2N0RWRtSWlzNysvUXJUMFJFUkMwYVF6OFJCWVRkN2dqdU5ydk5FZWh0ZGxqdE5rZVl0MWNGZTVzZGRrbUNvalRjZktQT2lmeHFCcWV6cWF5OEFpdFdyc2E2RFpzd2FzUlFET2pYeDNWcy9nZHZ1U2E1YzNydXBibll0LytnMTJ0bFplY2dOeThmN2RxMnh0UjdibS93dXVwME9vOVo4RXRMeTdENDJ4K3dZZE1XZE9uY0VUZFBuT0IxSnZuTlc3Wmo4WGZmSS8xSUJ1Ni81dzZNSERIVXIzczI1UFBadlhjZkFLQkxsNDRleDZ4V0t6cTBiNGVvcUVpY2YxNDN2K3JteTZZdFcyRXltV0hRNjFGWVdJUVhYbmtkeVVtSmVIYjJUUHp2cTRWZXozbis1Ym5ZdFdjZnZ2ejBRNis5TTFTcVU0RWZBR2JOZWRIcml3L0g5N05TOTNoL1JjR2VmUWZxOTRVUkVSRlJzOGZRVDBTTnhtcTF3bUsxd21xeHdHS3ArdE5xZFMzTmRpN0p6eS9BemwxN0FBQy9MdjNUdFgvSVpSZTdsZFByUEpkM3EyM0c4MDRkMjJQcTNiZmpnaDdkb2RWcWZaWnJDRHQyN3NiYTlSdXhKblV0V3NYRjRhRUg3c041M2JyQWFEUml6OTc5cUt3MG9zSllpY3FLU3Z6emJ4b09IazVIUW53cjNIL1BIUmg2K2FXMVhydXhuay83ZG0weCthWWJjVUgzOHp5TzZmVTZUSDl3YXEyVEUvcnI1eVcvbzFmUEhqaDRPQjNSMFZFWU51UXlmUDdWdDVqOTdFdDQrYm5aaUlnSTl6aEhxS3EzV3FPdWRjNEFmNGlpZ0plZm0xMXJHVm1XY2M4RGp5QXFLdktNN2tWRVJFVE5DME0vRVowUnU5M3VDdlptaXdWV2l4VVdpd1ZXcTdYQjdpR0tJdFJxTlZRcUZUUnFOVlJxTmRScUZWU2l5akYyWEJRZ0NnSUVVWVFJQVlJZ1FCQWRmNHFpQ0FHbnlqaDdEVGg3RmpTMk5hbHI4ZjFQditKNDVnblh2cGpvS0Z4MnlTQU11cWcvT25Wc2Y4YjNHREhzY2dEQU94OThqUDBIRHZrc1YxRlJXVlduZGRoUkZiQzlpWXFLeEl0elpubnMvMmR0bXF1citySGptWGp6M1htdVl5cVZDcElrdWJiYnQydUxHWTlNdzZDTEJtRFg3ajJ3U3hJMEdzOWcyOWpQSjc1VkhNYVB2UWFBbzZ1L043OHVYWWFLaWdxUC9TVWxwUUNBUlY4czluaXhrSnljaUZFamhnRUFkdTNlaS8wSEQrR3hoNmZoNE9GMEFNRDFZNjVCYVZrNWR1N2FEWTFHQTVQSmhGOSsreFBEaHc1R1RIU1V4NzBVUmNHR1RWdWcxV2dhZklpR2t5aUtXRER2N1VhNU5oRVJFVFZkRFAxRTVEZXIxUXF6eVl4S2t4Rm1reGttc3dteVZQOXU4Z0lBbFZvTmxWb0ZqVm9EbFVvRnRWb0ZqVWJyQ1BOcU5UUXFOVlFhTmRRcWxWK1R3dm1yZXZkK1VXcTQ2L3B5N1BnSkhNODhnYmpZR0NRbkpXTHI5cDBZT1dLb3o5bnBoVHJXdUs5TmNVa3A4dklMZkI1M0Rta3dtVTJ3NVB0K0tlTnJPTVg0c2RjaU1pSUNyZUppRVJrUmdmRHdNTmdsTzlJMmJNWS9xZXRRWEZLQ25oZWNqekhYWElYZUYxNEFBRGg0NkREbXZQaGZ0RzJUZ21lZW5PSFJ5bncybjQ4dmY2MWFqWUtUaFQ2UEwvMXpoY2UrWGoxN1lOU0lZWkJsQlF1L1dJeXdzRkFNSE5BWDh4ZCs3aXB6KytSSk1KcE1DQTRLd3ErL0w4UFgzLzJBazRXRm1IYmZYUjdYTzV4K0ZLKzg5aFlTRStMeGZzOGVYTStlaUlpSUdneERQeEY1VlRQZ204MW10NVpjZjJnMEd1aTBXdWgwT21qMU91aDBPdWkwV3E4dHZpM1ZvSXY2b1grLzN1amF1UlBXYjl5TXJkdDNlaTFuTVZzQUFEcnQ2Yys4UDJmV2pGcVBPNWZzR3pWaTJHa3QyWmNRMzhvMXZuLzMzbjM0YWNsdlNOdXdHWHE5RHNNdXZ3eFhqaHp1TVFOKzUwNGRjY1AxWS9EdDl6OWh4cXc1ZUdiV0RMUnBuZUk2ZmphZmp5OXZ2ZmF5MXprZW5uajZlV1JsNStEVGo5NkJSdTMrUGF0V08vNzdYTEh5YjZRZnljQ2tHOGE1OWprSmdvRGdvQ0RJc29LbGZ5d0hBSXk5ZHJUWE9uVHEyQjdkeit1S1BYdjM0NTkvMDNCNWpXRU5SRVJFUktlTG9aK0lZTFZhWVRLWllUUVpZVGFhSEFIZno0bnVWQ29WdEJxTkk5RHI5WTZBcjNWc04yUUxmWFBWc1lOLzNkT0xTa3FnMSt2T2VHeDNZN0ZZTE5pejd3QjI3ZDZMdEEyYmtKT2JoN1p0V3VPZU8yL0R3UDU5SVNzS1RDWVQwbzlrd0dRMndXUXl3MlF5d1d5MklEaklnTVNFZUdUbjVHTFduQmZ4M095WnJ1ZlNGSjZQcitYdm5LM3RvU0doUHU4cnl6S0NnNE53elZYZVZ6Z0E0SHBlQS9yMXFYVlp3QW5qcnNPZXZmdngzUTgvNDdKTEJrRnNoRjROQUxCcVRTcHljbkl4Yk1oZ3hMZHFHcXRYRUJFUlVlTmg2Q2M2eDhpU2pJcUtDbFFZSzEwdCtQN01aSzkxdHRqcnRORHJxbHJ0ZFRxMzJjWHA5SlNYVjZDb3FCanQyN2J4cTd5aUtDZ3VLVVZVWkVRajEreVVTcU1Kcjd6MkpxeldVL01nNU9ibDRjUDVDL0hoZk8rejB3T095ZkowVlpQdnRVNUp4dkhNRTVqOTNDdDRadFpqT0s5ckY3L3UzWlNmejJXWERvSk9wME53Y0pEUE10Ly90QVFBTUs2T1pRRjc5ZXlCanUzYjRmQ1JvMWlidGg2WFhqeXdRZXZxZFBEZ1lmeXhmQ1VpSWlJd2V0U0lScmtIRVJFUk5SME0vVVRuQUtQUmlQTHljcFJYVk1Cc010ZFpYaVdLTUFRRklTUTRHTUVod2REcjlXeTFiMFRPTHUzZHVucGY1NzRtbzlHRXU2WStoQW5qcnNXa0c2NXZ6S3E1UkVWR1lOSU4xK05veG5GRVIwVWlMQ3dVQm9NQndVRUdHQXdHR0F4NjdOdC9FRjkrL1QrTUgzc054bys3RG5xZERqYWJ6VzFWZ2U5KytBVkxmdnNEK2hvejhOZW1LVCtmNEtDZ1dsY21TTnV3R1VlT1pxREgrZWVoYStkT2RWNXY3SFdqOGRxYjcrRi9QeTZwTS9UL3VXSWwrdlhwVmU4NjUrVGxBd0JhSnlmVisxd2lJaUpxZmhqNmlWb2dtODJHOHZKeVZKUlhvS0t5c3M2V2ZKVktoYURncXBBZkhBSzl2dUhIVFpOdnkvNWFCUUFZMEwrdlgrVXJLaXNoU1JKeWN2TWJzMW9leGwzbmFLa3VLeXZId3M4WEl5VWxDVmRlTWN4MXZMaTRCQUJjTGZzV2l3VXpaajJMcU1nSVRKazhDVzNidE1ZTjExK0g0VU11cTlleWNjM2wrZFFreXpLKyt1Wi9BSURKazI3dzY1eUJBL29oSmpvS3g0NW5Zdk9XN2VqYjUwS1BNc1VsSlhqenZRK3hkZHNPZEh5MUhRQkFVUUJaVnZ3YUVuRDhlQ1lBb0oyZlBTZUlpSWlvZVdQb0oyb2h6QllMU2t0TFVWWmFCb3ZGVW10WlVTVWlKQ1NrS3VRSFE2ZGp5QStValp1M1lzL2UvVWhLVE1BRjUzdXVKZTlOYVZrWkFFZnJ1eXpMc1BpNVBLTGRibmY4S1Vrd21mM3I4Vkc5bFY2V1pTeGJzUXBmZmZNOXlpc3EwSzFMWjR3ZU5jTG45NC9GWWtYYk5pbFlrN29PMjNmdXhyQWhsMkh5cEJ2cUZmalA5UGtFMHA4clZpSHpSQmI2OWVtRkxwMDdlaHozTmpHbVNxWENWYU5HNFBPdnZzV1B2L3pxRnZxTGlvb0JBRE9mZWc0bXN4a1hEeHlBaElSNEJBVVpvQ2dLOWgwNGlPN2RhaDh5c1NaMUhZcUtTNUNjbE9oekxnTWlJaUpxV1JqNmlab3hzOWw4S3VqWEV2d0VBSWFnSUlTRmhpSWtKQVI2Zy85ZHE2bmhsSmM3MW9KM3p2SmVjTElRNzgxYkFBQ1lmTk9OUG9kUU9QZWJMUmFFSVJUcFJ6SUFPR2JUMzdoNUsxNTU3YTE2MVdQNVgzOWorVjkvMTFtdVEvdTJlT08vTHdJQU5tN2FpczhYZjR2TUUxa0lDd3ZGZis2L0c4TXV2OHl0emptNWVRQ0FvQ0RIK1Bhd3NGQk1mL0IrWERseU9ENys1SFA4dFdvTjFxWnR4TVFKWTNIMWxTT2hWcnZQQjlFWXo2YzJ1L2JzUStyYU5KL0hpNG9kSWZ2alR6L3p1b1NlWHEvSEhiZmU1UFA4aS9yM1JYWk9Mb1pkZnBuSHNVcWpFY2VPWjBLdFZubXNTSERGOENISXp6K0pxNis2d3JWdno5Nzl5SzNxbGkrcVJEejI4RFJjZXZGRkFJQXVuVHJpME9Fam1QUENxK2pZdmgwMFhpWWRWQlFGUlVYRnlNck9BUUNNcXRaRGc0aUlpRm8yaG42aVpzWml0cUM0dEFSbHBXV3cxaEwwTlJvTlFrTkNFQklXaXBEZ1lLNzdIU0NidDI3SDE5LytBTDFCai9UMG93Q0FwTVFFWk9mazRybVg1cUswckF4REJsK0NnUU44ZDEyUGluUzBqRC8zMGx3a3hMZkM3ajM3SUlvQ0x1alJIYVZsWmVqVnMwZWoxRDJ4YXFiNXVXKzhnN1ZwRzZGV3EzSHQ2RkdZT0dFY2dvT0RzR3pGS2l4WitpZENRME1nMlNVY1NqOENBT2hhbzFXN1c1Zk8rTDlYbjhjdnYvMkJ4ZC8rZ0lXZkwwWlpXVGx1dmZuR1JuOCt0VGwrUEJQTFZxeXE4em1zV0xuYTYvN1FrSkJhUTM5VVpBVHVtbklMQUVjdmk3c2ZlQVRCUVVIUWFiWElLeWhBUlVVbHp1dmF4YU5MZm1oSUNLYmVjN3Y3dnRBUXFOVnFkT3JRSG84Ky9BQmlvcU5jeHliZU1BNEZKd3V4YmNkTzdEdHcwR2Q5UkZGQVFud3JYRGx5T0s2NWFtU2RYemNSRVJHMURBejlSTTJBMldSR2lUUG8yMnhleTRpaWlPQ2dJSVNFaFNJMEpNU3RXellGVGtSNEdBNGZPZXJhdnFoL1gvVHIwd3RMLzF5QjNMeDg5THpnZkV5Nzc2NWFyM0g5bUt1UmZ1UW9UbVJsNDBSV05pSWl3akhsMWtsSWlHK0ZoUGhXZUhiMnpFYjlHcTRjT1FKcXRRYTNUSnFBdU5nWTEvN282Q2hrWmVkQVVSUUFRRXhNTk1aZGQ3WFhaZmhFVWNUWWEwZGo0SUIrK09IblgzSEQ5V01BTlA3enFjM0lFY013ZElobks3eS9CUGcvdWFWYXJVWndVQkF5VDJRQmNMeVU2OWFsTSs2Lzl3Ni96bStka293WG41MkZ6aDA3ZUx6QUN3MEp3YXpISDRHaUtERFhNclJIcDlYeTVSOFJFZEU1U0RCYnpFcWdLMEZFbm1SSlJuRkpDWW9LQzMxMjNSY0VBU0doSVlpTWlFUm9hQWhuMlBlRExNdVFaUmsybXcxV3F4VnhzWTI3VHJrc3l5aXNHb3NkRWhJTVE3Vlo2emR1M29yZUYvYjA2T2JlM0NpS0FrWEJhYTByZnk0OG4rck81RmsxUi9rRitkQnF0ZEJvTkJCRmtTOGRpSWlJQW9DaG42aUpNUnFOS0N3c1FsbFptYXNGdGFhUTRHQkVSRVlnTEN5TXYwVFgwOWtPL1VUbk1vWitJaUtpd0dQM2ZxSW1RSklrbEpTVW9LaW8yT2ZNK3dhREFSR1JFWWdJRDRkSzFYSmFQb21JaUlpSXFQRXc5Qk1Ga01sa1F1SEpRcFQ2YU5VWFJSR1JrUkdJam9tQlZ1TTVJemNSRVJFUkVWRnRHUHFKQXFDOHJCeDVCZmt3bTd5dmxSNFVGSVRvcUNpRWhZZHhuRDRSRVJFUkVaMDJobjZpczZpa3RCUUYrUVZldS9DTEtoR1JFWkdJam83aXpQdEVSRVJFUk5RZ0dQcUpHcG1pS0NndUtVRkJmZ0ZzWHBiYk14Z01pSTZKUm5nWVcvV0ppSWlJaUtoaE1mUVROUkpabGxGY1ZJeUNnZ0xZSmNuamVGaFlLT0xpV2tHdjF3V2dka1JFUkVSRWRDNWc2Q2RxWUxJa282RHdKQW9MQ3lGTHN0c3hRUkFRRVI2TzJMaFlkdUVQa0pxOUtXUlo1akppUkkxQWxqMy8vU01pSXFLemo2R2ZxSUhJc296OGdnSVVuU3lFWEdNbWZsRVFFQmtWaWRqWVdLalYvTEZyQ2dSQmdDQUlzTnFzME92MGdhNE9VWXRqdFZsZFAyZEVSRVFVT0V3ZlJHZElBVkJjVklTOHZIeElOYnJ4cTBRUk1URXhpSTZPaHFoaWEzSlRJd2dDYkRZYlF6OVJJN0RaYkF6OFJFUkVUUUJEUDlFWktDOHJSMDV1THF4V3E5dCtqVnFObU5nWVJFWkZRZVF2dlUyT3MvVlJFQVNZeldhRUJJY3duQkExSUVWUllEYWJJWW9pVy91SmlJZ0NqS0dmNkRTWVRXWmtaV1hCWkRhNzdWZUpJdUpheFNFcUtvcS81RFpoZ2lCQUZFV0lvZ2k3M1k3eThuS0VoWVVGdWxwRUxVWlpXUmxrV1laYXJYWUZmeUlpSWdvTWhuNmllckJhcmNqSnpVVjVXYm5iZmtFUUVCMGRoYmk0T0U0SzE4UUpnZ0JGVVZ6Qlg2VlNvZEpZQ1lQQkFJMUdFK2pxRVRWN1Zxc1ZsY1pLYUxWYXQ4RFA0RTlFUkJRWURQMUVmbEFVQlhuNStTZ3NPQW1seHJHSWlBakV4N2ZpQkgzTmlMTzdzVFAwUzVLRWt0SVN4TWJFQnJwcVJNMWVTVWtKVkNvVlZDb1Z1L2NURVJFMUFZTFpZcTZaWVlpb0dxUFJpTXpNRTdEWmJHNzdRMEpDa0pBUUQ1MU9GNkNhMGVsU0ZBV0tva0NXWmRqdGR0anRkdGhzTmtpU2hPRGdZRVNFUndTNmlrVE5UbWxwS1NvcUs2QlNxYURSYUtCV3E5MjY5elA0RXhFUkJRYWJKb2w4a0dRWjJkblpLQzBwZGR1djErdVJtSmlBb0tDZ0FOV016cFF6ZkRoYitxdnZyNnlzaE1sa2drNm5nMWFyaFY2blp5OE9JaS9zZGp2TUZqTnNWaHZNRnJOckRML3pneTM5UkVSRVRRTmIrb204S0M0dVJrNXVMbVJKZHUxVGlTSmFKY1FqS2pJeWdEV2podVJzN1pkbEdaSWtlWHpJc3V6cUZhQW8vS2VTeUtuNkNoak9sMmMxUDV5VFpUTHdFeEVSQlJhYnI0aXFzVml0T0pGNUFpYVR5VzEvV0Znb2twS1MzRnFGcWZsekJoYm41OVZuOVZlcFZHNmgzNG5objg1bDFRTzh0NThaNTUvTy9RejhSRVJFZ2NmUVQ0UnFFL1dkTEhRTGRXcTFHa2xKaVFnTkRRMWc3YWd4T2NPSmMwWi9XWlpkMjg3UUR6RHNFMVZYZlVaK1o3aXYzckxQTHYxRVJFUk5CME0vbmZNc0ZndU9IVHNPcTlYcXRqODZPaHF0V25FSnZuTkI5UUJUL1NVQVcvbUpQSGxyN2E4WjlCbjRpWWlJbWc2R2ZqcW5GUllXSWpjM3p5M002ZlY2cENRblE2Zm5yUHpua3BwQkJnQmIrWWxxNFMzZ00rd1RFUkUxUFF6OWRFNlNKQW1aeHpOUlVWbnB0ajgyTmdhdFdyVUtVSzJvS2FnWllKemQvb25JRTM4MmlJaUltajZHZmpyblZGUlVJRFB6QkNSSmN1M1RhRFJvMDdvMTlBWjlBR3RHVFJGRERSRVJFUkUxWnd6OWRNNVFGQVc1dWJrb0xDeHkyeDhlRVk2a3hFU08zU2NpSWlJaW9oYUhvWi9PQ1hhN0hSbkhqc0ZzTXJ2MmlhS0lsT1JraElaeFpuNGlJaUlpSW1xWkdQcXB4VE9aVE1qSU9PYlduZDlnTUtCTm05WlFxL2tqUUVSRVJFUkVMUmNURDdWb1JjWEZ5TW5PY1p0OXZWVmNIR0xqWWdOWUt5SWlJaUlpb3JPRG9aOWFKQVhBaWN3VEtDMHRkZTBUUlJIdDJyV0Z3V0FJWE1XSWlJaUlpSWpPSW9aK2FuRWtTVUpHeGpHWVRDYlhQcjFlajdadDI3QTdQeEVSRVJFUm5WT1lnS2hGTVp2TXlNaklnTDNhK1AzUXNGQzBUa25oMG10RVJFUkVSSFRPWWVpbkZxT3N2QnlaeHpQZHh1L0h4OGNqSmlZNmdMVWlJaUlpSWlJS0hJWithaEdLUzBxUWRTTEx0UzJLSXRxMGFZM2c0T0FBMW9xSWlJaUlpQ2l3R1BxcDJjdkx5ME5Cd1VuWHRsYXJSZHUyYmFEVmFnTllLeUlpSWlJaW9zQmo2S2RtN2NTSkxKU1VsTGkyRFFZRDJyVnJDMUVVQTFncklpSWlJaUtpcG9HaG41b2xSVkZ3N05oeFZGUlV1UGFGaG9haWRXdE8yRWRFUkVSRVJPVEUwRS9OanJjbCtTTEN3NUdja2h6QVdoRVJFUkVSRVRVOURQM1VyTmdsQ1VmU2o4QnF0YnIyUmNkRUl5RStQb0MxSWlJaUlpSWlhcG9ZK3FuWnNFc1MwZytudzJhenVmWWxKQ1lnT2lvcWdMVWlJaUlpSWlKcXVoajZxVmx3dHZCWEQvd3BLU2tJRHc4TFlLMklpSWlJaUlpYU5vWithdklrTDEzNlc3ZHBqYkRRMEFEV2lvaUlpSWlJcU9uanVtYlVwTW1TN0JuNFd6UHdFeEVSRVJFUitZTXQvZFJrU1pLRW8wZU93bEl0OEtja0p5TXNqSUdmaUlpSWlJaklIMnpwcHlaSmtpUWNQWG9VWm92RnRTOHBPUW5oRWVFQnJCVVJFUkVSRVZIend0QlBUWTRzeTQ3QWIzWVAvSkVSRVFHc0ZSRVJFUkVSVWZQRDBFOU5pcUlveU1nNDVoYjRFeE1UR1BpSmlJaUlpSWhPQTBNL05TbVpKMDdBYURTNnRoTVRFaEFWRlJYQUdoRVJFUkVSRVRWZkRQM1VaT1RuNTZPc3RNeTFIUk1UZzZob0JuNGlJaUlpSXFMVHhkQlBUVUpaYVJueTh3dGMyNkVrMTErUkFBQWdBRWxFUVZSaG9ZaVBieFhBR2hFUkVSRVJFVFYvRFAwVWNFYWpFWm1abWE1dGc4R0ExaWtwQWF3UkVSRVJFUkZSeThEUVR3Rmx0VnFSa1hFTVN0VzJScU5CdTdadElRaENRT3RGUkVSRVJFVFVFakQwVThCSWtvU2pSek1neXpJQVFGU0phTmV1TFVRVnZ5MkppSWlJaUlnYUF0TVZCWVNzS0RoNjlDaHNOaHNBUUJBRXRHdmJGbHF0TnNBMUl5SWlJaUlpYWpuVWdhNEFuWnRPWkdiQ2JMYTR0bHVucE1CZ01BU3dSa1RlS1lwU2R5RWlJcUlHeHFHT1JOUlFHUHJwckNzdUxrRlpXYmxydTFXck9JU0doUWF3UmtTblZBLzV6czhaL0ltSTZHd1NCQUdLb3JnRmY3NEVJS0xUeGRCUFo1WEZZa0YyZHJack96UTBGTEd4c1FHc0VaRkQ5WUJmODZObUdTSWlvc1pRTStSWC8vQldob2pJSHd6OWROYklzb3hqeDQ2N2dwTldxMFZLU25LQWEwWGtIdlJsV1lZQUFTcTFDcUlnUXExV1F4UTUvUWtSRVowOXNpekRicmREVm1SSWRna3laQWlDNFByL2lNR2ZpT3FEb1ovT21oTW5Uc0JxdFFKdy9HZlZwazFyaGlrS09HZlFkMzVvdFZyb2RmcEFWNHVJaU01aG9paWVtdHhZQjVqTlpsaHRWaWlLQWxFVUlZb2lnejhSK1kyaG44NktvcUppdDNIOGlZbUowT2wwQWF3UmtYdmdCNERnb0dDb1ZLb0ExNHFJaU1pZFhxK0hXcU9HMld3K3RkUXhnejhSK1luTnJOVG96R1l6Y25KeVhOdmg0ZUdJakl3SVlJMkk0TmFkWDVabEJCbUNHUGlKaUtqSlVxdlVDRElFUVpJa3lMTHNNZThNRVpFdkRQM1VxR3FPNDlmcGRFaEtUZ3B3cmVoY1Z6M3dTNUlFclViTG9TWkVSTlRrT2J2OU0vZ1RVWDN3dDF4cVZMbTV1YkRaYkFBQTBUbU9uMTNScUFsd2huNVJGS0hYY3d3L0VSRTFEd2E5QWFJb3VrSS9FVkZkR1BxcDBSaU5SaFFWRmJ1Mms1S1NUazFLUXhSQTFWdjYrVDFKUkVUTmpWYWpaVXMvRWZtTm9aOGFoYUlveU13ODRkb09DUWxCZUVSNEFHdEU1T0Q4NWNnWitsVWl4L0VURVZIelVyT2xuOEdmaUdyRDBFK05JamMzNzFTM2ZsRkVTa3B5Z0d0RWRFcjFDZnc0ZVI4UkVUVTNhclhhOWY4WUF6OFIxWVdobnhxYzJXUkdZV0doYXpzaE1ZSEJpcG9jWjVkSUxuZEVSRVROalNBSTdOcFBSSDVqNktjR3BTZ0tqaDgvN3RvT0RnNUdaQVNYNTZPbWhkMGhpWWlvdWVQL1pVVGtMNForYWxCNWVmbXdzbHMvTlFOc0lTRWlvdWFNLzQ4UmtiOFkrcW5CbU0xbW5EeDUwcldkRUI4UHRWb2R3Qm9SZWVJdlNFUkUxTkx3L3pZaXFnMURQelVJQlhDYnJkOWdNQ0F5S2pKd0ZTSWlJaUlpSWlLR2Ztb1lCWG41c0Znc0FCeVR5N1J1blJMZ0doRVJFUkVSRVJGRFA1MHhzOW1NL0lJQzEzWjhmRHcwR2swQWEwUkVSRVJFUkVRQVF6K2RJVy9kK3FPam93SlhJU0lpSWlJaUluSmg2S2N6VWxSWXlHNzlSRVJFUkVSRVRSUkRQNTAyV1phUmw1L3YybzZOaldXM2ZpSWlJaUlpb2lhRW9aOU9XMEhCU2NpU0RBQlFxVlNJaVlrT2NJMkltcmY4L0FJY3lUZ0d1MTBLZEZXYUpKdk5CcXZWRnVocUVCRVJFVFVyRFAxMFdpUkp3c21USjEzYnJWcTFnaWp5MjRub1RIejYrV0k4TXVNcGxKU1cxdXM4bTgyR2haOHZSa2xKL2M1cmJtNjcrd0ZNdVBsMkZCVVZCN29xUHYyeDdDL2NOZlVoN055MXA5SHY5ZHFiNytIblgzLzNlWHpSRjE5ajBSZGZOM285L0NITE1tUlpkbTJ2V3AyS3Q5LzdDSlZHWXdCcjVlbXJiLzZIWlN0V2VUMjIvK0Foekpyem9zL2pUcVdsWlhqNy9ZL3c1NHFWWjFTWFI1OTRCcmZmKzU5Nm5mUHE2MjlqMG0xM0l6c24xK3Z4STBjejhQaFR6OWI2TlpqTVpqejQ2SlA0Y1A1Q3Q3OHpmNjFKWFlkSnQ5Mk5OOTZaVis5ejY2TXhuZzhSVVV1bERuUUZxSG5LemN1RG9pZ0FBSzFXaTZpb3lBRFhpT2pjdGZUUEZmajUxOStSdW5ZOW5wenhNRHAxYkE4QVdKTzZGdWxIajUzMmRidDA2b0NMQnc0QUFGZ3NGc2hWUC9OblNxTldRNjJ1LzM4L3puOXo2dnVDc2RKb3hOUFB2ZXoxMk9CTEJ1R3FVU1B3N3J6NTlicm1YVk1tSXl3czFNdTlUQ2c0V1FpTDFlcTIzMmF6d1M3VnJ3ZUhYcWVESUFnK2ovKzdiajJzTml2R1hIT1YxK01iTjI4RkFFeVpQTW5uTmNyTEsvRE92SS9yVlM5L2piMTJOTTdyMmdVQWNPdWQ5eU01S1JHdnZ2Z01BRWVBWHJVbUZiZmVjaU4wV2kyZWZQb0Z2Ni83MExSN2taeVU2TnBldFNZVkdjY3kvVDcvL0c1ZDBiOWZiNXdzTElMRllrRlNZb0xyMkkrL0xFV1h6aDB4Y3NSUWovUEt5eXV3Wis5K2RPblVzZGJyVzZ4V2JOeThGYXYvV1l1RVZxM1E4NEx6L2FyWEU3T2ZSMXhjTEtZL09CVUFVRkZSZ2JLeWNyKy9Mc0N4bW83UmFQSVoxdjlkdHdFSERoNUduMTQ5ZlY1ank5YnRPSFk4RTJHaElmWCtXVE9aVEZqNCtXSllyVFpjUCtacW1Nem1lcDFmblU2cmRidC9ZeitmZVI4dnhNbkN3dE91cjlQSTRVUFJ2MS92TTc0T0VWRkRZdWluZXJOYXJTaXUxdElXbnhBZndOb1EwYldqUnlFN0p4ZkxWcXpDckRrdllzYkQwOUMvWDI5czNMd04vNjViZjlyWEhUNTBzQ3YwUC9EdzR5ZzRlZWEvRUFQQXVPdXV4bTIzVEt6M2VjNWYxQVhSZHhEMlJySkxTRCtTZ2FqSUNDUW5Kd0VBYkZZYjloMDRpUE82ZG9GZGtyQW1kVjI5cm5uTHhBbGVRNzh2Nzg2YlgrOTd6SC8vVFd6YXVoM2JkKzd5V2ViZ29YUzhOUGNOcjhjS2k0b0F3T2Z4Kys2YUFrVUJObTdhV3E5NitldXlpd2Y2V1ZKQWRIUVV0bTdmQ1VXUjBhZlhoVjdLS05pOGRRZHNOcHRIWU51NGFTdlNObXp5dTE2eUpLRi92OTZZOS9HbjJMcDlCMzc2OWd1L3ovVkhYR3dNSHBrMkZTKzgranBlZStzOWZQVHVHd2dPRHFyMW5KT0ZSZGgzNENEVUd2OS9MYlBiSmZ6NHk2OUlTa3h3L1p6V1JwWVZyUGwzSFZRcUZhNFlQc1JudVhYckhjOXl5T0JML2E2TDA0SkZYNks0cEFRQThPQ2pUOWI3L09wbVAvRW8rdlhwQmVEc1BKOWRlL1lpS3p2bnRPdnI1TzlMSGlLaXM0bWhuK290dDFxM09JUEJnTEJRLzMveEpUcFhmZi9UcnppYVVYdXIrOEZENlFDQWp4WXNnbGFycmJYc05hTkhvbXZuVGdBY0xkLzMzM01IZ29PQzhPTXZ2K0cxdDk3RHgrK2ZDbnJ6UDNnTG9hRWhidWNmT0hBSWMxNzhMM3IxN0lHWmp6M2s5UjVxbGNyMWVVcEtNb0tEZzJ1dDA0bXNiTmp0ZGlRbkpkYmFrbis2UFlOaytmUmErcDE2OStxSi8weTlHNEJqL29TN0gzZ0VBR0RRNi9ITkZ3dDhubGRlWG9GRlh5ekcyclNOMEdnMHVISDhtSHJQWWRLdFMyZVBmVmFyRFdrYk5pRW95T0FLTjlYcDlYcWNPSkdGSFR0OUR4VW9LeXZ6ZWR5NXNvcXY0MmF6QllrSjhhNnYzV2Exd1dRMnU3M01XTDVpRlQ3OWZESEdqNzBHNDhkZEJ3Q3cyK3k0NVk3N0VCVVpnUS9lZWQzdG11Vmw1UWl0T2wvcjU4U3VhclVLVHp6MkVINzdZem5tZi9vNWVweC9Ia2FQR3VFNmJyZExlT2VEajJHejJURDVwaHZST2lYWjdmekhwejhJUlpGUldXbkU1RHVuWXZDbGcvRFFBL2U2anIvMDN6ZXdaZHNPZkw5NElVUlJoQ0EwM0ZDMDNMeDhuMTNsNDJKakVCc1RqZTkvV3VKeExDd3NGR092SGUzYS91ZGZ4d3VoVGgzYUl6Ky9BSUJqR0IyZ3VMYXJpNDJOZ2MxdXcxZmZmSS8rL1hyWEdtcXRWaXNrV2NhZVBmdHg4bVFoTHVyZkYzcTkzcTBWM3FEWEF3REtLeXF3WWRNV3FGUXFkT3pRenV1OUFTQTBMTlIxVHZXdjRhOVZhOUNqZXpmMDZlM3R4VTM5cEZTOW9ITmVHMmljNStQMDV0d1hUNnMzMDlxMERmaG93U0pZclRhMGI5c0dGL1hyVSs5ckVCRTFOb1orcWhlVHlZU3k4bFBkNlpLU2ttb3BUVVJPZS9mdHg3WWRPMnN0NHd5MW03ZHVxL042QXdmMEJhcEN2OU50dDB5RVdxMUMrM2J0RUJrUjRkcXYxK2s4ZmtIZnNtMEhBRWNYN0pySHZKa3phMGFkWmU1L2FBYXlzbk13WjlZTXhNWEYxbG0rdnB3dHZHSURoalluWDgvZzd6WC80cFBQdmtSNWVRVjZuSDhlSHJqM1RpVEV0M0lkVnhRRjVxcHdEUUIydXgyQUk5QTdRNVVvQ0xoeTVIQmNPWEs0MjdXTFMwcVF0bUVUb3FPaU1QM0IrNzNlLzk2N3B1RGV1Nlo0UFhiZGhGdlF0MDh2UFBYNGRLL0g3My9JOFhmMndkdXZlVDN1Wk5EclVWbHB4SlBQdkFDVlNvVlhYM2dHUVVFR0FIQzl2RkdyMWE1blpCV3JKbE1VQkxmbnRtbkxOc3g5NDExTW1UekpMYlQ3YS9Tb0VkaTRhUXMrV2ZRbERBWTloZzYrRkZuWk9YaHYzZ0xzM1g4QU4xeC9IY2FQdmNialBGRVVBS2lxdlF3U29LcjJ3c281UkVJVVJiZjkvdGk4ZFR1MmJOME9BTWd2Y014anMzM25icGdYTElKZXIwZnZYajN4NHkrLytUdy92K0FrOXV3NzRMRS92bFdjSy9UTHNvSy9WcTBCQVB6NHkyOGUxM08rbktxdXRwZFVOVDN4OVBOSVA1TGgybDYvY1RNbVRyN0xyY3dYbjh4RFdGZ28xcVN1YzMwUDE5WlMvK0Q5OTJEWWtNdGMyM3YzSDhDNzgrWWpKVGtKc3g2Zjd2cithUWlOL1h5Y2REcGR2Y3JiN1hZcy9Id3hmdnRqT1FCZ3hMRExjYzhkdDBHcjVTcEdSTlQwTVBSVHZXUmxaYmsrRHc4UGgxNWZ2LzhraWM1VnoxUUx6YVZsWlFnUEMvTW84K3JyYnlOdHd5Yk0vK0J0eEVSSHVSMHJPRm1JaVBDd09wZkZ2SG5pQkovSHFzOThuN1poRTFLU2s5Q3RheGVQR2ZFRkFVMXkrYzFUWS9ycjE3My9kR1RuNUdMZS9JWFl1V3NQUWtOQ1BFS09VMEhCU2EraFkrNGI3N2crajQySnhvSjViemQ0SGFkTW5vVEVXb1pYalJ0enRkL1hDZzRPUXVkT0hiQnFkU3BlZWYwdFBEZDdacjE2VkdTZXlNTC92ZjBCckZZckRJYTZYeUo1SXdnQ25wbzVIUys4K245NCs3MlBrUHB2R25idTNndTlYb2RaanorQ0FYVzBvQ3BRcXE1eldyZjM2dERoZFB5KzdDKzNmVWVPWnVESTBReUVob1NnZDlYWStDdUdEY0ZORTYvMzY1cDNUWDNZYlR0dHd5WmtaZWVnYzZlTzZObWp1MnYvNzh0V3dHUXk0Zm94MTNwY1E2Tld3MVlWenYxMVljOGVicjEzQUVkWU54cE5BQnd2MVg1ZCtpY0E0SkpCRjBHbDh2ejczMy9nRVBMeUM2Q3AxczMrNE9GMHZQaksvMEd0VnVORVZqWnV2djJlZXRXck9yMWVqNjgvYzU5ZjQydzluL29vT0ZtSXVmLzNEZzRlVG9kV3E4WFVlMjdIME5NWURrRkVkTFl3OUpQZnlzcktZRFk3V3JRRUFQSFZXcnVJeUQvLy9Mc083ODZiajRlblRjWEZBL3Y3ZFU2bDBZaG5ubjhGZXIwZVQ4MmM3dkZDNE84MS8rTGlnUU5xYldHU0pBa1RicjdkWTcrM2ZhRWhJZmh5NFlkKzFlMU1tVXdtdlBHdWY3TjhTMVVUNGIzKzl2dCtCZExoUXdiWEdSUnJzdHZ0K1BHWDMvRGRENy9BWnJQaHNrc0c0YTdiYi9INmtnWUFERUVHWEZXdEJUOXR3MllVbDVTZ2IrOExFUmNiQXdBSWJZQWhVUGRPbTQ3OEF1OWRyZXZ5L29mdXJaN2pycnNHazIrNndmTWVkMDdCZ1lPSHNYUFhIbnoxemZkZXkzaFRWRlNNWjErYUM1UEpoRnNtVFRqdDhGTnBOR0w3anQwSXFScEdzblc3bzJkTTkyNDlFUndjQkx2ZDdqRnN4R1F5d1daemhMdnlpZ29BanVFQTFTZDRjMDZnV0Y1ZTRmcSs4YmNsK3JxcnI4S0lZWTd4N3p0MzdjSGI3MytFSzBjT3gvaXgxMElVUmRjWWNKMU82K3BkVTE1UmdkQ1FVOE5wbkwxQnZQVW1zZGxzK0dMeHR4QkZBUTg5Y0kvYkJJV3BhOU5nc1ZoeHl5VHZML0xxRzJvZmZmQitqM2tvcHMrYzdlb0ZzRFp0QTNMejh0RzN6NFdZOGNnMHI5ZDQ0NTE1eU1zdmNQMDliTit4Q3kvTmZkTXhST1BSaC9ETUM2L2l2RzVkMGZ0QzN4TUYrckw2bjM5ZHZTbWN6dWJ6OGRlV2JUdnc1anZ6VUY1UmdhVEVCTXg4OUVHMGFaM1NLUGNpSW1vb0RQM2t0OXpjUE5mblVkSFJUYklsa0tpcGM3VE1DbmpqbmZjUkVoTHMxbkxsalN6TGVPUHRENUNkazR2dTNib2dyTWJZL0Q5WHJNUzhqeGZpcHlWTE1lT1JhVzdqWUwxSlNrekFvSXQ4djJ6NGUwMHFMQmFyeitNTnpXYXoxM3NpdWMxYnR2dFZ6amx6dkZQYWhrMDRjUEF3Z0ZNdkVLcmJ1LzhBUHZqb1UyU2V5RUpjWEN6dXYrY085T3JabzlaN2hJYUV1THJmMjJ3MnJGeWRDZ0FZZGNVd3IrUDBUNWNrU1ZDcDFCaDBVYi9UdmtaSlNTbDI3TnJqYzJaM3ZWNkhHWS84QjQ4L05jZlZ4ZHNmUy85Y2pwTW5DM0h0NkZHWVVEWHV2ejQyYnRxS2p6NzlEQ2VySm9yVTZYUVlQblF3ZWw5NEFaYXRXSVVObTdaZ3c2WXQwR2cwU0VsT1FtSkNQTUxEd3pCaDNMVllzUEJMajhrcS8xMjMzdXNFbHJmZC9ZRHI4OGNlZnNEanVEZEJRUWJYQ3dMbnZCZ0d2ZDcxNHEyd3NBZ3B5VW1JakhRRS91OS9Xb0tmbC95TzUrYzhpZlp0MndBQVB2cmtNMnpmc1F0UHpuZ1liVnFub0hWS01pSWl3Z0VBVnBzTjNjL3JpaDdubitjV2FNODJ1OTJPcjc3NUhnQnc0L2l4UHNzNXYzZWNvVDh5TWdKYXJRYXpIcCtPbEtyNmQrblUwZXN3akxvY09IVElJL1EzbGVjRE9MNzJ4ZC8rZ1AvOStBc0FSMitJYVZQdjhtdDRGQkZSb0RIMGsxK0tpb3BoclZxQ1NoUkZ0SXFMQzNDTmlKcW5qaDNhWS9xRDkrUFYxOS9DSzNQZnhFdlB6VWFIOW0xOWxuLy9vMCt3ZWV0MmRHamZGck9mZU14amdyL0xMNzBFdS9mc1ErcmE5WmcrY3pidXZ1TldYREhNOTh6Y3JWT1NmYmFNQWNEdVBmdHdJaXU3L2wvWWFRb0pDY0dINy81Zm5lWHk4d3Z3ekF1dkFnQmVmdjVwUkVWRzFIRUdQQ1laMVdtMXJuQm1zOXBjYTNWWFZocXg2SXV2c1h6bDN4QkZFV091dVFvMzNYaDl2Y2Y0N3RpMXh6VjVYbU1JQ2pKNGpQMlhaUmxHb3dsR294SGxGWlVvS2k1R2NYRUppb3FMVVZSY2d2THlDanoyOEFOUXFWVFl0V2NmZHV6eVBTa2dBTFJyMnhvZnZmdEd2U1pibkh6VGplaldwUXY2OXZFOWVWdkhEdTBRVzlYem9hYXVYVHFodkx3QzdkdTF4UTNYajBHdm5qMWNROGN1SGpnQTJUbTVTRjJiaGgwN2QrUEFvWFFjT1pxQnpwMDZJaklpQW9NdkdZUjJWZUU2SnljWGYvMjlCcjE3OVVUM2JsMWQxMSsxK2g5a1plZmdsa2tUWEpQNHRXM1RHc0Jhdjc5R1h6cDFiSS8zM3Z3dkFPQ3pMNy9CajcvOGhxQWdBeW9yalFBYzQ5SDFPaDF5Y3ZQdzJKTno4SitwZCtITnVTKzZ6cy9KeWNXRkY1d1BSVkdRdWpiTjdkb21zOW5yZnFjTDYzZ2hWUi9yTm14Q1RtNGVMaGwwRVRwMzdPQ3puUE5sbWZPbGY1dldLZmpnN2RjUUhoYm02bDF4NE5CaGZQL1RyL1d1UTA1T25wZDlUZVA1QU1ES3YvL0IvMzc4QldxMUNuZmNlak5HWDNsRmcxNmZpS2d4TWZTVFgvTHo4MTJmeDhiR1FQUXkxby9JRzFtV29TZ0taRm1HSkVtT3o2dTJJVHMrVnhUWjhhY3NRMUVBUlpZaEtiTGJ0ck9jKzdZQ0tBb1VBWUFDeCtkd2RLZDFqdjlXYXBTVEpVYzliRFliN0RZYjRnYWYvUmRZQXdmMHhjUUpZL0hOLzM3QzZuLys5Um42TjI3YWlyOVdyVUZTWWdLZWZXcW0xeTdKZXIwT2p6MDhEUjA3dE1laUw3N0creDkrQW9QZWdFc3Z2c2hWcHZwYTc5azV1ZmhweVZLZmRYTXU4K1pVWEZJQ1c0MHgvNzQ0VzRkUDFyaUdMK0hoWWREcGRHNFQ0L2xTL1VWRWNYRXh1bmZyVWt0cDczek4zcjkyL1FZc1gvbDNWU2tGZnl4ZmlUK1dyNnp6ZXAvTmZ3OEd3Nm0vRStjTTR3Q3diLzlCSER5VWpwc25qcTkzUGV0eTdIZ21ubjFwTG94R28ydklsVGNHZ3dHUkVlRTRucG1GZG0xYjEzck5uYnYyNE5jL2xubnN6OHR6RENsSVhic2VSNnBXbjFDcUpwd3NMNjl3V3c1dzJVcjNXZXh2dkg0TU9uWm9Ed0I0ZHZaTXQyTjMzejRaazIrNkFmLzhtNGJ2ZnZnWmlpS2phK2VPNk5lbkY5UnE5M0huaVFueHVISDhXTnc0Zml3a1NVSnVYajUwVlMrLyt2ZnI3Vm9UL1llZkhVSHp5aEhEM05aSjM3Zi9BTEt5Y3pEdXVxdmRKdkxUYXJYUU4wQXJyY1Zpd2J2ejVpTjE3WHBFUlVaZ3psT1BWNzFVY013L01XWHlKTFJwbllMM1BseUEvM3Y3QXh3N25vbGJKdDBBUVJDd2ZPVnFuN1AvTzczKzF2dGU5ODkvLzgwenJydlRaUmNQUkhKaUFoSVRFL0RyMGovUnUxZFBKQ1VtZUpSemh2N3F3eXhxRG4wNWREZ2R4NCtmcUhjZFRHWVRWQ3IzWDB1Ynl2TUJUZzBUR1RIMGNnWitJbXAyR1BxcFRpV2xwYTVmNXRWcU5XSml2TGZXVU1zaHl6SmtXWVpka2lCTEVpUkpnbFFWMm1XN0JMc3NRWkVWeHpGRmhpSXJwd0o5OVhEdm94dHhJRGxmUWdUYXhBbmowS1oxU3ExZDdmdjM2NDM3N3BxQ2ZuMTcxN2ttL0pocnJrSktjaExTTm16Q0pZTWN5MU01ZjBHdi9wTHUyUEZNTFByaTYxcXZWWDA4OG10dnZvYzllL2ZYK2ZWVTkrVFRML2hYYnNiRHVLaC9YNy9LcGg4NTZ2cDh4ODQ5dUdUUVJiV1VycC9vcUNoY1VHMll4YTdkZTJFdzZGMkI5WEQ2RVJpTkpsZVo5UFNqcURRYTNYb0NWRllhc1c3OUpyU0tpMFZlZm9GcmZIUjhxemkwYVpPQ0piLzk0WEZmNXdTS2hVVkZlT09kRHp5T3E5VnFQSGkvNTZSb2JWcW5vRitmWGhBZ0lEZzRDTUhCUVZBVTRJdkYzMkxvNVpkaTRvUnhpSXdJcjNQWngrb0tUaGJXT3N3aUt6dkhZdzF6bTgxVzZ6bStlcHdZalNhc1hQMFBmbDZ5RkRhN0hWZFZyV3hRTXp4YXJWYjhzWHdsbHExWWhZY2V1QmRkT25lRVNxWHlHa2F0Vml1Vy9yRUNCb01CNTNmdlZ0dVg2akx6MFFjOTl2bjdiNFBOWmtQNjBReEVSVWJpNWJsdjRHakdjYlJPU2NZenMyWWcxc3R5amtNR1g0S0VoRlo0L3VYWDhQMVB2eUl2dndBUFBYQXZSbzhhNFhNWXlQc2Zmb0t5OG5JOE9lTmhyOGVEZ29MOHFxdS9MdXpaQTV1M2JzZUNSVjhpY2RsZmVQMlY1eEVjN0g0UFNYYTI5UHYrOWZIcUswZml0bHNtMXZ2K0w4MTl3Mk41eWNaK1BtYXpCY1VsSlg3VnI2eXNEQUJnTkptUmsrdlpLNkVtdFZydDlYdUJpQ2dRR1BxcFRpZXJqYkdMalkxMWF6V2twazJXWmRqdDlxb1BDVGE3RFRhYkRaTE5EZ2dDSlBsVWlKY2xHWkxkRHFrSkJ2WG1yTFMwek92czdrNXZ2ZmVSNjNPYnpUR0VadXFEajduOW5DMzBFZEpIanhyaDlzdDFuMTQ5MGFmWHFRbTBuQy9yTk9wVDgyOE02TmNIanp3NDFXZDk1cnp3S3JLemMxM2JuVHQyOEh1OTliMzdEOEppc2FCN3R5NStCVTdudUdaL3JOKzRHUUFRR1JHQmY5UFc0KzQ3Ym0yd3BiR3FQN2REaDQvZ3NTZWZ3UlhEaHVEMlcyOENBRXk1ZXhyQ3c4THd3ak9PSmN3ZWZlSVpIRHVlNlRhWjRMSy9Wa0dXWlF5NnFEOStXcklVTjkxNFBSWjk4VFUrWExBSUV5ZU14WnJVZFo0M3JtSTBtcndlOXhYNkFlRCtlKzV3Mno1WldJUXZGbitMaVBCd3REcUQ1Ukt2R0Q0RWQ5eDI4Mm1mWDUydXh2ZEFYbjRCUHY3a00yemZ1UnVDSUdEUVJmMHhvRjhmS0lxTUxkdDJ3R0t4d21xeHdHSzFvckxTaURXcDYxQmNVb0xXS2NuSXpjdEhsODRkdmQ1SFVSUzhPMjhCQ291S01IN3N0WDVQMGlkVnZkQjBmcTl1MzdFTGtpUkI3MlZZaDZJb0tDb3FCdUNZY082M1A1WkRvMUhqeHZGamNUVGpPUHIwNm9rWmoweHo2L2xSVTlmT25mREs4MDlqemd2L3hmYWR1MUZZVkl3MnJWTjhUZ0tuMDJraFZBZytRNjl6U1VoL3padS8wQ09zNTlWWTQ3NXY3d3R4NmNVRGtibzJEZi8zOXZ1WS9jUmpicXRsU1BhcTBLLzIvYk9YZmpRRFM2dVdzYXNQWjYrUzZocjcrV3pmdVF1dnZQWld2ZXE1Sm5VdDFxVFdQVFFrS1RHaHp1VXlpWWpPRm9aK3FsVmxaU1hNenJXbVJSR1I5UmpuU1kxSGxtVllyVmJZN0hiWWJUWkhvTGZaWUxNN0FyM2RibmUwMGplQkFDOElBa1JCZ0toeXJLTXRDZ0pFVVlSUTlUbEVBU0lFOTIxQmdDaXEzTFlGVVlRSTkyMEJ6cTdyQWdRQUVFNTFaUmNFd2ZHNUlKd3FKd2lRcTNvaDJPMTIyR3orZFZzL0UycTFHajB2cUgyeVBzRHhDKyt4NDVrQUhHR3BXN2ZPZFo1VDIzSnRnS1AxV1JSRmFEVHFVMnZjaTJLdEUwK0pndnZRblNtVEo5VlpENmY3SDVxQnJPd2NQRHp0UHNTZFFmQ3NLZVBZY1J6Tk9JNmt4QVNNSEQ0RW4zNitHUCtzWFlmaFF3WTMyRDJjbk91QlgzYkpJQUNPK1V5S1Mwb3djTUNwQ2ZUTVpyTmJNTFJZTFBoNXllL28zN2MzUXFwNlNRUUZCZUcrdTIvSHkzUGZSTWF4VEsvcmhwZVdsdUhlYWRPUm5KU0kxMTk5M3VONDFYZTFtNUtTVWl6KzdnZVAvYzV1L3R0MjdFU2wwZWh4UERnb3lMVzhuRGZPNWU1ME9sMmpUVXdXR1JHQmZRY091bDVHclVsZGk0MmJ0bFQxVmdoR2NVbUphMXk0U3FWQy83NjlNWHJVQ1BRNC96eWYxNVJsQlcrOU53Ly8vTHNPN2R1MndhUWJ4dmxkbit5Y1hFeDdaQ1pFVVlCS3BYYjllM0JldGFFam03ZHV4L0svL3NhZWZmdFJVVkVKQUNncUxrRlVWQ1Q2OXJvUTE0NGVoWkRnWUZ3MG9DOGdDSFVHemJpNFdNeDU2bkZZckJiRXR6bzF0S2l5MHVneHVhUmMxZXVnK2tvRVRxRTFKdlQweDdyMUcvMHE5OEM5ZCtCdytoRnMyYllEMzM3L0l5YmRjR29wUXJ0VWQwdi9qcDI3c1dQbjduclhENERQZVRRYTYvbkV4Y1ZpK0ZELy9oM0p5c3JCdmdNSGtaS2M1UE1GVkhYK3pEdENSSFMyTVBSVHJRcXJabE1HZ0tpb0tFY0lvN1BDWnJQQmFyUEJhclhDWXJIQVpyWENhckhDYXJONW5YbThJUW1DQUpWS0JWVlZVRmVyVkJEVktxaEVGVlFxRVNxVkdxTG9DTytpcVBMNnVTQ0tVTlZqbmUrelJZRGpwY25aNnJFU0hCeUVweDZmWG11WmZRY080c1ZYVDAxbVYxNVJnUjdkejhPMW8wZjVmUityMVlvbm4zNEJFMjhZNTJyNUtpMHJRMWhZcU52WGVqVGpHRDVhc01qbmRYTHo4bjBlQzVUdmZ2Z1pnS09MOUdXWERzTG5pNy9EMTkvOWlNR1hEUEpyRlJGbmwrMVZxMU9SdW5hOTI3N3Fzckp6c0dMVmFuVHQzTWsxejRKejJianF3ZE5zc2JnbW1nT0FuNVlzUldsWkdhNGNPUnlIRGg5eDdSL1FydyttUHpnVkZ3OGM0TEhVSEFEWEMxVkJFUHdPMnBWR0kxYi80OW5LNkp4QThHakdjV1JsNTdnbXJIT0tDQStyTmZTYlRJNjZCUHZaU240NnRGb05ucDA5RXhxMUJ0RlJrUWdPRG9MRllrWHEyalNzV0xVYVpXWGxpRzhWaCtGREIyUDQwTUdJaklqQTBZemplT2l4V2Jqcjlzbm80YVhidmlnS2FCVVhoN1p0V21QT1U0OTdmYzdEaDE2T2poM2FZZi9CdzRpTUNIZTlMRXVJYjRWT0hkdERrbVFJZ3VORlRZL3UzVERtbXF0YzUrN2JmeEFiTm0ycHVvOWo2TVpWSTRlN1Ztd0FnSVdmTDhZN0gzeGNyMmZ4d0gxM29tdm5UcTd0bWJPZlErYUpMSzlsSjkvcDJUTm4wZnozNmowZndmd1AzdklJdzdPZWZzRTFWNE9Ud1dEQTlBZW40dkdubnNPMzMvK003dDI2dW9hMjJLdVdSL1QyY3llS0ltSmpvakZ5eEZCY2QvVlZXSk82RmlhekdZTUc5RU9ZanlVdnEvdDkyUXFmejZDeG5rLzd0bTFjODN6VTVZL2xLN0h2d0VIMDZON043ZStmaUtnNVlPZ25uMncyRzhyS1Q3MUJqK0hZdEFabk5wbGh0ZGxncXdyMlZxdlZGZlFiZ2lBSVVLdlZqZytOR2hxVkdocU5CbXFOR2dwUUxjU3JJS3BVVUZjRmZUcDcxcTNmaURmZm5ZZU83ZHREYjlCajY3WWRHRDUwTUQ1WjlDWE1aak51dUg2TVg5YzVlRGdkaDQ4Y3haWnRPOUN2VHkvSXNvSzgvQUswVGtsMks1ZVhYNERsSzFjREFHUlpnaXdyYmtISmJyZTdqZWtQdEoyNzltQnQya1lZOUhwY05YSUVnb09ETUd6SVpWaTJZaFcrKytGbjNEelI5MG9FVHM1QW5KS2NoSzVkSEVITFpESzdUYnhudDB0NC84TUZrQ1FKdDk5Mmsydi8ycXJXMGQ0WFh1RGFaektaRUJYcDZQV1VuWk9MLy8yNEJPM2J0VVhQSHQzZFFqOEFETDcwNHRQOHlyMUxTa3pBZDE5KzR0cVdaUVdMdnZ3YXYvejZ1MnRmY21JaTdyLzNUblRxMk43dDNGMTc5dm04cnJHcWQwQkRqeE92eVRrei9KNTlCL0RYeXRYNE44dWlpZDBBQUNBQVNVUkJWRzBEUkZIQW9BSDlNV1h5SkhUdjF0WHRKWlVvQ2lncExjV3pMNzZLQisrL3grdnp2SG5pZUV3WWQ2M1BJU1VEQi9SRmJFd1VIbjNpR1F3ZGZDa2Vtbll2QUVjdm5OZGY4ZXhoVVYzdlhqM1JwblV5ZWwvWTAvVnlybWFZSERya010Y0xIS2V5c2pLa2JkaU14SVI0cnowVlVwSThsOWJVNlhSdUwvcCtYN1lDSnBNSjE0KzUxclZ2dzZZdE9KNVovMG55QUVEdnBSZUhJSHAvK2RtNVUwZGNPM29VZnZudEQzejF6ZmV1MEcrdEdvTGtMZlNIaEFSandieTNBUUNMdnZnYVB5MVppcDRYbkk5K2ZYcDVUQkRxellCK2ZUQ2dYeCtmeHh2NytSQVJ0V1FNL2VSVHdjbFRZL25EdzhLOHRxQlEzV3cyR3l4V0t5eG1zMnZNcXRsaXFkYzYyRFU1dW14cm9La0s5Q3FOR2pxTkZpcTFHaHFOR2lxMW1nRytpYlBiSlh6MjVkZFlzdlJQZE9yWUhzL01lZ3h2dis5b0xaeDB3L1ZRcTlUNDZwdnZjZkJRT2g1NjRONDZ1NnZ1UDNBSUFGeXoydWZsNThOdXQ3dGFOUVZCeEZVamg2Tjl1N1lZTWV4eUFNQzc4K2JqcjFWcnNQQ2pkMTBUQmY3eTJ4OG9LU2x0bEsrNXZzb3JLdkQyKzQ0NUR5YmRNTTQxcWRpTjQ4ZmduOVIxK04rUFM5Q3RheGUzUU82TnBlb2wyb0IrZlZ5ejZlZm5GN2lGL25uelA4V2VmUWR3eGJBaHJoYll2UHdDYk51K0U5MjZkSFpiWWNCc3RyakNrOFZpaGQxdXIxZTM4b1ppTXBudytsdnZZL3ZPWGJqM3JpbjRhTUVpREJ0eUdZcUxTekJqMWh4Y2VjVXczSGJMSkxkZUNiNFVGVGttTTZzNW1WNUQxblhYN24zWXRXY3YxbS9jakpPRlJiandndk54NzUyMzRjSUx6b2VzS0RDYnpUaDRLQjJWUmlOTUpwUGpUNk1KUFh0MHg1clVkWGpqblhrb0xDckd1T3V1OXJqK2xtMDdzV2V2NzVjYUphV09TZGdPSGs3SGdvVmYxRnJYTWRkYzVYcko3YzhxRVhmY2VwUEh2c1BwUjVDMllUTzZkdTdrTWYrQ0wzcTl6bTA1emRTMWFiQllyRzc3OGdzS3pscW92V1hTQkNpS2dva1RUbjF2T3llZjlEWFBSODJYVUR0MjdzWjkvM20wWHZmOTVYOWZldDNmMUo0UEVWRnp3aFJIWHNtU2pPS3FTWXNBSUpxdC9MV1NaUm1XcWdtb3pHWXpyQllMckJZckxGYnJhYzBVcjFZN1d1UTFXZzAwR3MzL3MzZmY0VkZXMlFQSHYrLzBrazRLTllRV3VvQW9ndlJlQkZGWnNXQmhyV3RmeTY1bDNkWGQxZDFWVjFmZDFaOTkxYlZnUVpBaUhlbUM5TjU3Q2FSbmt1bnQ5OGRrWG1hU1NVZ1FDSUh6ZVI0ZU1tK2IrMDRteVp4N3p6MFhvOEVRZXF6WFk5QWJaTW5FZXU3b3NSeGUvL2M3N05xenQ4b0NZUGZlTlJHOVhzZjBIK2J3eUJQUDhKdTdKOUxqc2t1cnVHSm9pZ0JBKzNhaElDWGNDWkRWUEZRRVM2TlJ1UGV1aVV5Wk5wUFMwckpLblFodXQ1dlBKMzNMc0NFRGFkcWs4Um03MTlQbGRMbjQ4NHN2azE5UVNIYWIxb3lKR09GcmtKTENyUk51NEwwUFArSGxWOS9rVDMvNEhSM2FWUjJjaGVkaUo4VG9PUEY2ZmJ6Nnh0c3NXYmFDN0RhdHVmZXUyOVY5azc3K2ptQXd5TWpoZzlWdGJyYzdWT3pOSEFyNlcyUmxNbjdjMkdxL04yZkR4czFiZWZlRGo4bk55K2VaM3o5Rzg4eG12UHZCeHlRbUpQRFFmWGZ6L1l4WmZQcjVWNnpic0lsSEg3NHZLcFU4bG4zN0R3QW4zeTlubXNmajVaOXZ2S1ZtWFdnMEdqWnMycUpPbjRnbFhIL0NaRExSdEVsalNtdzJQdmxzRW5hN25WdHZ2aUhxMkszYnRqUDloOHBMRGxaMDVPaXhxT1VmWXhuUXIzZTl5R3hUVURBYWpaVUtKcDRwQm9PQk95ZmVFclV0M0lFV0s2dWlyTXpPRzIrL3k4K3IxNkhUYWRIcGROdzU4UmFhTjZ2K1BiVjErdzYrK0dveVhxODNab2ZPNlRyYnI0OFFRdFFuRXZTTG1Bb0tDOVJnMVdReW5mV1V6L3JFNy9mamNEcHhPVjA0SFE0Y1RtZXRSKzBWUmNGZ05HQXltakNiVE9nTWVnemxRWDFONWlpTCtzbm44L1BkOTlQNTZ0dXArSHcrUm84Y3hwMFRiNG1xQWgrbTBTamM5ZXRiYWRhMENlOSsrQWt2dnZRYWwzVHV5QjIzVGFpMDVub3dHR1Ruemoya3A2V1MyaUFGT0RrWHZYMjdrd1VCNXkxWXhNZi8rNUpqT2NkNTRONDdvNjZ4ZGRzT3ZwOHhpNS9Yck9PZmYvOExjWEhXTTMzN05WWmlzL0gzbDE5bjk1NTlKQ1VsOHZRVGoxUjZqYTRhTVpUdE8zYXlkUGxLbm4vaFpYNzc0TDFWTG4rWWN5SzB2RlpLU2txbGZlczJiQ1EzTDU5V0xiTjQ5c25IMUl5bUhidDI4K09TWlRScDNJaSt2WHVweHp1Y1RvQ29OT21hVERFNFUvTHlDL2p3NDgvNGFkVnFrcElTZWU0UHY2ZHp4L2JrRjV4TW4xWVVoV3ZHaktKdG05Yjg0OVUzZVBxUGYrRzFsMTZzOHBvZWo1Y0RodzZqMCtsbzFyUnkydm1aa0ppWXdLMDNqMmYvZ1lNMFNFa21JU0VCczltRXhXekdiRFpqTnBzNGRPZ0liNzM3SVdQSGpPS1dHNit2dERwRFhuNEJ6L3pwcjB5WjlnTzlldmFnZGNzVzZyNkp0OTdFaEp1cS9qN3MyMytRWi83MFYvcjN2Wkw3VGpIeWJqU2NPalBpZkdBeUdhT21lcHdMenZMM2Y4V2dmKzM2amZ6bm5ROG9MQ3hpM0RWakdEMXFPSysrOFJidmZmZ3AxMTU5RmVPdUdWTXA0eVEzTjQvUEpuM0w0cVhMU1VwSzVJRjc3enlqbldkMThmb0lJY1Q1U29KK1VVa1F5SThvNEplYWxscDNqYWxqZnI4Zmg4TVJDdkNkemxvSCtCcEZ3V0F5WWpRWU1adk5HSTBHakNaVGpaZEFFeGVPMVd2WDg4bG5remg4NUNoeGNWWWV1UGYrS29QVVNNT0hEcUoxcTVhOCtmWjdiTnE4bFVkLy93ZTZkK3ZDVlNPSDBhMUxaeFJGWWYrQmc1U1dsYW1GMnB3dUY2dlhyTU5pTWRNdU94VDBGeFlXOGQ5UHZ5QXhJWUhiS295U1FtanU4dmh4MS9EMTVLbTg5TnFiL1BuWkoyTjJScHh0ZS9idTR4Ly9mSU84L0FKMW1ieVVLbFlOZWZqK2V5Z3RzN05oNDJaZWV2Vk5oZzBleUcyMzNGQ3BKa0ZPVG1nSndzeG1sUVBhSHBkZGl0Rm9aUHk0YTlTZ3hHNTM4SzgzLzQ5Z01NamRkOXdXOVRyWTdhRzU3MmJ6MmFsd2Z5cTdkdS9scDFXcnVlelNyano4d0QzVnB1TzNiNWZOdjE1NmdlVXJmNlpGVm1hVmMvcFhyMTJIeCtPaGM4ZjJaM1ZLMEpoUnc0RlE4UDcrUjUvU3BYUEhxQlVZM09VckVCajBlZ3dHUFQ2Zm4zLzg4M1c2ZHVuTTRJSDlTRXR0d0l0L2ZwYWM0eWVpQW41QXJWMVNGV041QjRKV296MXJxeE9jQytIVkFYVGF1dm40NW5RNk1SajA2akoraDQ4YzVhTlBQbWZkaGszRXhWbDU2b25mMHV1S3l3RDQ2NStlNXV2SjN6TjU2blJtelpuUHFCRkRHVHA0QUNVMkd6Ti9tTXVpcGN0UkZJVXhWNDNncHV0UFR0LzVSZTJyNDlkSENDSE9WL0piVVZSU1hGeXNWb2ZYNlhRa0pkWjhMZTM2TERMQWR6aWRPR3NSNEdzMG10REl2Y0dJcVR5NE41bE1NbW92T0hMMEdHKzk4eUhiZHV3RW9HdVh6ang4LzkwMGlESHFYSlZXTGJONDlSOS81YnZ2WnpCNTZqVFdyTnZBbW5VYjZOLzNTaDU3K0g0MmJ0NEtRSWZ5WmY3bUwxaUUwK1ZpOE1CKzZIUmF2RjR2Zi8vbkc5Z2REcDU2NHJkVjFnZTQrWVp4N05tM24zWHJOL0xsMTVOclBZS3RGcUE4alpVUjNHNDNYM3cxbVdrelp4RUlCR25VTUlObm4zcTgycWtHQm9PQlo1OThqTmYvOHk3TFZxeGs3b0lmV2ZiVFNxNjllalFqaGc1UzZ4UnMzYllEdlY1UG80YVZsemhVRklYYkpwenNCUEY0dlB6dGxYOXgvRVF1dzRZTXBGdVh6bEhIaHl1SUp5ZlZ6WEpjdlh2MTRKVy8vMWt0aUJkbU5CaTQ3Tkt1bFVicVUxS1MxV0M3S3ZQS0N6c083Ti8zekRhMkFxL1h5L1FmNWpEcG15bWhGVW04WGtZTUcxeGxSOFBlZmZ2WnNYTTNxOWV1NS9OSjN6QmtZSCt1SGoyU0xwMVB2UVRtaFdUZGhrMHNXN0VTbjgvUDJuVWJpWStMcS9Kbk9MeWtYcXpWU1dKVnVhK052UHdDZkQ0L3FRMU9maVlJQkFMczNMV0hvWU1IY1B1RUc2UGFwZEZvdVBINmF4a3lxRCt2dmZFV1gzMDdoYSsrbmFMdWI5OHVtMGNmdW8rTVg3aTg1NWw2ZlU0bC9IbmdYSzM4SW9RUVo1SUUvYUtTdk53ODllc0xlUzYveitlanpHNm5yTFFNdTkxZTR6WGJOUm9OSnBNSms5bUUxV3pCWkRITG5FRlJwZVRrSklwTFNraEpTZWFPMnliUXQzZlAwN3FPVHFkbC9MaXhqQmc2aU8rK244R2lKY3ZWb0R5OEpuYUhkbTBwTFMzanEyOURTOXlOSGprTWdQKzg4d0c3ZHU5aDFQQWg2aWdjbkN6S3BkV0ZnaTVGVWZqdEEvZnkwT05QOGMxMzAralVzVVBNQU12ajhlSjBPckZhTGVybzZwNjkrOVFLM2ZHMW1Ccmc4WGlZUFc4aGs2ZE9Wd3NJWHRhOUs0OCtlRitOcGhqbzlYcCs5K2lEZEdqZmxrOC9uNFRENGVUelNkL3cxYmZmY2QzWTBWeDc5V2gyN3Q1RHA0NGQwT2xPQnBmaE5QM0kwV0c3dzhHTEw3M0cxbTA3YUp2ZG10dHV2b0ZnTUtoK3lMZmJIWHczZFFZQWJTb0UzZWVDdytIa2xYLzlwOHI5SnBPSnRlczNzbmI5eHBqN1Mwb3FGMmhjdjNFejZ6ZHV4bVF5Y21XdlUyZWVuQTZIdzhuc2VRdVlObU0yUmNYRlpLU25jY2Z0RStqWjQ3S280M0x6UXNWanc5WHgyMmEzNW9QL2U0TTU4eFl3ZGNZc3BzMmN6WXhaYytuWHB4ZlhqUjFOODh4bVRKczVtLzM3RDFaNnpvcHNaYUdWYUxidDJNa2IvM20zUnUwZWQrMllxRTZub3FKUXNjTndKOFc2RFp1WU5YZCt6SFBER1NHYnRtemx4WmRmaTNsTW4xNDk2ZC8zeWxPMlE2L1hzK0RISlVDb0UrZWVPMjVUOTdsY0o1ZVBMQ214c2I5OCtiMVlHU0RaclZ0VjZtRFpmL0FncnZJTWk3RE5XN1lSREFacDE3YU5tc1lmQ0FUVWdEMHo4K1FjL2VhWnpmanduVGVpYXBKNHZWNE9IanJNcmozNzJMRnpOMXUzYlZlbm4yUzNhVTF4Y1RHNWVmbHMzN0dMUjU1NGh0WXRzOGhxbmtuVHBvMXBtSjVPUmtZNlNVbUpOYzdJT0ZPdlR5U2JyUlNOUm9QRllrR2pVWEM1M0t6OGVVM28zTVN6VSt4U0NDSE9KZ242UlJSN21WMGRyVk1VcFZhamtlYzduOCtIdmN4T1dWa295UGZVSU1nUEIvaWh1YWNTNEl2YXMxb3NQUC9za3lURXgxVXExbmM2RWhMaW1YanJUZHg2ODNpMFdpMCtuNCt0MjNjU0YyZWxXZE1tdlByR1c1U1dsZEczZDA5YXRzakM1L01UREVMN3R0bmNPZkZXbHExWXliWWR1L0Q3L0t6OE9UUXYzQnBSc3lNeE1ZRkhIcmlYNzZmL1FGWm03QUpjZWZuNTNQL0k3NEJRQUtRb2lqb0sxcXhwazFyZFo4N3hFM3oyNVRlNDNXN2k0cXo4K3JhYm8xSythK3FxRVVQcDFlTXkvdmZsMXl4ZXVvSzAxRlJHalJqS3ZJV0w4UG44WE5hdEN5VWxOdDcvNy84d20wenMyQlVxZEJnZVpkeTc3d0F2di9ZbXgwL2swckpGRm45OCtnbG16Vm5BMTVPbmtoQWZqMTZ2bzdDb0dJL0hRNVBHamJqaThuTmJ1QTlDd2RUcXRldFArL3hBSUZCcDI5NTkrd0c0NFZmWG5yVzA5eGRmZm8wdFc3ZVRrQkRQSGJmZHpLZ1JROUhyOVh3KzZWczJidDZDMVdJaEdBeXlaZHNPQUxJamxobzBtWXlNSFRPS3EwWU9DeTNUK04zM0xGcXluTlFHS2R4Njh3MXMzcktOTmV0cTlwcG9OQXE1ZVhuazV1V2QrbUJnOEtCK0hEcDhoUGMrL0pTRWhIaU9Ic3NCVUZkeU9KR2J4OCtyMTFWN2pmeUN3cWg2QzVFaUM5eU5IemUyeXI5Sm5UdTJaL0tYSDZNb1NxV2cvWUZIZjA5WldSa1dpd1diclJTZnowZnp6R1l4Tzh6KytQUVRhdlpMMkdOUFBzdmVmUWVpdHUwL2VJZ1BQLzRNalVaRGNsSVNDUWx4RkJZV1UySUxyWUF3Y3VqZ3FPTjlQaitUcDA3bjRLRWpIRHgwbU1OSGpxclpnbWFUaWM2ZE92Q3JhNi9taXN1N3ExTjFkdTNaeStvMTY5aXdjUXRidCsrSU9mWGsxcHZIODZ0cnJ6NW5yMCtrenlkOXkreDVDOVI3Y0hzODZzOVAxMHM2VjNlcUVFS2NseVRvRjFFS2kwNVc3RTlPU2E2VE9iMW5TakFZeE9Gd1lDc3RwYXkwVEswYVhSMmRUb2ZWYXNGcXRXS3hXQ3F0eHl6RTZmaWw2YXV4aEQvY2VuMCt4bzRlaWNQcFJGRVVyaDQ5a3IzN0RuRFh4RnVCVUliQVl3L2ZoOXZ0UnFmVDRuWjdtRGxycnRxdWUrNjR2ZEsxdTNmclF2ZnkrZ0N4TkdxWWdWNnZ4K3YxUmt3RjB0S3lSUXZ1dnVQV1d0MUg4OHhtUFBMQXZlell1WXNiZm5YdEx5b2dtSktTekNNUDNNdUVHNjhuRUFpUW5KUkVTWWtOZzBIUGdINTlzRm90L0xScXRkcEIwYkZET3diMDc2TzJ2Nmk0aEs1ZE92UDdSeC9DYXJYUXZsMDJGb3NabDl1Rnd4SEFiRFp4eGVXWE12SFdtNnVjUDY3VmF0RHBkR2ZsZDJkaVlnS2ZmdkQyYVorL2VldDJubjArdXFEZnVHdkc0SFE2dWZxcWtiKzBlVlc2N2VZYldMOXhFMk5IajR6cUVMSmFMZXphdlZjdEdwdWNsTVNvRVVQVk5lRWo2WFE2cmhvNWpLR0RCekJ2d1NKMTJjay9QUG5ZV1dzM3dJR0RoeWdxTHFhb3VCaU5Sc05sbDNaVkN6c09HenlBQWYxNm4vYTE5Ukh2b1g1OXFoL3hyK3I5bHRXOEdXdldic0RsQ3YxOFo3ZHV4ZjBWaW5UV1ZyaFRJeEFJVUZCWXFHYndwRFpJNFlicnI2VkhoUTZ2dURncjZ6WnNZc3ZXN1NRbEpkSzlXeGZhdDh1bVkvdDJ0RzdWSXViMGpleldyY2h1M1lvSk4xNlAwK1Zpejk3OTdONnpsd01IRDNINHlESGNiamRYUjZ6WWNhNWZuMGFOVGk3UjZYUzUwR2dVR2pYTTRQcnJ4dEkydS9VcHp4ZENpUE9ONG5LN2FyK2VtTGdnQlFJQnRtL2ZvWDRBYTlzMnU5N05TZmY1ZkpTV2xtSXJMY1ZlWm84NXNoWEphRFJpdFpRSCtWWkx2YnRmVVh1QlFJQkFJSURYNjhYajhaQ2VsbDdYVFRyamZENWZ0VVhOenBSQUlBZ0VDUWFEWjdVQTNDKzFiY2RPZFVrL2o4ZUR4K1BGYURSVStubmZ1KzhBTGJLYXEwWEt4TGtSREFZSkJqbXZYM2VmejQ5R285VExqdkRjdkh3OEhnK05HeldzVmZ1OVhpK2U4dCtUSnBPcDJrd1FtNjBVajhkVEw1WTZyQTIvMzA4Z0VFQ3IxWjZYMy92Y3ZGd001VXY2YWpTYTg3S05Rb2p6Z3dUOVFsVlVYTXpSOGlKVlZxdUZGaTFhbk9LTXVoY0VuQTRITnB1TnN0SXlYTldNNWl1S0VscCswR29ocm53ay8zd09WTVRaY1RFRS9VSUlJUzU4RXZRTElXcEswdnVGS3JMSVUxSmkzVlNtcmdtLzM0K3R0QlNiellhanpJNi9tdEY4ZzE1UFhIdzg4ZkZ4V09QaTBFalZYU0dFRUVJSUljUkY1SUlKK2c4N0M5aFFmSWpkWmNmWVhYcUNJcSs5cnB0VXYrMnU2d2FjUWNWVjcwcldXMmtUbjBGMlhHTzZKR1hTekh4aHBTWUtJWVFRUWdnaExtNzFQcjNmRS9EeHpaRlZ6TXhaVDRCNmZTdWlqbWxRR05QNFVxNXYyaE9kSWlseUZ5cEo3eGRDQ0hFaGtQUitJVVJOMWV1Ui9vUDJQRjdmTTVzY1Z6VkR1VUxVVUlBZzN4OWJ5OGJpZzl6YmNnZ3RyR2UrNHJvUVFnZ2hoQkJDbkV2MXRrdlE1ZmZ5NnU0ZkpPQVhaOXdCUno3LzJ2MER2b0MvcnBzaWhCQkNDQ0dFRUw5SXZRMzZ2enI4RTdsdVcxMDNRMXlnY3QwMnZqNnlxcTZiSVlRUVFnZ2hoQkMvU0wwTStuZVc1akQ3eE1hNmJvYTR3RTNQV2N2TzBtTjEzUXh4aGlrVlZuQUlWTFA2Z3hCQ0NIRStxdmkzcStMZk5pR0VpRlF2Zy83Wkp6Wkt5VDV4MWdXQmhYbmI2cm9aNGl4UkZBVkZVZkI0UFhYZEZDR0VFS0pXUEY2UCtuZE1DQ0ZPcFY0Ry9jZWNSWFhkQkhHUk9DcnZ0UXVhb2loNHZkNjZib1lRUWdoUksxNnZWd0orSVVTTjFjdWdQMC9tOG90ejVKaXpzSzZiSU02QzhPaUlvaWk0WEM2Q1Fja2RFa0lJVVQ4RWcwRmNMbGZVM3pJaGhLaE92UXo2SFg1Snh4WG5ocnpYTGt5S29xaHJHZ2NDQVVwTFMrdTZTVUlJSVVTTjJHdzJBb0dBK25kTWduNGh4S25VeTZCZkNDRk9WL2pEVVRqdzEycTEyQjEyU2ZNWFFnaHgzdk40UE5nZGRyUmFiVlRBTDRHL0VLSTZFdlFMSVM0NjRYVEljTkN2MFdnb0xpbXU2MllKSVlRUTFTb3VMa2FyMVVZRi9STHdDeUZPUllKK0ljUkZLVExGWDZmVDRmZjdPWHJzcUFUL1FnZ2h6anNsSlNVY1BYYVVRRENBVHFlVDFINGhSSzNvNnJvQlFnaHhyb1UvSklWSCtpTzMyKzEybkU0blJxTVJnOEdBeVdoQ3A1TmZsVUlJSWM0ZG44K0h5KzNDNi9IaWNyc0lCRUxCZnZpZmpQUUxJV3BEUHNrS0lTNUtrWUYvNURhTlJvUGY3OGZwZEdLMzJ3a0dnK28vSVlRUTRteUxyTW9mN3B3MkdBeHFXcjhFL0VLSTJwS2dYd2h4MFFwL29BcC9IWm55cjlWcUNRUUNsUUorQ2Y2RkVFS2NEWkVCZkt5L1NlSC93OXNsNEJkQzFKUUUvVUtJaTFyNHcxTXdHRVJSRkhVWnBHQXdxQWI5SU1HK0VFS0ljNlBpS2pPUndYOWtGb0FRUXRTVUJQMUNpSXRlNUFlc3lFNEFHZVVYUWdoeExzVWE3YThZNkV2QUw0U29MUW42aFJDQ3loKzBBQm5sRjBJSVVTZGlCZmdTN0FzaFRwY0UvVUlJRWFIaUI2eHcycjhRUWdoeExzbmZIaUhFbVNKQnZ4QkNWRU0rZEFraGhCQkNpUHBNYytwRGhCQkNDQ0dFRUVJSVVSOUowQytFRUVJSUlZUVFRbHlnSk9nWFFnZ2hoQkJDQ0NFdVVCTDBDMzdWckNlL2IzODFzV1l1VzdWR1h1bzZnWWt0QjBSdHE0bDBZd0x2OXJpYnNVMHVxL0tZRVkyNjhQbVZEOUUxT2F1MnpSWkNDQ0dFRUVJSWNRb1M5QXM2SkRhbFYybzJTb3l3M3hjTWtCM2ZpRXhMS2dDOVVyUDVvT2R2R05hd3l5bXYyNk5CYTlLTmlSaTBWZGVMMUd0MFdMUkdkSXE4RllVUVFnZ2hoQkRpVEpQcS9hZmg4WGFqNlpQV3J0SjJoOS9ESVhzK2kzSzNNaTluRXdGT3ZiYTNTYXZudnozdng2VFJjOEpWd205V3YxK3J0aGcxZXZxbmQ2QjdTZ3V5NHRKSTFGc0FzSG1kNUxwc2JDZzZ3SnljalpUNm5BQzBpVzlJWTNOSzFEV1NEVllBK3FXM2oycnhjV2N4TzB1UEFhQXByMkIrMkZHQXpldmd2alpEYVpmUW1MZDN6OEVYRE1SczIrVU5XZ093UEc5bnJlNUpDQ0dFRUVJSUljU1pJVUgvR1dUUkdtaVgwSmgyQ1kyNU1yVXRMMjc5RGsvQVYrMDVmZExhWWRMb0FjZ3dKWEpKVWlhYmlnL1Y2UGtHWlhUa3RoYjkxVUEvVXBwUlQ1b3hnWTZKVGRsVm1zT200b01BRE03b3pQQkdzVWZwSDJrN0t1cnhqeWUyc3JQMEdKNkFUeDJKUCtJbzRQZnJQK2ZaVHRjeE1LTWpHYVpFWHRqNkhVNi9KK3JjWklPVmpvbE5PV0RQNDVpenFFYjNJNFFRUWdnaGhCRGl6SktnL3hmNHVXQVBmOTgyRlFDejFrQVRjd3JqTXErZ1o0TTJYSktVeVhYTmVqRHA0SXBxcnpFa296TUF4MTNGTkRRbE1UaWpjNDJDL2p0YkRtUjBrKzRBRkhuc3pNN1p3S2JpZytTN1N3a0dneVFiNHNoT2FFVGZ0UFlRTVg3LytZR2xmSGQ0VmRTMUhtNDdpbzZKVGJsdjlmc0VnaWVQZGZxOUFMajhYZ3psSFJNQUpWNEh6MjM2bXVjNlgwK0Jwd3hYaFlBZllGQkdKN1NLaHZuSE42TlR0RldtNzRlMzZ6VTZ0Zk9qb2dEQlUzYWVDQ0dFRUVJSUlZU29USUwrTThUcDk3Q243RGl2Ykp2R3Y3cmZUcVlsbFY2cDJkVUcvVTNNS2JSTmFFeUFJTjhlV3NtRDJTUG9tZG9HNng0amRyKzd5dk91YTlaRERmaC9QTEdWZC9iTXF4UVVGM2pLMkZOMm5CK09yVWNUTVZlLzFPZWkxT2VLT2paOGJxN0xGbk5LZ2l2Z3dhU05Ec2dkZmcvUGJmNGFqOThYY3hMRGtJYVg0QW40V0p5N2pVZmFqb3c1SFNMUzc5dGZYZVcrN2JhalBMUHh5MnJQRjBJSUlZUVFRZ2hSbVFUOVoxaUFJRHRzUjhtMHBHTFdHcW85ZGtqRDBDai9ocUlETE03ZHh1MHQreE92TTlNM3ZUMnpjemJFUEtlUktZa0pXWDBCV0pLN25UZDN6YXBSbXdENnByV25XNHdxK2MydG9TSjlEMmFQaUhsK25NNUVnazdEdzlranEzeU8zYVU1ekNwdmM2L1VOalEwSmJLdDVBaGxQaGZiU283Z3J6RHZQMEZ2b1Z0eUZxNkFGNU5Hano4WXdCdjBzeXAvZDZWckg1WHBBVUlJSVlRUVFnaHhXaVRvUHd1UzlLSENlRG5WQktzYUZBWmtkQVJnMFltdCtJSUJsdVh0WkdTanJneHAyTG5Lb1A5WG1UM1JvRkRtYy9IT25ubTFhbGVMdURSNnBXWEgzT2NLZUt2Y1o5RG8wS0JVdVI5Q2hmN0NRZi80ekNzQkNKWjNOc3pLMmFEdUN4dWYyWXR1eVZtc0x0aEQzN1QyN0xBZG8yTmlVeVlkWE01eFYwbXQ3a3NJSVlRUVFnZ2hSR3dTOUo5aDZjWkVMa2xxRHNEY25FMVZIbmQ1ZzFZazZTMDQvUjVXRmV3QlFxbjZJeHQxcFZWY0JsbldOQTdZODZMT1VjclBnMUJIUWNYaWVhZnk2ZjRsZkxwL1NkUzJYN2NjUUxvcGtZLzIva2llMnhienZHYzdYa2YzbEpiY3V1TGZWVmJxRCt1Vm1rMldOZTJVYlJuY3NCTzU3aEoybHg2bmIxcDcxaGJ1bzJOaVV3WmxkT0tMZzh0cmZsTkNDQ0dFRUVJSUlhb2tpNk9mSVVsNkM3MVQyL0xuUzhaajB1cVplM3dUeS9Pclhxb3VuTnEvSW4rWE9xZCtkMmtPUjUyRlVmc2pOYlUwSUY1bkJxaHhoZi9xWkZuVEdOMmtPOGw2Sy9sVkJQd1FLdHdIRUs4M1IyM3ZudElTYlVTQlBvTkd4OFNXL2ZFRi9kVXVWdGdscVRucHhzU29wZndPTy9JNTVNaG5ZRWFuaUFvRVFnZ2hoQkJDQ0NGK0NSbnAvd1Y2TkdqTmxMNVBSRzF6Qjd6OGU5ZHNGcDdZVXVWNXlRWXIzWkpiQUtFUiswaUxUbXhqUWxZZitxVjM0T045aS9FRi9WSG5oZVc3UzArcnpWLzJma1Q5V3FkbzBLRFFLajZETHlLMlIzcCswemRxMEo5aWlLUElZd2RDZ2Z1ekhhOWovb25OdkxWckRnQTNaRjVKdWpHUnJ3NnQ0UHJNWGxXMllWem1GUUFzenQzT0pVbVo2dmJGdWR1NE5hc2YvZEk3c0RoMzIybmRueEJDQ0NHRUVFS0lreVRvL3dXQ25KeTNycUNnQUVhTm52dmJES05uYWh2K2IvZGNOVWlPTkRDakkxcEZRNzY3bEMwbGg2UDJMY3JkeXMxWmZZalhtYmlpUWV1b2JBRmp4SkoyM29qT2dOcVlmbVF0QUIwU205QXhzUm5yaXZhenQvUkVsY2NYZUVvNVVUN0hQc09VeU42eTBMSFhaL1lpUUZDOVh2aStqamdMK2ZiUXFpcUQvbTdKV1hST3pHUk40VDRPMnZPaWd2NzV4emR6WS9QZVRNanF3L0s4blZFZEhrSUlJWVFRUWdnaGFrK0MvbDlnZGNFZS9yNXRxdm80U1craGMxSnpic3JxemVVcHJXamQ3VFllVy9jSnhlVWo1V0dETTBLcCs3RkdzL1BkcFd3dE9VeW54R1lNYWRnNUt1Z3ZpMWhxTDZGQ3FuMU5mWEZ3R1VhTm5rRVpkMURpZGZEYTlobDRBajZlN1hRZDY0c09NUFhJNmtybjVEaUxnZEQwQW9CT2ljM29tTmlVcFhuYk9lVElWNDlibEx1VjFRVjdxd3pXRmVDV3JINEFmSFBvcDByN2JWNG5QNTdZeXJDR2wzQlZrMHY1UGtaYmhCQkNDQ0dFRUVMVW5BVDlaMUN4MThIU3ZPMXNLVG5FVzVmZFNiTEJ5dGltbC9QSi9zWHFNZTBUbXREWW5BekF1R1pYTUs3WkZWVmU3NUxrNXFRYTQ5VlUvdU91WW5WZmRud2p0cFVjT2ExMjN0S2lMdzJNOGJ5NWF4WjJ2eHVUUnM4bFNjMHBjSmZGUFA1UWVVSEJMR3M2V2tYRDNhMEhFeURJcElNcm9vNzc0c0R5YWtmbnIydDJCUzNqMHRsUWRJQmRwVGt4ai9uNjBFOE16T2pJemMxN3M2bm9JUHZ0dWFkMWowSUlJWVFRUWdnaHBKRGZXVkhrc2FzQmVkdUV4bEg3WWhYb3E0b0doVUVabmFLdWU4UlJBTUNBOUE2bjFiYUdwaVN1YW53cExyK1hScVprYm03ZWgvSE5RNm40TGVMU3VibDVuNmgvT2tWRHNkZEJnYWVNOW9sTnVMcEpkekl0cVV3L3NvWmpGWllrckM3Z2J4M1hrQnViOThZVjhQTHVudmxWSGxmZ0x1Vzd3NnN3YUhRODJXRXNjVHJUYWQybkVFSUlJWVFRUWdnWjZUOXJMRG9qQU1IZ3lUcjJKbzJlSzlQYUF2REIzb1hNUExhdXl2TWZiWHNWL2RMYk15aWpFMTlIcE1MUHlkbkluYTBHMGR5YXhzaEdYWm1WczZGVzdUSnJEYmdEWGxCZ1ROUHVVZnVhV1JyUTBKd1V0VzN5NFZYNGdnRzJsUnloYjFvN2JzN3F5M0ZYY2EyVzFVdlVXM2k4L1doMGlvWVA5eTZJeWxpSTVkdERxK2pSb0RVdHJPazgyK2s2L3JaMUNqYXZzK1kzS1lRUVFnZ2hoQkFDa0tEL3JHaHFhVUNyS09JV3h3QUFJQUJKUkVGVXVBd0E5cFFkVjdmM1NXK0hTYU1uUUpEbGVUdXF2Y2FQdVZ2cGw5NmVERk1pbHlSbHFrdjB6VDIraWVHTnU5TFVuTUlkclFiaER2aXFYU2tBUWt2cGhaY0YzRy9QNWFibGIwVHROMm4wZk5uN0VaYmtidWZOWGJOaVhtTmQ0VDc2cHJWRHEyaDRhOWNjOVhvS2tHS01wNkNLMVFUaWRDYWU3M3c5RFUxSnJDM2N4K3ljamR6VmFwQTZnaCt1RXpDMjZlWDBTV3NId0NGSFBpOXZtOGJMM1c2aGJYeGpYdXA2QzMvZDhtMmx6QUloaEJCQ0NDR0VFTldUOVA1ZlNJT0NCZ1dkb2lYRGxNalFocGZ3Zk9mck1XaDB1QUplWmg0OU9aby9wTHlBMytiaVE1V0srMVcwc2VnQWhaN1FIUHR3NFQ4QVQ4REhQN1pPcGNUclFLZG9lQ2g3QkgrNVpEeDkwOXJUMEpTSVZXc2tTVytoYlVKanJtMTZPVzkwbjBpN2hDYTF1aWVkb3FXQklZNldjZW5vRlMxYVJVUGY5UFlBbEhnZGJMY2RWWS9OTUNYeVhvOTdHRjlGdGY2SHNrZVFaVTFqaCswWXIyeWZEa0RQMUd6NnAzZWdmM29IdFhPa1UySXpkVnVYcE9ZY2R4WHoxeTNmNHZDN1NUSlkwR3VrZjBvSUlZUVFRZ2doYWtzaXFWK2dSNFBXVE83N2VNeDlaVDRYcjJ5ZlJxN2JCa0FUYzRvNnYzOXA3dlpUWGp0SWFCMzdhNXRlVHMvVU5sajNHTEg3M1FBY2RSYnl1L1dmOFZpNzBiUkxhRXpueEV3NkoyYWU0bXBnMVJucDFTQWJpODZJVldja1RtY2lUbWNpd1dBQjRNcTBiSHFtdHNHc05haG4zdjN6dTB4c01ZQkxrMXZnRGZwSjBsc1ltTjZSK1NjMmgrN0wwZ0FOQ3Q1QTdQbjhrdzZ1SUU1bjRzV3QzNFdtRlFEM3IvNEFEUW9BSXh0MzViWVcvWGw1K3pUV0YrNEh3QjhNQUxDNzlEaFBidmlDaHFZa0RwWVhFeFJDQ0NHRUVFSUlVWE1TOUo5QnJvQ1g0ODVpMWhUdVplYlJkVkdqK2VFQ2Z0NmduNS95ZDlYb2VqK2UyTUsxVFMvSG9OSFJONzA5c3lQbTcrZTViVHk5OFF1NkpXZHhaVnBiT2lRMEpjbGd4YVRWNC9KN3lIUFoyRjE2bkoveWQ3RzVmR3BBSUJqa3Z1eGhhc0FkQkVxOVRrcksyMW5rc2JPMmNCOGxYaWVsWGdkMm40ZmJXdlNuZDFwYmR0aU84Y0hlQmJ6YzdSWnViZEdQMVlWN0tmRTZhR0ZOQitCQUZWWDI5OXR6K2NPbVNWSGJ3bE1EQUh6bEFiNDM0TU5WM2lrUTZZaWpRQzFlS0lRUVFnZ2hoQkNpZGlUb1B3MnY3cGpCcXp0bTFPcWNUL1l2amxxNnJ5WU9Pd3E0ZHVrL3F6MW1mZEVCMWhjZHFOSDFuSDRQTDJ5WlRKblBUYUc3bENLUG5RQkJkVTcvOXBLamZMQjNJUkFxdnZka2g3RzBUMmpDbnJMajVhbjJIcVlmV2NQWXBwZnpkTWRyK0dUZll2cW10eU5JYUZSZUNDR0VFRUlJSWNUNVJZTCtpMHhOT2dnTUdoMS82M0lUamMzSnJDbmN5NnM3WnVEeWgwYmhQenV3bE5ieGplaVkySlMvZGJrSmdDMGxoeW56dWM1cXU0VVFRZ2doaEJCQzFKNEUvYUlTVDhESDZ6dG5jbGxLS3lZZFhFNHdZcDh2R09Bdlc3N2w5aGI5NlpmZUhwdlh5WHQ3NWxlNmhqOFl3QjhNVnRvdWhCQkNDQ0dFRU9MY1VWeHVWNzJMekc1YzllKzZib0s0aUV5NjRxRzZib0lRUWdnaGhCQkNuQlpac2s4SUlZUVFRZ2doaExoQVNkQXZoQkJDQ0NHRUVFSmNvR1JPdnhCQ1ZDTW90U21FRUxXa0tFcGROMEVJSVlSUVNkQXZoQkFSSW9QODhOY1MrQXNoYWtwUkZJTEJZRlRnTDUwQVFnZ2g2cElFL1VJSVFYU0FYL0ZmeFdPRUVLS2lpa0YrNUw5WXh3Z2hoQkRuaWdUOVFvaUxYbVNBSHdnRVVGRFE2clJvRkEwNm5RNk5Sc3FmQ0NGcUpoQUk0UFA1Q0FRRCtIMStBZ1JRRkVYOVBTS0J2eEJDaUhOTmduNGh4RVV0SE9pSC94a01Ca3hHVTEwM1N3aFJUMmswR2d3R1EraUJFVnd1Rng2dmgyQXdpRWFqUWFQUlNPQXZoQkRpbkpLZ1h3aHgwWW9NK0FHc0ZpdGFyYmFPV3lXRXVKQ1lUQ1owZWgwdWwwdjlYU09CdnhCQ2lITkpjbGFGRUJlbHlIVCtRQ0NBeFd5UmdGOEljVmJvdERvc1pndCt2NTlBSUZDcFhvZ1FRZ2h4TnRYTG9EOVJiNm5ySm9pTGhMelhMa3lSQWIvZjc4ZWdOOGk4ZlNIRVdSVk8rNWZBWHdnaHhMbFdMei9sTnJlbTFuVVR4RVZDM21zWHJuRFFyOUZvTUpsa0RyOFE0dXd6bTh4b05CbzE2QmRDQ0NIT2hYb1o5R2VaMCtxNkNlSWlJZSsxQzFQa1NMOWFjRXNJSWM0Qmc5NGdJLzFDQ0NIT3FYb1o5QTlJYTQ5T3FaZE5GL1dJVnRFd01MMURYVGREbkdIaEQ5bmhvRitya1huOFFvaHpwK0pJdndUK1FnZ2h6clo2R1RrM05pZHpUZVBMNjdvWjRnSjNmZE1yYUdSS3F1dG1pTE1nc29DZkZPOFRRcHhMT3AxTy9mMGpBYjhRUW9oem9WNEcvUUJqRzNlWGdFeWNOVm1XVks1dWRHbGROME9jUmVIVVdsazJTd2h4TGltS0lxbjlRZ2doenFsNkcvVHJOVnJ1YmpHd3Jwc2hMa0FLQ3ZlMkhJSkdwcEJjc0NTdFZnaFJsK1Iza0JCQ2lITkpjYmxkOWZvdmppOFk0SnNqSzVsK2JCMEI2dld0aURxbVFlR3FSdDI0b1ZrdnFSbHhBUXNHZy9qOWZyeGVMeDZQaC9TMDlMcHVraERpSXBPYmw0dkJZRUN2MTZQVmFpWGpTQWdoeEZsVjc0UCtzTVBPQWpZV0gySlgyVEYybDU2Z3lHdXY2eWFKZWlCWmI2Vk5mQVp0NGhyVE5TbVRadVlHZGQwa2NaYUY1OUpLMEMrRXFDdVJRYjlHbzBHamtZNW1JWVFRWjQrdXJodHdwalF6TnlnUDJMclZkVlBxcGVLU0VvNGNQZ0tBMFdDZ1RYYWJPbTVSU0NBUXdHYXpVVmhZaE1QaHFQSTR2VjVQZkZ3YzhRbnhXSzFXK1FBbGhCQkNDQ0dFRUZ4QVFiLzRaUklURXNqUmF2SDcvYmc5SHV4Mk8xYXJ0YTZiaFVhaklTa3BpYVNrSkh3K0h6YWJEWnV0Rkx2ZEhqVVgwdXYxVWxoVVJHRlJFWXFpWUxGWVNJaVBKeTQrRHFQUldJZDNJSVFRUWdnaGhCQjFSNEorQVlTcUNTY21KVkpZVUFoQVVYSHhlUkgwUjlMcGRLU2twSkNTa2tJZ0VLQ3N0SXlTVWh1bHBhVUUvQUgxdUdBd2lOMXV4MjYzdy9IUWVmRnhjU1FrSkdDSnM2S1ZMQUFoaEJCQ0NDSEVSVUtDZnFGS1RrcFNnLzZTNGhJYU4ycDAzcWJKYXpRYUVoSVRTRWhNQU1CdXQyT3psV0t6MmZCNnZWSEgrbncraW9xTEtTb3VCc0JrTm1FMVc3QmFyVmpqckxKT3V4QkNDQ0dFRU9LQ0pVRy9VSm5OWm93R0EyNlBoMkF3U0VseENja3B5WFhkckJxeFdxMVlyVllhTldvWW1wNVFWa1pwV1JsMnV6MHFDd0RBNVhUaGNyb29LQXgxY09qMWVpd1dDM0Z4Vml3V2kwd0hFRUlJSVlRUVFsd3dKT2dYVVpJYnBIQTg1emdBUlVWRjlTYm9qMlEwR0RDV1R3T0FVSkJmVnQ0SjRIQTRLcTJMN1BWNktTa3BvYVNrQkFDdFZvdkpaTUpzTm1HMVdERlp6T2gxOHFNaWhCQkNDQ0dFcUg4a2toRlJrcE9TT0pGem5DRGdjRHB4dTkzMWZ1VGJaRFpoTXB0SVRVc2xHQXppY0Rnb0xTdWpyS3dNbDlOVjZYaS8zNi9XQk1pbkFBaDFCRmpNWml3V0N5Wkw2SCtwRFNDRUVFSUlJWVE0MzJtZi9lT3p6OWQxSThUNVE2UFI0SEs1Y2J2ZFFLakFYM3g4WEIyMzZzeFJGQVdEd1VCY1hCd3BLU21rcHFZU0Z4ZUh5V2hFMFdqdysvMlZNZ0VnVkJ6UVU3NnFRVWx4Q2ZsNStSUVdGRkphVm9iTDZjVG44eEVFV1crNUhnZ0dnd1NEUVFLQkFINi8vN3dyV0NsaW0vVE5GRjcvenp0a1pLVFR0RW5qR3AvMzc3ZmZaK1dxTmJSc2tZWFZhb2w1ekxkVHB2SDE1S2trSmliU3FHRkdqYSs5ZGRzT1B2MzhLeG8xYkVoeVVtS056NnVwRFJzMzgrNUhuM0xsRlpmSHJEMFNEQWI1NDEvK3p0RmpPVnpTcVFPS29wenhOZ0RNbWpPZnQ5LzdpTmF0V3BDU1hQK3l2ODVIZG9jZHJWYUxWcXRGVVpTejlyMFRRZ2doUUViNlJRekp5VW5ZYkRZQWlvdUxhZGd3NDRMOVFLTFJhTlI2QUtubDI3eGVMdzZIRTRmRGdjTnV4K1YyeCt3SThQbjkrTUtyQkVUUTZYU1lqRWFNSmhNbWt4R1R5WVRCYUpUTUFGRXZmUGY5RExidjNCVnpYMHBTTXZmZDgyc0ExcXpid080OWUydDgzY3htemVqZHE4ZHB0NnUwdEpTOC9BSThIdStwRHk3bmNEaFp0SFE1ZXIyZWUrNjZ2Y3JqZmx5OGpDTkhqM0g5ZFdOcjFhYi9mZmsxZS9idTU0N2JKOFRjUC8vSHhlemFmZXJYcUhHamhsd3pabFNsN1h2MjdXZmQrbzE4OU1ubi9PYnVYMWZhdjIzSExqWnYyWVplcjYveDcraXZKMCtscUtqNGxNZTFhZE9LUWYzNzR2UDVtRHgxT2k2WG15YU5HdGJvT1lRUVFnaHhmcEdnWDFRU0h4K1BYcS9INi9YaTkvc3BMaTRtK1NJYTNkSHI5U1FtNmtrc1h4a2dHQXppZHJ0eHVWdzRuUzZjNWRNZS9INS96UE45UGg5bFBoOWxGVG9EdEZvdFJxTVJvOEdBeVdSQ2J6UmdOQmd3R0F3WGJLZUtxSnJUNmVUMnV4L0U3WGFUbnA3R2UvOTVyZEw3NE11dkp6UHBteW0xdXU3VHYvc3RQWHRjQnNCdGQ5MVBTWWt0YXI5R295RStMbzZzckV6NlhIa0ZnL3IzUTZjN09ZcDg0T0JoTm03YVd1bTZicmViMXExYXFvL1hydHZBRDNQbTE3aGRmYTdzcVFiOTl6MzhCQVdGUmRVZTM3ZDNUeDY2NzI3MWNiamJUYXV0ZWVmWnNwOVc0dlA1R0Q1MEVHYVRLZVl4aDQ4YzVjalJZNlNucGRLaGZkc2FYM3Y5eHMxczM3R0xwazBhczNEUjBxaDl3NGNPSkQ0dWprMmJ0N0o0NllwVFhxdHpwdzR4Zy81cnhsekZrbVUvTVd2dUF2cjA3a21uRHUyajlzOWI4Q01BbzRZUHFYRzdsNjFZeGRGak9RQUVBbjRDZ1NBNm5RNmZ6eGVWcWVUMmVCalV2eTh6WjgwbEw3K0FaazJiOFBta2I2dThicFBHalJoWmkzYlVoVmx6Ri9ETysvK3Q5aGlqMGNqWG4zMTRqbG9raEJCQ25Cc1M5SXVZMGxKVE9aWVQrbUNZbDVkL1VRWDlGU21LZ3Nsa3dtUXlrWlIwY3J2WDY4WHBLdThFY0xwd3VseVZsZ3VNNVBmN1E5a0REa2VsZlhxOVh1MFFNSnFNR0l4R0RIbzlCb1BoYk55U09BOHNYYkZTblVhVG01dkhwaTNiNk5LNTQxbC8za0FnUUluTnhzWk5XOWk0YVF1elpzL24rVDgrU1dKQ3FKUHJzWWZ2cTNTT3pWYktyWGZlUjFKNVIxaWtoKysvaHhZdG1wL3llZU1pcGxFMGFkd282bkVzcVExU29qZVVaOXVjYXZwTUlCREE3ZkVBc0dEaEVnQUc5ZStEMDNXeWZvZGVwME5YWHB4endZK2hZeTd0Mm9XOHZQeVkxOVJvdFZIdENRYURmRDdwR3hSRklTKy9nSzhuVHdWUXY1KzlycmlNK0xnNEhudjRmaDU3K0g3MjdOM0g0MC85aVp2R1g4ZU4xMStuWHNmdWNIRHo3ZmRFRlFyMStYeDRmVDcxOFoyM1QrRDkvLzRQclZhcjNvUEphS1NvcUpnbHkzNEM0TzEzUDRRYWRCeSs4Tnd6dlBucTM5WEhuMzM1RGVzMmJPUzFsMTdnMS9jK3hLK3VHY05WSTRlcCt3c0tDNW4wYmFqVDZmQ1JveHcrY3JUS2ExL1N1ZU41SC9RTElZUVFGeXNKK2tWTXlTbkpuTWpOeGUvMzQvRjRzTmxzSkNSVS9zQi9NZFByOWVqMWVoTGk0OVZ0Z1VBQXQ5dUQyeDNxQlBDNFBiaGRManpWZEFaQXFBUEI2L1ZTRm1PZlRxdEZiekNnTjRTZXoyZ3doSjdiWU1DZzEwc05nWHBxL3NMRkFEVE1TT2Y0aVZ6bUwxeGNLZWdmUCs0YXhsMXpkZFMyRFpzMjgrSkxyd0h3MGJ0dkVoOFhIN1ZmRjJPbGlUdHV1NW5SbzRZRDRIWjdPSEwwS1BNV0xtYnUvQi9aZCtBZ3I3N3hObi81NDFQcThSczNiMlgxbW5XTUdqR1V4bzBhVWxJKzNTY3hSdERmcUZFR3pabzB4dVAxWXJWRXo1ay9mT1FveGNVbGRPcllQaXFMNGRtbkhxLyt4U0VVV0VjRzZ1RkEyTy8zUjIwUEN3ZnlhOWR2NUlWL3ZCcTE3L0duL2hUMWVOVHdJZHg3MTBSOFBqOExGNGRHNldmUFc4RHNlUXRpdGlVdHRRRWYvTjhiNnVQSlUyZXdlODgrN3B4NEMxZGZOUUlJamZ3Ly84Skx0RytiWGFrdXdJbmN2UExycEVadGR6cWNBR2dpc2hjKy9QaXptQmtVVHozN2w1UEh2UE1tazZkTXcrLzMwN3BWU3l3V2M4eDJWMVNiVlVnQ2dTRC9mdnQ5SEE0bmYzNzJTYnAyNlZ6amM4OTNGb3VaVDk1L08rWStTYm9TUWdoeElaS2dYOFNrS0FxcHFRMDRjU0lYZ055OFBBbjZhMENqMFdBMmg1YjdTNnF3TDF3ZzBlVjI0UXAzQ0pTUERGYkg1L2ZqY3pweE9wMHg5MnUxMmxBblFIblFvOVByeWgvcjBlbEQyL1I2L1JtNE8zR21IRGw2akoyNzlxRFJLRngvM1ZqKy9YL3Y4OU9xMWRqdGpxaGljK0ZDWDVGMEVZLzFPajBHdzZtL3Q0cEdvMTdIWWpHVDNhWTEyVzFhRTJlMTh0MzNNOWk0YVF1SGp4eWxXZE1tQUt4ZXM0N3BQOHhoNk9BQlFHaWtIMUN6QVNLVmxOaTQ5OEhINmR5cFBZOCtGSjBsTU9tYktTeGJzWkxubnZrZGwzYnJVcE9YUnBXWGw4L2REenhhYWZ2THIvMDc1dkZqUmczbnJsL2ZxajVPVDBzbHMxblRxR09LUzJ6czJidFBmYnhrMlFwS1NtdzBhOXFFbGpHeUZWd3VONnRXcjQzNitkbStjeGVmVC9xR2xpMnlHRjArS3U1d09QblAvNzJQMVdMaDhkOCtVS2tqN3FkVmF3RG8yS0ZkMVBiQzR0RGNlcTNtNVBlMFU4ZFFDditldmZ2WnRXY3ZmWHYzSkQ0dXVwaHFZV0VocytjdHBGSERERjUrOGJtWVJmNnFVbHBXeG9HRGh3SEl6Y3ZINlhTeGVldDJ2RjR2eDNLT3MzbnJkZ0NPSERuSytvMmJHVFY4eUFVVjhJZlY1T2RHQ0NHRXVGQkkwQytxMUtCQkEvTHk4Z2tFQXVWcjNkdUppNU5LNTZjclZOVFBTQ0xSZ1pQYjdWWTdBTndlRHo2dkY2L1BoOGZqSVJBSW5QSzZmcjhmdjk5UDViSFBhRnF0TnRRcG9OV2kwK3NBQmExT2kwR25SNnZUb3RQcTBPcENRYVpPcjVmQ2cyZlJ2QVdMQU9qYTVSSUc5T3ZOeC8vN2t0S3lNaFl2VzFHcitkbS8xSWhoZy9udSt4a0E3TjY3VHczNjh3dENTMVdHUjZhTHkrc0N4RXJ2VDB4TW9HV0w1aXhhc3B5aGd3ZW84ODRMQ2d0WnNmSm5HbWFrMDdYTEpiVnVtOEZnNEpLSXpJY2pSNDVTV0ZSTXl4WlpVYitIU2twc0hEeDB1RkxnZTltbFhibjNyb2xSMjFhdlhhOW1BUVNEUVNaUG5RN0FieCs4TjZwZVFWak84Uk9zV3IxV3paNXdPcDM4OC9XM0NBUUNaRFZ2eG94WmN3SFl1SGtMK1FXRmRPL1doWjlXclFhZ2M4Y090TWpLWk5lZXZheFkrVE5kTHVsRVVtSWlPM2Z0SVRrcEVhMU95K3k1b2N5Q0pvMGJxYy9adTljVjlPNTFCWjlQK3BaZGUvWXlmdHcxVVowWGdVQ1FQenozQW9GQWdBazNYbCtyZ0I5ZzkrNjkvUGx2cjBSdGUvYjVGd0dZTVd1dWVrOHZ2L2c4RC83bUxvNmZ5R1g4TFhkV2U4MmJieGdYc3laQlJlR1ZNeVE3U1FnaGhEaTNKT2dYVmRKb05LU2twSkNmSDVybm1wZVhTMXhjaXpwdTFZWEhhRFJpTkJxSko3N1N2bUF3aU5mbkMzVUVlRUtkQVY2UEI0OHZOQjNBNS9YaGk1ai9XNTF3NThDcGN3dE8wbW8wb1E0QXJWYnRHTkRwdEdpMU9oU05nbGFqUWFOb1VMUWE5V3VOTmxRTVRGR1VXZ2NrRndPLzM4K1BTNVlCTUxCZmIzUTZIWDE2OTJUV25Qbk1XN0RvbkFiOWtjdk11ZDBlOWV1OHZBTE1ack9hTmg1ZXphT3FiSjg3Sjk3QytvMmJlT2Y5ajNuOWxiK2gwMm41WWZaOEFvRUFvNFlQUWFPcGZjNTBVbElpZi8zVDArcmoxLy96RGo4dVhzYWRFeWRFRmJSYnNtd0ZyNzd4ZHN4cERkVlpzR2dKUjQ0ZW8zdTNMakVEZmtEdGRBdGYyMlF5MGJGOU8vYnRQOERDUlVzeEdGYWhLQXB1dHh1dFZzdVdiVHZZdkhVN0hvK0hlKzY0amJLeU1sNTY5VTNpckZidXYrY09nc0VBdi85RDlDcTVlcjJld1FQN1ZYcnU4TTkxeForaGRlczNzbTNIVHRxM3phYW91SmhwTTJmWDZINmJObW5NcFYxUGRyNDgrSnU3Mkxaakp6dDM3ZUdSQis3bGhaZGVaV0QvdnFRMlNPSERqejhEWU9qZ0Fienovbi94ZWoxY05TS1UxUkFNQnRXcEdyYlNNaFl2WFY2cGMzTEt0Smw4L0w4dmFkSzRFVys5L2pLVHA4NWc5dHo1NU9VWGNPUDExM0xUK0hIcXNYdjI3V2ZLOXpQWnVtMEh0dEpTRXVMajZkaWhIZU91R1UzTEZsbVY3bVA4TFhmaWRydDU0cmNQME91S0hrei9ZVGFMbGl6bldNNXhkRG90TFZ0a2NkV0lvVnpaOC9SWGloQkNDQ0V1TkJMMGkycWxwalpRZzM2NzNZSEw2Y0pramwwRlc1eDVpcUtFQ3ZycDlSQjdpWEVnRkNENHZMNVFiUUNmRjArNFE2QThhOERyOHhMd256cHJvQ0ovSUlDL0JsTVFUa1ZUbmw2dTBXaENuUVdLQmtXalFhTW9vRkhRb0VROVZoUUZyVVo3Y24vNU90WWFKZFNaZ0VZSlhRdktBeEFGQlNqZm9HNFBCeWZxMTRwQzBCOGdFQXpFWElieFhGaTlkajBsSlRiTUpwTmFaWDlRL3o3TW1qT2ZmZnNQc1AvQUlWcGtaWjZUdHVRY1A2RituWmJhUVAwNnI2QWc2bkZKT0wwL3hrZy9RS09HR1Z4OTFVaSsrMzRHMDJiT1l2VEk0Y3hkOENNbWs1RWhnd1pFSFZ0VVhJeS9odS9GT0tzVms4a0luQXlDS3diM3Z2SlZOQ0pYSURpVklQRGQxQmxvTkFxMzMzSmpsY2VGVitqUTYwUFBxU2dLanp4d0R6Tm56K1BEanovanZiZGVJemtwaVp0dXY1c0JmWHR6NzEwVHlTOG81TTdmUE16Ull6bDg5T25ucEtlbDhleFRqOU13SXgyQXNXTkdVVmkrY2tGNldpcURCL2FMR3VsWDc2dUtvUCt5N2wwWk8zb2tBL3YzNWJlL2U2Ykc5OXkvNzVWUlFYOW1zNlljUDVHTDJXU2liWFpyZERvZEdXbXBsZW9SbEpiWnNWcXQzUFhyVzVreGF5NHJWNjNtejM5OENxMVd5LzREaDFpOGRIbTFuWHRmZlR1Rkw3LytqcFNVWkpLVG9pYzlUWnM1bTQ4KytaeGdNSWhlcnljOUxaWGN2SHlXclZqSlQ2dFc4L2dqOTlPNzF4VXhyK3YyZUhqMitSZlp2bk1YVm91RnVEZ3JSVVhGYk5tNm5TMWJ0elB1bWpIY051R0dHcjgrUWdnaHhJVk1nbjVSTFoxT1IxSnlFc1hsNnpxZnlNMmxlZk56RTVDSW10T1Z6K2V2cmtNbUdBeUdzZ044UHJ4ZUg4RmdBTC9QajlmdncrLzFoV29IK0h6NC9YNThmdDlwZFJKVUpSQUkxR2lxd3JrUWJvdXZQSU1pdlgvNk9YMytlUXREcWYxWDl1cWhyczZRM2FZMVRSbzM0dWl4SE9ZdFhNUTlkOXgyVHRyeTdaUlFlcnZGWXVhU1RoMkFVRkhKa2hJYnJWdWV6T29Kai9USFN1OFBHejl1TEFzWEwyWFNOMVB3ZUx6WWJLVmNNMlpVVkkwQ2dNZWUvS01hOUo3S1BYZmNwbGFUZHpwUFZxNlBWRlZuUUhVVTRKVy8vNWtORzdkZ05CcVpNbTBtMTE1OVZhWGp3cDBUa2RldWFmWktrOGFOK090eno5Q3FSUmIvL2ZRTDJyZkxwbi9mM3FRMlNPSDc2VC93N0ZPUGMzbjNibFdlSDc2dmh4NTdLcW9JNG1NUDM4Y2R0MDhnR0F4R1ZlSUgrT2E3YVN4ZC9oUFBQL3NrS2NtaEFIdkZ5cCtaOU0wVU1wczFxL1FjVHBjTG84bFlhWHVrMHJJeXRhWkFmSnlWelZ1Mzg5bVgzM0Q3TFRlZXpJU280alVwTFN0ajJzelpVY3RJMnN0WEwxbiswODk4K1BGbmFEUUt0MDI0a2JHalI2TFZhdkY0UEh6MDZSZk1tak9mTjk1NmozWnQyOUFnSmFYU3RUK2Y5QzFHZzRFWC8vd0hPclp2aDZJb0ZCWVc4ZTZIbjdEeTV6Vk1uanFkVGgzYVZWbEx3dU9KWFZ4VnA5UEs5QU1oaEJBWEhBbjZ4U21scGFXcFFYOXBhU2tlajBlV2txdUhGRVhCWUREVTZudm5MKzhJOFBuOStIMStmRDR2Zm44QW45OFhHakVQQlBBSEF3VDlBZnlCME9oNXdPOC8rZlY1RXVpZkx3cUxpbG0zZmhNQUEvdjFpZG8zb0Y4ZlBwLzBEWXVYTHVmWHQ5NTAxb292T2h4Tzl1N2J6L2N6WnJGNjdYb0FKdDV5ay9xK3lDOG9CRUpaUG1IaE9mMVZqZlFEbU0xbWJydjVCdDU4K3oyKy9Ib3llcjJlYTY2dVBNKzdUNjhyS0N1enE0OFhMMXVCMysrbmY5OHJvd3JhQVRRdHJ6RUFKNE5Gc3ptNlVyM2ZGeHFOTjlUeTliSmFMUFR1MVlQSG4vb1RlL2J1dzJnMFZwcGE0UStFUi9walgzdkt0Qjh3bTR4NFBGNTI3ZG5IbDE5UHh1RTRXWEN6UTd1MjVCdy93YXk1QzFBVWhmNTllOWU0ZmI3eSsrclN1U002blk3akowNncvOEFoTlNCVkZJWG1tZEdCZkh4NXJZTW1qUnFTbnA1R0lCQms2ZkkzTVp0TWpCdzJ1Tkp6bkRpUkc3WDZTQ3hsWldYRWxRZjkvZnYyNXFkVmE1ZzFkd0hYakJsRk1CajYrZFpXa1dWaHM1WHlxMnV2VmdOK0NMM3VQcDlQblVKdzAvaHhYRGQydExyZllEQnd6eDIzczIzN1RnNGVPc3k4Qll1aWxqa01jenBkdlBMaTgxSHYwNVNVWkg3MzZJUGM5OGp2eU0zTlk4cjBIMklHL1E2SGsrc24vRHBtbXlOWFpCQkNDQ0V1RkJMMGkxTXlHZ3drSkNTb28zMjV1WGxSSDhiRmhTdGNQYjc2c2NEcUJjbzdBUHlCQUFHL1A5UVpVTjQ1UUJBQ3dTREJZSUJBTUFpQjBMNWd1RE1oRUNBWWhHQWdRSUJnOU9QeW9tQUVnd1FWSUlpYXNoK00zRmYrbUdCUVhZK3JybEw3Rnk1YVNpQVFJTFZCaWxxbFBXeGcvMURRWDFabVo5WHF0ZlM1c3VjWmU5NFBQLzVNRGJJaWFUUWFici9sUm9ZUEhhUnV5ODhQRmZHYnYzQXhpNVlzQjhEckRjMzN2Ky9oMzlHMFNTTmVlK21GbU04emFFQmZaczZleTk1OUJ4ZzhvRitsZEc0SUJWVmgrdzRjWk9IaXBiUnZtODFqRDk5ZjdUMFVsR2NISk1SSFY3SlhSL29yQk9ZYk5tM2h0VGVqbDJVcmlKRmg4T0J2N3VKM3p6ekhCLy85SDgwem05R3hmVnQxWDdoRG9hcWw3bjVldlJhTlJvUGY3eWNuNXpoTGx6dlZLUUZocTFhdkJVS1Y4ai82OUF2Mjdkc1BoRjdmY0tWOGdMWnRXa1dsc29mdjYvSGZQb0RaWkdMYXpObDgrUEZuYXRhQngrTWg1L2dKa3BPU1NFaUlIYmdmT255WU1ydWRxMFlPcTVSeDRmVjUyYjV6VjFRQnZrREV6NFhENlNUbitBbEtiS1ZrcEtXcVUwR3V2Zm9xUmc0YmpNUHBKRGN2TlBXcnJNeEJ6dkVUcERaSXFkUkJNakpHallyTlc3ZFRVRmlJVHFkalRQbFNrcEUwR29XdVhUcHo4TkJodG03ZkdmUGVCZzNvR3hYd2grbDBPa2FQSE1aSG4zek90dTA3OGZsOHRhNzNJSVFRUWx4bzVDK2hxSkgwdERRMTZDOHVMaVlqSTEyV2dSTTFFaDZaMUdxMWNCNjhaOExwL1Y2dkY0L0hjK29UenFBRlB5NEdZRUMvM2xFcDJ4Q2FVOStwWTN1MmJOM092SVdMejJqUVgxRnFhZ082ZGVuTTFWZU5xTFNzblVhcnBjZmxsOFk4NytmVjY2cTlyc3Zsb3JBd2xCVzBlKy9lcUtKdnNZUTdGVWJFR0lXTzVQZjd5Yzh2SUQ0K3J0Skl2Ni9DdlB1d1l6bkhPWlp6dk5yckFyVEl5dVRPMnlmd3pnY2Y4L0pyYi9MNkt5K3FuUlVucngzN2ZmdjN2LzVSbmRQZnYrK1ZVWFA2dzVZc1d3SEFtblViV0xOdWc3cDk1Yzlyb3E0MVpGRC9xS0RmNHcybG54c04wVFVOd20zWnZXY2Z6enozQW5mY1BvR3hvMGZHYkY5VzgwdytmdTgvYXRaQXBMbnpGMkczTzlTUmNJTmV6Nnc1ODhsc0Z1clFYYlppSmZNWGh0NnYrZmtGL09haHgyTStCOEQvdnZpSy8zM3hGYS8rNHk5UlJSSE5KaE9wRFNxbjVvZVhUVlFVaFQrVXJ4eFFVWEZ4Nk85TlVYbVdXVVd4bGxnTWE5cWtNUkI2ellwTGJKWGFZTEdZK2ZLVDk2czhYd2doaExqUVNOQXZhc1JrTm1HMVdyRGJReW0ySjA3a3ltaS9FTFd3YmNkT05Rajlkc3AwZFQ1OUxCczNiU0V2UDdxWTNpOXg2ODNqR1Rsc0NDaWhPZkhWelV2djJMNXQxR2gzbU0vblk5eE5FeXZOcVkvMCtWZVRLU291eG13MnMzZmZBUll0V2M3QS9uMWlIdXZ6K1ZtMGVCa0pDZkgwN2hXcXRMNXg4MVpzTmh0OWUvZUtPdmJnNFNNRUFnR2FOS3BjOE01Ykhod2I5TkhUVm9ZTkdjZ2R0MCtJMnJadS9TWmVmdTNOU3RjWU9YeUlHcFMvK3NiYi9PV1BUNlBSS1BqS3IxMnhRNkdtOXV6ZHg5NTlCeGd6YWpnVGJyb2VnRmx6NXZQSlo1UDQvV01QYzJtM2s0WDFLczZMTDdQYnNWb3M2c29IdmdyVEdOemxIVmF4cGpWTW5qcERYWGtoYk1pZy9sRUZBOWR2M0VUN2R0bHE3WVp4MTR4aDJzelo3Tmk1QjRDMjVYVW1QdmxzRXUzYlpuTkZqKzRFZzBGOFBwL2E4WkJ6L0FSejVpMWtRTC9lWkRYUEpMVkI5UHMxS1dKMWlLalZ1S2lPQUFBZ0FFbEVRVlI3SzUvZTRmVjYyYnZ2UU93WHIxejQrMXVSc1pwcFNwSDNIdkJYN3ZBUVFnZ2hMallTOUlzYWE5aXdJWHZMUjJpS2k0dEpUVTFWSzJzTElhbzNiOEdpR2g4YkRBWlo4T01TYnJ6KzJqUHkzQWFEb1ZKNmQwMFZGWWZxRUhRbzd3Z3dtV0lYaXp4NDZEQXpaODBsTGJVQlQvL3VVWjU0K2svODc0dXY2UjFSc0REU1Q2dFdVMkt6Y2YxMVk5SHI5VGhkTHY3KzhyOHdtMDFjMmJOSFZNZkV6cDI3QWNodTA2clNkY0lGL2d5RzZPQlhwOVZpcnREV2lzZEV1dStlTzNqdzBTZlp2R1ViR3pkdm9WdVh6dXBvZTFVai9UbkhUMkMzT3dnR2d0Z2REbzRjUFVaeFNZbTZmOTZDMEVqNWlHR0QxYmFFVTgwTkJuMmw5a1VxSzdOakxaK2pEeWVEMzNBSFJEaEx4UmlqRTJiMnZBV1Z0blh1MkQ0cTZQL05YUlBKaWlqS09teklRSVlOR2NpNjlSdjU4OTllb1hsbU14bzNic2dubjAyaVk0ZDJqQjA5aWovOTVXOVlyVmFlZXVJUkZFVmg3ZnFOekptM2tDdDc5dUNLeTd0WGVzNnFDdUtaeXd1T05tbmNpTGZmZUtYSzE2QTYxVTNSaWN3T2lLOHdIVVFJSVlTNEdFblFMMnJNYkRhVG1KQkFTWG1hLzlHalIybFZ4ZnJXUW9pVG5DNFh5My82R1lDN2ZuMXJ6SG5NWWErKzhUWkxscTFnd2FJbDNQQ3JhNnBOano4YlBKN1FYTytObTdhd2ZzTW05aDA0Q01CVFQvd1dpQjMwKzN4KzNuenJQUUtCQVBmY2VUdXRXbVl4Zk1oQVpzMWR3TlRwUHpCKzNEV1Z6cGs1YXk0Nm5aYVJ3ME9wL1dhVGlRSGxTeGV1L0hsTlZLcDdPQzIrWTRkMmxhN2pkSVdEL2w5V1hEUzFRUXIzM1QwUnM5bE10eTZkZ1pNVjNpdU9wb2NMVkQ3OXg3K3EyeFl2WGNIaXBTdWlqcnYxNXZHMHpXNnRwcHZYUm5GeE1Va1JOUkVxcHZmYnlwZFJURTZ1WERmaFh5Ky9VR25VM1dLSjd2VEp5eS9BWURCVW1nSVJPZkllSHBHUGo0OURvMUhvY1hsM1B2ejRNNzc3ZmdianJobWp2ajYxbmVyVnVGRkRBSTZmeU1YcGRGYWFzbEVUNFhvQ3NXelp0a045bnRPNXRoQkNDSEdoa2FCZjFFckRSZzJ4Mld3RUFhZlRTWW5OUm1KQzFSVzloUkN3ZFBsUHVOMXVOQnFGUGxmR1huYzhiR0QvUGl4WnRvTGMzRHcyYmRsR2w4NGR6MUVyb2JDd2lMc2ZlRlFOTUUwbUkxZGMzcDNMdTNjakl5TU5DRlZmcitqelNkK3daOTkrcnV6Wmd4NlhoZW9CM0RSK0hEOHVXY2JrcWRNWk9uaEFWRkcvcmR0MnNIM25MZ1lONkJ1MUhOdFZJNFl5YTg1OGZwZ3pYdzM2eThyc2JOaTBHWVBCb0FiamtWemxRWCtzRWUvYXFsaGQzKzF4QTVVN0ZNSVYrbDk0N2htME9pMS9mdkhsVUkyRTBTTXBLU25sSC85OEhZQlpjK2RUV21ibm8wKy9VTSt0cXBBZndMVlhqeUk1S1FtN3cwRitRU0dkeTVkUmhJaVIvZksySERweUZDRG1uUGs0cTdYSzRuNWgvNDFvVTFYc2RydDZQWUF4bzRiejg1cDFha2VCMisyT2FsTk5kYm1rRXpxZERwL1B4L1FmNXNUc0ZBS3FMY0kzYjhFaVJvOGNYaW5icktDd2tJV0xsZ0tjMWJvWVFnZ2hSSDBpUWIrb0ZiMWVUNFBVVlBMelE2TXN4M09Pa3hBZmY4NUhJNFdvVDhJRjBUcDM3QkN6b24ya3JwZDBKaVU1aWNLaVl1WXZYSHhPZy82VWxHVGF0OHVtYWVORzlManNVanAzNnFDTzRoNDRlQWlnMGx6eExWdDNNR1hhVEZKU2tybi8zanZVN1ltSkNWeDc5V2krL0hveW4zMzVEUS9kZHpjUUdqMS81NE9QVVJRbGFxazJnR1pObTZqRkRBOGRQa0ptczZiTW5yY0FuODlQMzk0OVlnYjI0YUMvdWxvRHB5czhkYURpODlwS1M3Rll6R3BRcnRGb1NFNUtva083dHVxU2h3Qno1aTBrcjN3MWhJb3FGdklER0R5Z0w4bEpTUnc0ZUJpQUZoSHA5MnJXUVhtQWZiZzg2RDl5OUJqTlRxTyt5aE8vZlpBV1dabVZ0bS9ic1pPMzN2a1FPRG5TdjNuck5rckx5b0NUU3doT21UYVRYYnYzQXJCaTVjOGNPSGlJcTBZT3E5RnpKeVlrTUdyNEVLYk5uTTJYWDA5R1VSUkdqeHF1VG5kd3VseXNYTFdHNlQvTXJuS2xpT01uY3ZuTDMxN21nZC9jcFU1YjJMVm5MMisrOVI1T3A1T2twRVN1SGwzMTBudmgxek1XblU2bjFsSVFRZ2doTGdRUzlJdGFTMHRQbzdDb2tJQS9WQUc5b0tDQTFOVFV1bTZXRU9lbEkwZVBzWE5YcURoYXZ6NVhudko0alNhMG52dVVhVFA1YWRWcTdIYkhhYy9IUHgwdlBQZE16TzFsOXBPcDNwR3lNcHN4ZE5BQSt2WHBSWHhjOUw1cnhvd2l2NkNBVVNPR25yeitQLzdKb2NOSGFKaVJ6c3FmMXpCbjNrS0tTMndVRmhWUldGaWtCczAvekpuUHJUZVBaOXJNMmZ3L2UvY2QzbFQxeGdIOG16MmFkTzlTS0tYc1BXUnZCRUhFTGFDZ29HeFI1QWVvS0tpNEY0b2JWRlFVWk84cGU1WmRWaWt0cFhUdjNhWk5zKzdONzQ4MHQwa3pPaGloOEg2ZXB3L2szcHViay9ZMnZlODU3M2tQQUR3KzB2NlVpQXFOYWJUNVR0UVhxYWlvc0h2dTFOUTArTlhpTSsvbjc3NnlXZ1lQY0Z6SUQ2aXExSC9wY2pRQUlMeHBXRlZidUl3R01Rd0dBMjVVQnR5Ly9mRTNXcmRzNGJCb25pUCtmcjUycHgzazV1WngvemYvekUyckxFUTZQTmZPUGZzZ2w4dHFIZlFEd0V2anhpQXpLeHZuTDF6Q3FqVWJzR2I5WnZqNStvQTFHcEdmWHdDV1paMitwMmVmR29WZC94M0FxMis4Q1c4dlQrZ05CcWhVcG80Sk56YzVGcnoxUDV2cjBVeXRyc0J6NDE1MmVPNy92VDREQS92M2NiaWZFRUlJYVdnbzZDZDFKdUR6RWVnZmdNeXNMQUNtbTBSdkwyL3dCZmFMTmhIeUlETVg4Qk1LaGVqVjg2RmFQV2Z3d0g3WXNuMFg5SG85anA0NGlVZnRySFYrdDJWbG1kWnByeDVJS1pSdW1EbDlrdDNuU0tVU3ZEWjlzdFcyNEtCQVhJNk9RWFpPTGxhdDJWQjFIb1ZiNVdoNUMxeS9rWUFUa2FkaFpJMG9LU2xGcDQ3dDBhSjVoTjNYS0trc25GZDkyc0h1eW1rQ3Q4S2N4dTZ1ckVxVjErbDB1Sm1Vakw2OWFrNGR0NWVaVUp0Q2ZwR256a0NoY0VQclZsV3JLSlNxVkJDSlJKQktwVGdYZFJIbGFqVmF0MnFCMkxoNGZQVDUxL2hnd1Z0MWVtOEdnOEh1YUxmQm90cDlqNGU2WXVVZlN4MmVZOVhhRGRpNy94QisrM21KVFFaSVRVUWlFUmE4UFJkSGowZmk0SkZqU0VwT1FXNWVIbVJTR1pxRmg2Rnp4L1lZOGNoUWg4OFBhOUlZUzc3NkJLdldiTURsNkt1b3FOQWd3TjhQM2JwMnhyTlBQUTV2TzdVT0NDR0VrQWNWQmYya1hyeDl2SkZmVUFDZFRnZVdaWkdkbTROZ084dHBFZktnZS9tbEYvRHlTeS9VNlRtTlF4dGgyNFpWZHZkMTZkelI0YjdxL2xuK1M1MWUxNnl3c0FnRmhVV0lhTllVUEI0UE9wMGUreW83TDZvdjFibHU0MVo0MURCL0hEQ2x3TTkrYlRxZUdQVW8vUDM5NE92akRSOGZIL2o1ZU1QTHk5T3FHTnlwTStkUlVscUNwYi85QlQ2ZmowbVZTKy9wZERvSUJBS3VzdisxdU90SVRrbURtMXdPYjI4dnE5Zno4dlJFWUlDLzFiYXk4bkl1TGQ1TXA5UGoySW1UYU5lMnRkWHhLYWxwaUR4MUJnRFF1SEVqYnZ1NXFJdlFhTFRvMktGcTJrV3JGczBSR0JnQW9HcWV1NlBLOVRXNWZPVXFNakt6OFBEZ0FkeTI3SnhjeE1iRkl6Z29FRHdlcjNMazNWUVU4dmlKVTlpNll6ZmVtUHN1UEQxclgxL2wzUS9zcDgxYkVvbEVEb3YwRlJVWDQzelVKWGg1ZWlMQTM4OXEzMU9QajhSVGo0K3M4Zng4UGcrREJ2UjF1S3hqVFlJQ0EvRG0vMTZyOWZFamhnM0JpR0ZENnZWYWhCQkNTRU5HUVQrcHQ2Q2dRS1JVenZNdExDaUVyNC9QTFZmUUpvUzRucXFzRFBQZWVSOHlxUlRlM2w1UWxaV2h0RlNGb01BQXRHN1ozT3BZY3lwNlRmaDhIbWEvTmgxQmdRRTJjL21yOC9MeXdQYy9MUU1BakJ2N0xCcUhtb0x1TStlaThNMzN2MENoY0lOQUlFQnhzV21VdjMvZlhqYm42TldqRzZaTm5taTE3VnpVUlh6eXhUZFcyOFJpRWY3OCsxK1VxOVdReTJYdzh2UUVuODlIUm1ZV1dKWkZSSGhUUklTYlZpbGhXU00yYk40R043a2NQYnQzNDg3eDdGT1A0OHk1S1B5N2RnT3VSRjhEWUFwSTY0cGxqZmpqNzMvQjQvRXdaRkIvakhueEZiakozYUFxVTRGbGpSZzZaQ0FTYmlZaTh0UVpoQVFISVNLOEtjTER3c0RqOGJCbCt5NFVGWnVXcWx1dzZGTjRlM2xCSXBXQXorUEJDRUN2MDJIeXl5OXlyelhpa1lkdEt2d0RRR1pXRmc0ZVBtYXpYVlZXaG9sVFhvT2JYQTZwVklLQ3drSVlEQXhlR2plbXp1K1RFRUlJSVhjWEJmMmszcFJLSmR6a2NwU3IxUUNBek13c2hJVTFjWEdyQ0NHM3lzL1hGM3crSHhVYURUSXlUZE40V2tRMHcrdXZUdUZHc0NkTkhJK1h4byt0OVRsNXFIMWh0QXNYcjZCQ28wRzNycDN3OUJPanVPMU53NXBBSUJCd2M3ZGxNaGw2UE5RRkw0MnJmVHZzQ1FvTVFFSmlFdFRxQ3E0eXYwZ2tRcmV1blREMWxRbGNVVGVHTWFCbDgrWVlNckMvVlFlbkVVYnMrbTgvR0lhQm01c2NqNDBZaGs1MlZocW9DWi9QUThzV0VXZ2VFWTQyclZxaWQ4OGV5TXZQaDB6V0ZOMDZkOFRJRWNPNFRvc3h6ejdGUFdmaWk4OWpZUDgrMkhmZ01HSmlyNk93cUFnM2s1SmhNQmk0OWV4RkloRWFoUVJ6SFNXRCt2ZEZ5eGEyVXlZdVhMeHNOK2hYS2hUbzFMRWRpb3RMd1RJTVFvS0QwUDJocmhnK2RIQ2QzeWNoaEJCQzdpNmVScXN4MW53WUlmWnB0Rm9rM0VqZ0hvZUhON1ZaRDVxUWV3bkxzbUJaVXhGS25VNEhmei8vbXAvMGdHSlpJMWlXQVovUHIzZTZlbjF0M3JZVEk0Y1BkYmdVbjhIQVFDRGcyNndjb3RGb2tWOVFBSVdiVzUySzI3R3NFVHFkRG5xOUhnekR3TjNkM1NVVjNBMEdCaHFOQmdxRm05Mzl1WG41V0x0aE0xNmZNYVZXcTZhWXIzY0EzREo1cXJJeUtCVktDSVdDMjlyMnUySDArRW5RYXJXWU4zc20rdld4emZCb0tITHpjaUVXaXlFU2lWenkrMFVJSWVUQlFpUDk1SlpJSlJKNGVYbWlxTWlVVnBxZW5vR0k1aEhnMHhKK2hEUjRmRDRQZkw1ci9relVOQVhBVWNBcWxVcnNWcVd2Q1ovUGcxUXF1U09yQU5TRlVDaHdHUEFEcHFyN3MxNmRXdXZ6VlE4b2hVSmhqY3RHRWtJSUllVCtRbDNMNUpZRkJRWnhsZnQxT2gxeXMzTmMzQ0pDQ0NHRUVFSUlJUUNsOTVQYnBLU2tCR2xwNmR6alpzMmFRU2F6dnh3VklhNUU2ZjJFRUZlajlINUNDQ0YzRS8yVkliZUZoNGVIMWZyZGFXbHBYQUVwUWdnaGhCQkNDQ0d1UVVFL3VXMGFoVGFDZ0YrVjVwK1RrK3ZpRmhGQ0NDR0VFRUxJZzQyQ2ZuTGJDQVFDQkFZSGNZL3o4L09oMVdoZDJDSkNDQ0dFRUVJSWViQlIwRTl1S3k5UFQ3aTVWVldlVHFVMGYwSUlJWVFRUWdoeEdRcjZ5VzBYR3RxSUswcWsxV3FSbTV2bjRoWVJVcVg2MnVibU5jd0pJZVJ1cVA2WlUvMHppUkJDQ0xuZEtPZ250NTFRS0VSUVlDRDNPQzh2ajlMOHlUMkh4K09CeCtOQnA5ZTV1aW1Fa0FlSVRxL2pQbjhJSVlTUXU0R0NmbkpIZUhsN1FTNlRjWTlUMDlKQVNmN2tYc1BqOGFEWDYxM2RERUxJQTBTdjExUEFUd2doNUs2aW9KL2NNYUdOUTdrYkc2MVdpNXpzYkJlM2lCQVQ4eWdiajhlRFJxT2h1aE9Fa0x2Q2FEUkNvOUZZZlFZUlFnZ2hkeG9GL2VTT0VZbEVDTFJJODgvUEwwQlpXWmtMVzBTSUNZL0hBNS9QQjUvUEI4dXlVS2xVcm00U0llUUJVRnBhQ3BabHVjOGZDdm9KSVlUY0RSVDBrenZLeDhjYkNvV0NlNXlXbGs3cDFNU2x6RGZaNXNCZklCQ2dYRjFPMXlVaDVJN1M2WFFvVjVkRElCQllCZndVK0JOQ0NMblRLT2duZDF6ajBGQUloVUlBQU1Nd1NFbEpwWFJxNGxMbXRGcHowTS9uODFGY1V1enFaaEZDN21QRnhjVVFDQVJXUVQ4Ri9JUVFRdTRHQ3ZySkhjY1g4QkhXcEFuTXR6WWFqUVpaTkwrZnVKaGxpcjlRS0FURE1Nakl6S0RnbnhCeVc1V1VsQ0FqTXdPc2tZVlFLS1RVZmtJSUlYY2RUNlBWMEpBcnVTc0tDZ3FRbFZVVjdEY09EWVc3aDdzTFcwUWVaRWFqRVVhakVRekRnR0VZR0F3RzdvdlA1ME1pa1VBc0ZrTXFrWEtaS29RUVVoT0R3UUNOVmdPOVRnK05WZ09XTlFYNzVpL3phRCtOOUJOQ0NMbGJLT2duZDFWcVNpcEtLNHVtOFhrOFJEU1BnRmdzZG5HcnlJUEthRFNDWlZtd0xNc0YvNVpmTE10eW5RTTBKWVVRVWhQTHF2em02VVBWdjJpa254QkN5TjFHUVQrNXExaVdSVUxDVGVoME9nQ0FSQ0pCczJiaDRQTnBwZ2x4RFhQZ2J4NzFOM2NBbURzRHFnZjhGUHdUUXFxekRPQXRnMzdMdWlIbTBYMEsrQWtoaE54dEZQU1R1MDZyMVNJaDRTWVhQQ21WU2pScDB0akZyU0lQTXN2UmZNdGczL3l2K1JoQ0NIR20rdW9nbHNHL1pSWUFJWVFRY2pkUjBFOWNvcWlvR0JrWkdkeGpYMTlmQkFZR3VMQkY1RUZuR2R4WC82cCtEQ0dFVkdkdnRMOTZvRThCUHlHRUVGZWc2bFRFSmJ5OFBGR2hWcU93cUFnQWtKK2ZENmxVQWs5UFR4ZTNqRHlvcXQrd0E2QlJma0pJbmRrTDhDbllKNFFRNGtvVTlCT1hDUTRKaGs2blExbDVPUUFnUFQwRFlyRVljcm5jeFMwakQ3THFOK3BHbzVGdTJBa2hkVUtmR1lRUVF1NGxsTjVQWElwbFdTUW1Ka0dqMFFBQStIdyttalVMaDBRaWNYSExDQ0dFRUVJSUlhVGhvNUxweEtYNGZEN0Ntb1pCSUJBQU1IVUNKQ1VsZzJFWUY3ZU1FRUlJSVlRUVFobytDdnFKeXdrRkFqUnRHc1l0MjJjd0dKQ1VuRXp6cUFraGhCQkNDQ0hrRmxIUVQrNEpVcWtValMyVzdkTlVhSkNhbHViQ0ZoRkNDQ0dFRUVKSXcwZEJQN2xuS056Y0VCd2N4RDFXbGFxUWtaSHB3aFlSUWdnaGhCQkNTTU5HUVQrNXAzaDdlOFBYeDRkN1hGUlVoTXpNTEJlMmlCQkNDQ0dFRUVJYUxncjZ5VDBuTUNnUUhoNGUzT1BDd2tJSy9Ba2hoQkJDQ0NHa0hpam9KL2VrME5CR2NQZHc1eDRYRmhZaUt6dmJoUzBpaEJCQ0NDR0VrSWFIZ241eXoyb2NHZ3AzcFpKN1hKQmZnT3ljSEJlMmlCQkNDQ0dFRUVJYUZncjZ5VDB0dEVsanE4QS9QeThmdWJtNUxtd1JJWVFRUWdnaGhEUWNGUFNUZXhvUHBzQmZxVkJ3MjNKejgyakVueEJDQ0NHRUVFSnFnWUorY3MvakFXamNwREhjM055NGJmbDUrVWhQUzNkZG93Z2hoQkJDQ0NHa0FhQ2duelFJUEI0UFlXRk5JSmZMdVczRkpTVklTVW1GMFdoMFljc0lJWVFRUWdnaDVONUZRVDlwTUhnOEhzS2Foa0ZwTWNkZnBWSWhPU2taTE11NnNHV0VFRUlJSVlRUWNtK2lvSjgwS0h3ZUQwMmFOSWFuaHdlM3JWeXR4czNFUkRBVStCTkNDQ0dFRUVLSUZaNUdxNkhjYU5JZ1plZmtJRDh2bjNzc0ZvdlJOTHdwUkVLaEMxdEZDQ0dFRUVJSUlmY09DdnBKZzFaUVdJaXN6Q3p1c1ZBZ1FIaXpjSWpGWWhlMmloQkNDQ0dFRUVMdURSVDBrd1pQVmFwQ2Ftb3F6QmV5UUNCQTQ4YWhWdFgrQ1NHRUVFSUlJZVJCUkVFL3VTK1VsNWNqSlNYVnFxQmZVR0FnZkh4OVhOZ3FRZ2doaEJCQ0NIRXRDdnJKZlVPajFTSWxPUVY2dlo3YnBuUlhJalEwRkh3ZXo0VXRJNFFRUWdnaGhCRFhvS0NmM0ZkWWhrVnlTZ3JVYWpXM1RTS1JvR25UTUFpcHdCOGhoQkJDQ0NIa0FVTkJQN2t2WldWbG82Q2dnSHZNNS9NUkZ0WUVjcm5jaGEwaWhCQkNDQ0dFa0x1TGduNXkzeW91TGtaR1JpYU14cXBMUENnNENEN2UzaTVzRlNHRUVFSUlJWVRjUFJUMGsvdWFwa0tEcE9Sa01BekRiWE5YS2hIU0tBUUNnY0NGTFNPRUVFSUlJWVNRTzQrQ2ZuTGZNeGdNU0U1SmdhWkN3MjBUQ29WbzNEaVUwdjBKSVlRUVFnZ2g5elVLK3NrRHdXZzBJajBqQXlYRkpWYmJmZjE4RVJBUUFLcnRUd2doaEJCQ0NMa2ZVZEJQSGlqRnhjWEl6TXdDeTdMY05xbE1paWFORzBNa0VybXdaWVFRUWdnaGhCQnkrMUhRVHg0NE9yMGVxYW1wVnVuK2ZENGZ3U0hCOFBUd2NHSExDQ0dFRUVJSUllVDJvcUNmUExEeWN2T1FrNXRydGMzZHd4MGh3Y0ZVNUk4UVFnZ2hoQkJ5WDZDZ256elFOQlVhcEtTbVFxL1hjOXVFUWlGQ2dvT2hkRmU2c0dXRUVFSUlJWVFRY3VzbzZDY1BQSlpsa1ptWmhlTGlZcXZ0U29VQ0lZMUNJQlFLWGRReWNpOHdHdWtqa2hCQ0NDSGtRY0hqM1g4bHZpbm9KNlJTV1ZrWk1qSXlyVWI5K1h3K0F2ejk0ZVByNDhLV2tidkpNc2czLzU4Q2YwSUlJWVNRKzU4NTRMY00vTytIVGdBSytnbXh3QnFOeU1uT1JrRkJvZFYycVVTQ1JvMGFRU3FUdXFobDVFNnpEUENyZjFVL2hoQkNDQ0dFM0QrcUIvblZ2Nm9mMDlCUTBFK0lIVnFORm1ucDZkQm9ORmJidmIyOUVSZ1lBRDZmNzZLV2tUdkJNc0JuV1JZODhDQVFDc0RuOFNFVUN1bm5UUWdoaEJEeUFHQlpGZ2FEQWF5UkJXTmdZSVFSUEI0UGZEN2ZxZ09nb2FHZ254QW5DZ29La1pPVEE1Wmx1VzBDZ1FEK0FmN3c5dkpxc0wvNHBJbzUwRGQvaWNWaVNDV1UwVUVJSVlRUThxRFRhRFRRNlhYZzgvbmNWME84LzZlZ241QWFHQXdHcEtlbG82eTgzR3E3U0NSQ1lHQWdQRHpjWGRReWNxc3NBMzRBa0VsbHRGd2pJWVFRUWdqaEdCZ0RsLzNiVUFOL0N2b0pxYVhTa2xKa1pHYUNZUmlyN1ZLcEZJR0JBVkFvRkM1cUdha1Bjem8vd3pCZ1dSWUtOd1dsOFJOQ0NDR0VFQnNzeTBKVnBvSkFJSUJBSUdod3FmNFU5Qk5TQnl6TElpOHZEd1VGaFZZcC93QWdsOHNSSEJSRXhmNGFBTXY1K3dhREFSS3hCRklwL2R3SUlZUVFRb2g5RlpvSzZIUTZydDVUUXdyOEtlZ25wQjRZaGtGMmRnNktpb3BzOWluZGxRZ01DSUJFSW5GQnkwaHRtQU4rYzlhR1VxRjBjWXNJSVlRUVFzaTlUbFdtQW1DcThkV1EwdndwNkNma0Z1aDBPbVRuNUtDMHBOUm1uOUpkaVFEL0FFaWxGUHpmYTh6eitBMEdBNlJTS1NSaStoa1JRZ2doaEJEbnRGb3RORm9OTjlyZlVLYUdVdEJQeUcyZzFXaVJrWmtKdFZwdHMwL2g1Z2EvQUgrNHllVXVhQm1wem5JdXYxNnZoMUtoaEZBb2RIV3pDQ0dFRUVMSVBVNnYxNk9zdkF3aWthaEJ6ZTJub0orUTIwaFZWb2JjN0J4VVZGYjR0Q1NWU2VIdjd3OTNKYVdTdTVMbFhINjlYZzl2TCs4RzhXRk5DQ0dFRUVKY3kyZzBvckNvRUNLUnlHcHUvNzJPZ241QzdnQzFXbzNjM0R5VWxaWFo3Sk5JSlBEMzg0T0hwNGNMV2tiTVFiOWVyNGRlcjRldmo2K3JtMFFJSVlRUVFocUkvSUo4aUVRaWlFUWlDdm9KSVlCR28wVk9iZzVVcFNxYmZVS2hFRDQrUHZEeTlvS1Exb2EvYTh5cC9RYURBVHFkRG42K2ZxNXVFaUdFRUVJSWFTRHk4dk1nRm9zaEZBcTVGUDk3SFFYOWhOd0ZXcDBPZWJsNUtDa3VSdlZmT0I1TVJmOThmSDFwM3Y5ZFlEbWZYNmZUd2QvUDM5Vk5Jb1FRUWdnaERVUnVYaTdFWXJIVnZQNTdIUVg5aE54RkJvTUJlYmw1S0N3cWd0Rm8rNnNuRVl2aDdlTU5UeTh2Q0JwSU5kQ0d4bHk1bjRKK1FnZ2hoQkJTVjVaQmYwT3A0RTlCUHlFdXdESXNpb3FLVUZCWUNKMU9aN09meitQQnc4TUR2cjYra05DU2Y3Y1ZCZjJFRUVJSUlhUytHbUxRVCt0VUVlSUNmQUVmUHI0KzhQSDFRVmw1T1FvS0Nxem0vYk5HSTRxS2kxRlVYQXlwVEFwZkh4OTRlSGcwaVBRaFFnZ2hoQkJDeUwyRFJ2b0p1VWNZREFZVUZacEcvdzBHZzgxK1BwOFBwVklCRDA5UEtCVUs2Z0NvSnhycEo0UVFRZ2doOVVVai9ZU1FlaE1LaGZEejk0T2Z2eDlVcFNvVUZCU2dyTHljMjgreUxFcEtTbEZTVXNwMUFIaDZlRUtocEE0QVFnZ2hoQkJDaUgwVTlCTnlEMUs2SzZGMFYwS24xNk1nUHg5RlJjVmdXWmJiVHgwQWhCQkNDQ0dFa05xZzlINUNHZ0NqMFlpeXNqS1VsSlJDcFZLQllSaTd4L0Y1UExpNXVVSHByb1JDb1lCWUxMN0xMYjMzVVhvL0lZUVFRZ2lwTDBydko0VGNFVHdlRDBxbEVrcWxFa1lBNVdWbEtDNHVRYW1xRkN4amtRRmdORUpWVmdaVldSa0FRQ3dTUWFGVVFxbFV3TTNOclVGOEtCSGlqTkZvaEY1dmdFREFoMEFnY0hWejdta3N5OWI1ZDE2cjFZSmhXTWpsc2hxUDFldjFLQ29xaHB2Q0RXNXllWDJiNlJKYXJSWVNDYTJNMHRBd0RBTStuMDhaYllRUVVrY1VBUkRTd1BBQUtCUUtOR29VZ2phdFd5TXNyQW04UEQwaHNITnpyOVByVVZoWWlKU1VWTVRHeGlFcEtSa0YrUVhRYXJWM3YrR2tWbzRlajhRTEU2YmkwTkhqOVhxK1hxL0g2bldia0pHWmRadGJWbVhyanQzNCtJdkZ5QzhvdkszblBYejBCSjZmTUFXbnpweHplRXhHWmhhZUcvY3kxcXpmZkZ0ZjI1Vllsb1ZLVllhMDlBeGNpWTdCMGVNbnNYUFBQaGlOdG9sNGYvNnpHazg4Tng2NXVYbE96M25zeEVsTW5qRWJhZWtaZFdyTGtoK1hZZGJjK2JVNk5qRXBCVk5tL2c5NzloNnMwMnM0YzZ2WHZ5V2owWWpsSzFZaFB1R20xZllWSzlkZ3d1U1p5TTdKdmVYWHVOZVVxOVY0OTROUDhNMzN2N2lzRGFxeU1ydytaejQyYnRsaHMyL3hkei9qMVRmZVJPejFlRzVidVZwZDYzUHYyWGNRMDE2Ymc3UG5MOXlXdHRaRmJtNGVGaTc2Rk9lakx0WDdISWxKeVhocndTTHMzWC9JNFRFVkdnMW16WDBIeTM3L3kycGFYMjJ0MjdnRm84ZFBRbHo4alZvZC8rVTNQMkQwK0VuUWFPN3QrNElyMFRGWXVPaFQ1TlR3MlVjSXNZOUcrZ2xwNEJRS0JSUUtCVUlRZ29xS0NwU1VscUpNcGJMNUEyNDBHbEZlWG83eThuSWdHeEFJQkpETDVYQ1R5eUYzazBNcWs0RlBveWN1WlRBWXNHcnRSdkFGZlBSNHFHdTl6aEY5OVJyV2Jkd0NoY0lOSWNGQjJMaGxCekl5TXV0MGpwRWpoaUtpV2JqRC9RY1BIME5lWGo2VUNqZm85WHBvdEZyb2REcm9kS1lwRTFxdEZscWRIbXExR29XRlJTZ3NLa0pCWVJFS0MwMy9GaFFXNHZHUkl6RDJ1YWVzenFzMzZLRldWOWhkdmFLMjB0SXpZRFFhMFRpMGtjMitQLzlaamZqNGhIcWZHd0NHRFIyRXdRUDYyV3hYcXl1d2RjZHVNQXdEbG1YQnNDeFloZ0hETU5EcDlORHF0TkJXZm8rMFdpM1U2b3JLMzBjMUtqUWF1Ni9WdEVsanRHM1RDZ3pET014cVlGa2orSHpiMzF1Rm14c0tDZ3Z4eitwMVdQRFdIS2Z2U2EydUFJOEh5R1Myby90RnhjWHc4dlIwK3Z6YjVYWmMvNWIySFRpTUhidit3NFdMbC9IVGtpKzVyQWRQVHc5VWFEUllzMzRUL3ZmNkRLZm55TTdKeGVFNmRrQjA2dGdlbTdmdGRIck1uTmRuUUNhVFFhZlQ0Vnc5Z3NpV0xTTGc2K050czUweE1JaTVGb2ZBQU50cFMwdC8rd3Y1QlFWMWZxM3FIbmw0TUxvLzFNWGgvbVBIVHlJMUxSM0pLU2syKzRxTGk1R1JtWVVLZFFVQUlEVXRIUXNYZllhQkEvcGk0dml4VGpOVFdKYkZ0cDE3a0plWGIvZjkxWmZCd09DSFgzNjF1Mi8yYXpPNDM2OWprYWNSSFJPTHdRUDcxL3UxVHB3OGcrdnhDZWphdWFQRFk2SXVYRUpLYWhyY2xZcDZaZWZwOVFab3RkcGFkeGlZUDdPTnNEL2IxMkJnOFBuWFMrcmNEbWNXdkQzWDd1ZVdNMFhGeFlpT2ljVm5YeTNCVjU5K1FKazZoTlFSQmYyRTNFZGtNcG5weGowZ0FBekRRRlZXaHRMU1VwU1ZsVmxOQXdCTWFaSXFsUW9xbFlyYkpwVktJSmU3Y1IwQklwSG9icitGKzA1cHFRckxWNngwZXN5elR6Mk94cUdOc0c3alZ1VG01aUhBM3crLy9QcW4zV09IRHgyTTl1M2FPRHpYdWFpTEFJQ2VsVUhUaFV1WEVYTXRybFkzU0F4amdNSEFvRnZYemc2RC9zU2taS1NtcFdQd3dINlFTQ1Q0WXZIM1RrZm1xNU5JSlBEd2NFZG1WbmF0bjFOYk9wMGVYMzd6QXpJeU0vSEZ4eCtnWllzSXEvMnBxV21JdlI0UG9WQUFVODVNN1psclFYVHAzTUh1Zm5WRkJkWnQzT0x3K1VLaEVDS1JDR0tSQ0NLeENCS3hHSjZlbmdnSkRvSmNMb05jTGpkOXlXUndrOHNnazh1Z1ZDcXdmZGQvMlAzZmZ2eTA1RXNJaGJaL3NvOGNQNEd0MjNkanpxd1pDR3ZTbU52ZXBYTkh0R25WRW1mUFhjQzF1T3RvMDZxbDNYYVZsSlppMHZRM01QSEY1L0hZaUdGVyt4SnVKdUxOZHovQWE5T25ZUG1LbFdDcWZZWVlqYWJIYThhNkJoWUFBQ0FBU1VSQlZOWnZ4UHBOVzIzT1BiQi9INHdmKzl4ZHZmN05Db3VLc1dMVkdnREF6R21UcklLblJ4OTVHRnUyNzhMUjR5Znh6Sk9qN0hZUW1lWGs1R0x0QnNjL1Yzc0NBd0p3K1VxTTNYMTZ2YjZ5cG9nQk1obFFxaXJEVjkvK1VLZnpBOEM4MlRQUjQ2RnVTRTFMZzB3bVEwaHdVSTNQaVk2NWRsc3lnRHAyYU9kMC80SER4d0NZT2dlcU05ZVpZVmxUZ0NrUUNDQ1ZTckJ0eDI0a0ppVmovdHczb0ZDNDJUM3ZpWk9ua1p1Ymg0SDkrMWo5elA3MzFrS2twcVhYNlQyMGJkTUtINzAzdjdJdExJNGVQd214V01SMWZLblZGZERyOVhoajVqUUFwZzYzSThkT1FDS1JvSGZQN25WNkxUT1dOZUxvaVpNUUNBUVk5dkFnaDhlZFBHMzZQQjFrcDNQUm52aUVtN2dTZlkxN0hGZVpSWEgwMkVsY2k0MTM5RFJPVm5ZT0FHRGJqajNjWnd5Zno4UFRUenhXMlc0VzV5L1VQN3ZCSHROblIxVkhwazZuQTFOREowWDNoN3FpVDY4ZXFLaW9RR0ZSTVR3OVBSd2VLK0R6RzJSTm8zL1hWbjJXem5wMUtvWU1xbjBIVTJwYU9qWnUyWTdvcTlkUVhGSUtON2tjTFZ0RzRKa25Sem44L0xkbno3NkRXUGI3WHpiYnhXSXhBZ1A4MGIxYkZ6ejErRWlIdjZlM3V6M1Y1ZWNYNE5EUjQ3aDA1U3F5c3JKUnFsSkJMQmJEWGFsRWFLTVFkTzNjRWNPSERhRXBRSFpRMEUvSWZVb2dFTURUd3dPZUhxWS9qQlVWRlNpdERQSTFGZlpIRmpVYUxUUWFMUW9MQzdsem1Eb0EzQ0NYbXpvVTZJTzBiclE2SFU2ZmphcDZyTldDeitkYmRhZ01IVElJaWNrcDJMUjFCOXpjNUJBS2hVaEt0aDRseTg3SkJjTXc2TkxKZnRBSm1MSTV6a1ZkUkhoWUUvajcrMW50Vy9Ybk1vakZ6anR4dG16ZmhSVXIxemc5WnM4K1V5cDM5ZEh1NFVPSHdOUFRIUktKQkZLcEZGS0pCTC8vOVE5RVFoSGVYL0FtUE56ZDRlR3VyTmVOMk1KRm55SStJUkVBdUpUM3pkdDJZdnV1Lzdoai9sajZQZGFzMzRTMDlBejA3OXZiSnVDMzlPVW5IempOWkxCbis2Ny84TWVLVlRVZTF5dzhEUFBuemVhQ2U1RlFaUE45Lyt5ckpVaEpUY09IQzkrdThjWXBJek1MV2RrNU9IVGt1TjFBWWRmdWZjak95WVdQdCsybzcraG5uOFRpNzM1Q1RrNmV3NXNzRDNkM2hBUUg0VVRrYVp1Zy8vVFpLTENzRWExYU5zZW9SNGZiakJ3V0ZCYmkwSkhqYU4yeUJWcTFiR0gzZTNFM3IzOHpsbVh4N1ErL1FLMnV3TU9EQjZCdG0xWlcrOFZpTVVZLy9RUisrL01mZkwza0ozejkyWWVRU3UxM2lyVnYxd1pyVnk3bkhwODVHNFVsUHk3RjRzOC9Rbmw1T1Q3NDVFc3NuRDhYN2RxMjVvNlJTaVFZTktDdjNmUDl1UFIzSERoMGxIdXNjSFBEOUNrdld4Mno4dDkxS0Zlck1lS1JoOUdrY2FqZDgwUTBDMGRXZGpibXpuOGZIZHEzeGNmdnYrUDhtd0pneVZlZmdMVXpaYVFta2FmTzROZmxLNkRUNlJFZTFvVHJVTFFuL2tZQ0VwT1NFUkljWlBVOU1UTi9ueG5XVkl3MkpEZ0lYMy8ySVQ3NjdHdEVYNzJHdHhZc3dnY0wza0pBdGM4dmxqVmk3WVl0RUFxRkdEZjJPYXQ5ZXIwZUJvTUJ6Y0xEdUcxRzFvakU1QlRJcEZJRUJ3ZHkyeG1HUlhKS3F0MXNvdjU5ZStQMUdWTUFBTi8vOUt2VkZKUG9xOWVRbHA0QkhvK0hseWEvNnZEOW0vM3kzVmZ3OWZVQlVCWFF4c1RFSVQrL0FEMjdkNE5VS3JYSzhKRkpwUUJNVXlQT25JdUNRQ0JBUkxPbURxZnhLTjJWM0hOaXJzVmg1ZXAxTnNmOHQ3OXUwMjdXck4vRS9kOHk2RGNMRGdyRXQxOTlVcWR6VnZmRzNIZnNwdWN2K3ZRcnhGeUxxL1Y1cHI4KzErbiswRVloK0duSmwzVnVueXV4ck5IcW10dC82RWl0Zy81TGw2UHg4UmZmd0dBd1FDNlhJYnhwR1BMeThuRSs2aEtpTGx6RzNEZGVSYjgrdlc2cGZUcWREcWxwNlVoTlM4ZmhveWZ3NlljTEVCUVljTmZhWXpBd1dMbDZIWGJ1Mldmeisyc3dWRUN0cmtCMlRpN09SVjNFc0ljSFVjMGZPeWpvSitRQlljNENDUEQzQjhNd0tDOVhvN3k4REdwMUJUUWFqZDM1d3d6RG9GU2xRcWxGTm9CWUxJWkVJb0ZZSXVhQ080bFlBcjZBU29UWTQrZnJnL1dyL2dCZ21oTTZaZWIvOE5UakkvSFN1REhjTWVWcU5lYTh0UkE4SGcrZmYvU2V6WTMrK2FoTCtQaUx4V2dXSG9aK2ZYbzZmSzJyMStLUWwxK0FSNGNQdlNQdnBhUzBGSWVQbmtCb294Q2IwZGJubm5uQ0p0MTR6ZnBOME9wMGlBaHY2dkNjdWJsNXVCUjlGUUFRV3prcWRlWHFOVlJvTkJDTHhCall2dy9hdG1rRmIyOHZBS1lSdUhOUkZ4RVNISVNtWVZVajIrY3VYTVN1Ly9ZakpEZ0lyMDU3cFY3dmoyRVk4SGk4V3lwNEtSYUo0ZS9uNi9TWS9JSUNaT2ZrMWlyOXRzZERYZUh0N1lXdE8zWmo2SkNCVnZzdVg3bUtoTVFrUFBIWUNHelp2Z3RsNWVVMnorL2F1Uk5pcjhkYnphRUdnRTRkMm5FamxyMTZQSVExNnpmWjFHZzRlZm9zSXBxRkl5UTRDQytNZWNibTNOZmpFM0RveUhGMDZ0Z0J6ejQxeXVGN3VGdlh2OW1LbFdzUWZmVWFnZ0lEOE1xRWNYYVBHZkhJVUp3K0Y0VXIwVEg0NFpmZjhOYWMxKzBleCtmenVlQUtBTmRaSVJhTG9EZVlPckRFSXBIVk1YVWhsVW93WXRnUTd2R0prNmRScmxZam9sazRwcjR5Z1V1QlZwV1ZRYWxRV0QwM0pUV3RUcTlWMTNSb2c4R0F2LzVaaloxNzlnRUFoZzRaaUttdlRIRGFlYmhwcTJsYXd4T1BqYkRiUVN5VG1rYlNLeXc2bmowODNQSHhCKy9pdzArL1FsejhEZXphczgvbTUzYmsrQWxrWkdiaGlWR1BPdno5K3ZiTHFvQzBRcVBCMkJjbm8zbnpabFlkSXFXbEtydzR5Zm1VRG51Mjdkd0RBT2pXcFJONFR0TFNFMjRtb2JDd3lPcVkrZTk5aEp1SnlkemowMmZQWSt5TGs2MmV0L0tQcFhCM1YrTG84Wk5jUUROcnJ1T09ITXRSNEZHUERzZHdpMnRvL2NhdDJMeHRKejVjK0RaYXRteGU0M3Y3NnBzZmNPSFNGZno5KzgrUVZIYks4T3hrUXZGNFBJZlhlVjUrQVdiTm5ZL2VQYnJqOVZlbk9IeXRtZ1lOZXZmc0RwSEljV2hpTURBb0xDeUNVQ1NFdDVmamFVZStQajVPWCtkZWREbjZLdkx6QytEdjc0ZmMzRHpFeHNVakl6T3J4aXdlbzlHSW41WXRoOEZnUU4vZVBmSDZqQ21RU2lVd0dCZ3NXLzRYOWg4OGdsLy8rQnU5ZTNhdlV5QXNsOHV3NXUvZkFaZzYxbkx6OG5Ib3lIRnMzTElkQllXRitISHA3L2pzdzRWM3BUMXFkUVUrK3Z4cnhNYVovbzZGTnczRHc0TUhvSFdyRnZCMGQ0ZUJZWkNUazR1cjEySngrT2lKV3IvSEJ3MEYvWVE4Z0FRQ0FkemRsWEIzVndJd2ZVaHJOVnFVVjZpaExpL25VaHZ0TWMzZDFnRXE2KzBDZ1FBU2lZUWI2UlZMeEpCS0pEUkZ3TUtsSzZiZzFqSmdaaGdHMzN6M003SnpjakY1NG5pYmdDYy92d0JMZmxvS0QzZDN2UHZXSEtjajVRY1BId1dQeDBQL3ZyM3ZTUHQzN2RrUHZWNlBVWTgrVXF2anBWS3AzVURVMG8yYlNmaDUyUjlXMi9ZZE9JeDlCdzVEcVZCZ1lQOCtlSDUwVmNDWm5wR0pjMUVYMGVPaHJoai92R25FTCtaYUhENzQ1RXU0dXl2eDNqdno2aFdBbFpXVlk5ekwwK0R2NzRmZmY3NjErYXNNdzBEbjRQY0hNSTFDQW9CR3E0Vkk0L2ozUXl3U21WS0Jod3pFMmcxYmJJcVhyVm0vR1RLcEZNODhOUXF6MzF5QXdzS2lXcmRSS3BWeVFYKzNMaDJ4WnYwbVJKNDZ3KzIvZWkwV0dabFptREhWTkFwOUx1b2l2bDd5ay9YN2NKTGU3NjVVWVBuUzc2MjIzZW5ySHdBT0hUbU9iVHYzUUN3VzRlMjViemhjVllEUDUySE9yQmw0WTk2N2lEeDFCbit2OHNOTDQ4YTROSk5KcTlYaTcxVnJ3ZWZ6TUhQYUsxekEvKy9hRGRpeWZUY1dmLzZoMVJTT095a3Z2d0JmZmZNRDRoTnVRaXdXWThiVWwrM1dzckNVa1ptRk0rZWk0Q2FYTzh4ME1LOEtVZjF6UVM2WFlkRjdiMlBQM2dONGN0UklxMzBhalJZclY2K0hVcW5BbUdlZUJHQzZIcmZ1Mk0xOUJ0eEo4VGNTY0M3cUlucjFlQWp6NTczaDlOaXZ2djBCa2FmT1FzQzNEV1k2ZFd3UFliVWc1MXJjZGFncjZ4dXdMSXNkbGRsTGZYdjNoTUJPUjNyYzlSdkl5YzJ6Q295RlFrSGxsQ1VUY3lDVmtKZ0VUUzJLOXBhV212NllTNlNTZW5kZUdWbldOSUJ3aTBXQ1oweDVtYnN2c1NjbE5RMno1cjZEWnVGaCtPU0RkMi9wdGU0MSt3OGVBUUIwNzlvWjErTGlrWmlVakFPSGptTEMrTEZPbjVlZGs0dThmRk90anFtdnZNUmwwd2lGQWt3WU54YjdEeDZCU2xXR3ZQeUNldGZDRUlsRUNBa093b3N2aklhcXJBeDc5eDlDekxVNGxKYXFiSDVldDdzOUxHdkU0dTkrUW14Y1BQaDhQaVpOSEkrUnc0ZmFmRmI3Ky9taWZiczJHUFBzVTdSU2xRTVU5Qk5Dd09QeElKVkpJWlZKdVRSaGhtRlFyaloxQWxTb0sxQ2gwVGdkbVdRWUJtcTFHdXBxbFpoNVBCNlhHU0NSU0NDVm1MSURSQkx4QTFjNDhOS1ZhQWlGUXJTdVRJVTI5NGhIWGJ3TWdVQ0ErSVJFZlB1RGRkWHRtNG5KS0NzclI5T3d4dmpuMzdYYzlzYWhvVmFqcStYbGFwdzhmUTdoVFp2WUxmQjFxMHBMVmRpeCt6K0l4U0tITi9UVlNhVlM2SFNPZzE4QWFOZTJGVDVadEFBQWNMN3lSbjcwTTAraVEvdTJOamZJOWlRbHArS1RMNzhCajhmRGUrL01jNWh1V0JOenBzdnR1Q0pQbmo2THhkLzlYT054VTE2ZDdYVC85Q2t2WThTd0lSZzZlQ0EyYjl0bGxlcGJYRnFLL0lJQ1BQWEVTSGk0dTJQWkQ0dnJsTG90c3FnUDBDeThLZng4ZmF4K3Z4TnVKa0VtazJGQXZ6NEFnTUFBZnp3K2NyalZPWnlsOTl0TGw3K1QxejlnV3JIZ3g2Vy9BUUJtVEgzRktoUEVIaTlQVDh4N1l5WSsvT3hyYk42MkUzbjUrWGhqNWpTYmpzclY2elpoNjQ3ZEFNQjlqK2E5OHo2My8rTXZ2dUZ1TW50Mjc0WTVzK28ra2d5WTV2UG01dVhqNlNjZVEzalRxbFQxNWhITm9OZnJzZlMzdi9ERkorL2Y4WTZKcUl1WHNlU0hwVkNWbFNFa09BaHZ6NTNsY0pxQnBYL1hib0RSYUlTbnA0ZkR6aG1sMGhRZ2xGY0wrdFhxQ2hRVUZxSnBXQk1jT25JTStRV0ZHUGJ3SUhoN2VXTGR4aTBvTEN6Q2pLa3Z3ODFORG9aaDhOYy9xNUdSbVlYaTR0SmJmOE5PR0kzQVgvK3NBWS9IczV2dFVwMzUrckFYZE15ZDlhcE5nRFRuN1lWY0ZrRGtxVFBJenNsRnQ2NmQ4T2IvWHJONy9tOS9XSXFjM0R5NzlUMnFXN2w2ZlkzSDNNc3VYWTdHK3MzYk1PYlpwOUN4ZlZ1bng2N2Z0Qld4Y2ZHWU1lVmxtNmx0OXhKekxZdnFSUXpOMHpvQVlFRC9QdkR6ODBWaVVqSU9IejJCRjE4WTdUU0l0Vnk1cVhveFZvWmh1UCticDNvQ3dJRkRSN0YydzJhMGF0a2M4MmJidjlZY2FkZW1GYmY2UklWR1kzTk4zKzcySERweURGRVhMd013ZFFvNXE0Y0IyUC9kSXlZVTlCTkM3QklJQkhCWEt1R3VyUHBBMStuMTBHbzAwR2wxMEdnMDBHaTEwT3EwTmtVQ0xSbU5SdE94ZGlxVUMvaW10ZFlGQWdHRWxhT2FBcUVBSXFFSUFtSGxkcUd3NnQ4Ry9HR3UwV2h4THVvU3VuVHF3QVZFV3EwT09UbTVDR3ZTR0Q3ZVhqaDI0cVJWQ3E3QllBRERNSkJJSk1qTXlrRm1WazdsODdUbzBMNnRWZEN6WS9kZWFMVmFpRVgyYjdiL1hidWh4aitHTjZvdGJXWnB6ZnBOVUtzcm9GUW9hajB2WHlhVGN1L0JVUnFmaDdzNzJyZDFCd0JrWlp1Syt6VU9EVUg3dHEyUmxwNkIwZU1uV1IxZmZVNi91VEFhbjgvRHdrV2ZXUjA3c0g4ZnZEcTFkcW4rYk9XbzllMElxSUlDQS9ESVVOc2labWFuenB4RGFha0tnd2YwZzhoSnFyUzVXSm12cnc5Vy9QNFQzT1J5L1BuUGFnQ0FwN3M3bHY2d0dPWTRYeUtSWU1QbWJjak15cTRzUG1icndPR2p1SFE1R2lOSERPTUNiOEQwbm4vNWZqSEVZaEcrV0d3YW5YOXkxS01ZTXFnL04vSVgyaWpFWmxTMXR1bjl3SjIvL284ZVA0bnZmbG9LbGpYaXBYRmphaHlWTnV2UXZpM2VtejhYbjM2MUJNY2pUeU12cndCdnZEWU53VUZWODhEMWV0T0tDNk5HRGtkMmRnN09SVjFFMzk0OW9kZnJjVHp5TkxwMzZ3eGZYMS9zMlh2QWxBVlZENUduem1MYnpqMElhOUlZNDhZK2E3V3ZlN2N1NlA1UUY1dzlkd0VIRHgvRHc0TUgxT3MxYXNLeUxGYXYyNFFObTdjQk1JMDJ2elpqY3ExR2YyT3Z4eVB5MUZtNys4clZhaFFVRkNJL3Z3Q1pXYVpDZ3NjalR5TW05am9LQ2dwUlVGQm9kd1dMbGkwaWtKZVhqNjA3ZGlHaVdUZ0c5ZStMc3JKeTdEOTBCQm1aV2VqU3VTTjY5ZWlHZjlkdXVJVjNYZVhzK1F0NDg1MFBBQUJaT2FacmJlLytnN2dXZHgxZW5wNWNnVUo3eG8xNUJoS0poQ3RHVjlmQXcyQXc0TisxR3dFQVk1NTl5dUZ4NWs2RjJnVDk4MmEvaG9obWpxZFdtZjI4YkRtaVkySnIyVkxUNzBQMS9rVjk1WlFFbzVHMTI5RXJFUERyUE1mNjlObnppTGtXVjJNdEdzQjBQZVhrNWprczdqZDYvQ1JvdFZyTW16MFR2WHAweDQ3ZC8rSElzVWhrWm1WREtCUWd2R2tZUmc0ZmFyZElvOEhBNEhqa0tVU2VPb09iaVVrb0tWVkJKQktpY2FOR0dQYndJSnRwVndEdzhlZUxjZjdDSlR3eWREQW1qQnVMUC8vK0YyZk9SMEdsS3NNbml4YWdmYlY2RjBlT1JjSmdNQ0FrT0FndElwckJ6OWNIZjY5YWc2TGlZcHkvY0FuZHV6bGVMY1BQenhkQmdRSEl5czdCOGNoVDNMUVBvOUhJWFZQOSt2U3k2b2hWS2hYSXl5K3d1MkpMVFlwTFRCMXRRcUhRN2dERDdXeVAwV2pFdXNvc3N2YnQydFFZOEJQbktPZ25oTlNhdUxMNk9LcGwzekVNQTYxV2Erb0UwR2locmV3UXFHbnBOYVp5YVRQbzlZQ0RaY3VxNC9QNUVBcUZFQW9FNEFzRTRQRjU0UFA0NFBQNTRQTjU0QXNFRVBENDRBa3F0L0VxdC9OTmo4MUJJL2ZhZDhtWmMrZWgwK25Rc2tVRVZ5MFpBTjU5YXc0WWhzRnZmLzREb0dyK013RDh1bndGZHU4OWdPVy9mR2ZWbXo3KzVlbFc1NjdRYUxCejkxNm5yMjhlcWF5UHRQUU0vT2RrWFdsSDVMS3ErYnMxRmF5elJ5cVZvbU1IK3lNOEtTbHB5TW5OZzB3bVEvdDJ0Z1hEQUZPZ1dsdm1sUHZiRWZSSE5BdDNXaWd3NFdZaVNrdFZlUG1sRjV5bXNnS211Y1FGRm1uN01aVTM1eHMyYjRkTVhuV0ROS0J2YjF5OUZvZExsNk14NWVXWHVEUnFTK2VqTHVIVW1YTVlNcWdxYU5Sb3RNakpyVnF2WGwxUkFZWmh1UG5pcGFVcVZHZzBPSDNtdk0zNUNpb0xmbDY2Zk1WdXA1NUlKT1FDbUR0MS9iT3NFYXZYYmVRQzFlZWVmZ0xQUE9tOEE2SzZUaDNiWTlIQ3QvSHhaMThqTHY0R1hwL3pOaDRmT1FLam4zM1NLdUI5NllVeE9ITXVDdWVpTHVMcEp4NkRxcXdNeHlOUDQ1R0hCNk5qaDNZNGNxeCtjMG0zN2RqTnJUUXdiTWhBbkRwekhzVWxKU2d1TGpIOVcxS0N6RXhUaDlpS1ZXdlFvM3RYbS9uOXQ4UEJ3OGV3WWZNMkNJVUN2UExTT0l5c1Z0alJFWlkxMmkxeStjWGk3M0hwY3JUZGdENHRQUU5wNlJsd2M1UEQzOThQUGo3ZThQWDJocSt2Ti9mL2lHYmgyTFp6RDFqV2lJU2JpVllkZ0JLSkJETW1UNnovbTdXRHgrTnhnU21mWndyYUM0dUtJWmZMMEtwbEJMWTUrUXg5OXNsUmtFZ2tUa2Y2blRsNTVoeXlzblBRdDNkUHRJaG81dkE0ODBocGJhYk5xZFZxTG5YZkdZT0JxZkVZU3k5UGZSMnFzaks3K3lKUG5iWGIrZlBvSXc5aldoMStYaFVhRFk1Rm5vSlVLbkg2L1FDQTJMaDRwS2FsbzMyN05qVjJTR3QxT2l4YzlDbGlyOGZEVFM2SFF1R0dvcUppWEkySnhkV1lXRHp6NUNpcmVpTUF1SG5vZ0NrNERRendSMzVCSWVJVGJpSSs0U2JTMGpNYzFnNEJnTSsvWG9Mb21GZ0UrUHM1SENBNWVOaFUzSE5nZjFNV25aZW5KenAxYUk4TGw2N2d3S0dqVG9OK0hvK0g2Wk1uNHNQUHZzS3k1U3Nna1lqaDdlMkZ0ZXMzNDNKMEROcTJib25wMWI3MzV1dlUwZlFuUnd3R0JvZU9tRHEvaGc0ZVlMY2o1M2EySnprbGpjdHdxMTVvbHRRZEJmMkVrRnNtRUFpNEpjY3NzYXlwMTkvVUNhQXhyZCt1TmRVRXNGYzRzRFpNNTlTaGZ1TnBWVXV2R1F3R0dQUjZCQVVFMXZ5azIyQmY1VTNEeXRYcnJkSXVQM3B2Zm8xTFlOVmsyNDdkRG0vQ3pGYjl1UXpDeW5tZ0pTV2xtUGJhSEF3ZTBBOVRKMC9nanRtNWV5OVdyYkVlTldOWkZqLzg4anRZbG5WWTRSd0FGbi8zazgyTnFIa1pyVSsvL0paN2JVdjI1bkJiOHZQMXNidkcvSzcvOWlQcXdtWDRlSHZqL1hmbjNaWjV6dWJVK05xTW9OMU5oNDRjUjNKS3FzMzJmUWNQV3owT0QydUNGaEhodUhRNUdqZVRrbTFHa2dEZytvMEVDQVFDcTFIKzYvRTM4UDdIWDlnY2F5NGk1dTN0aFJlZkgyMjFVb0lsaVVTQytJUkViblVGUzFLcGhBdjY3OVQxdjNMMU9temVaaW9lOStJTG8vSHNVNC9YNnp4dFc3ZkVrcTgveFpJZmwrSjZmQUkyYjlzSmlVU01zYzg5YlhXY2VTNjZtMXp1OUhmdWw5Lyt4SkZqa1RiYjdkVktLU2xWY1dtLzVzNFBTMkt4R041ZW50em8yVCtyMW1IbTlFazJ4OTBxUTJWQU9YVHd3Rm9IL0FDd1k5Y2UzRWhJUkdDQVA3SnpxanFRM04yVjhQZjNnNSt2RDN4OWZPRHI2dzJCUUlDL1Y2MUZrOGFoK1BxelJUVVdGK3pkc3p0eWN2UGdybFJBcVZUZ3dPRmp5TTNOdy9qbm43dnRhZHdQZGUxc1U3My9oVEhQWU9pUWdWekEvL3N2MzBHcHJPcHcrWHZWV3V6WmU0QjdYTFVVWWQyQy92NTllcUZSY0JDQ2c0T3dZOWQvNk5LNW85MENidWFndnphZlU3Lzhabi9aeTFzMWNFQmZWRlJVV0cwckxpbkIrYWhMYUJ6YUNDMmEyd2JwOWxiM2NPYS9mUWRSWG02YUtyamt4Mlg0Myt2VEhXWUtiTnl5SFlCcGhZV05XN1k3L1F6NGQrMUdTTVJpZlByaEFyUnQzUW84SGcrRmhVWDQ5WSsvY2Zyc2VXemF1Z1B0MnJSQ2w4NGR1ZWN3QmdiRGh3N0J5QkZEdWV3cmc0SEI4ci8rd1o1OUI3RjkxMzk0Yk1Rd3U5ZmpoWXVYd2VQeDhOT1NMeEhhS0FRTXcwQ3Z0eDRNU1VoTVFsS3k2VE4rWUwrcWVqeURCdlRGaFV0WGNDN3FJa3BLU3VIaDRlN3dmWFhxMkI0VHhqK1B2LzVaemRWZUVZdkZtRGx0RW9ZTTZtL3p2VE9QMXBzTDVOYWtYSzFHY2tvYVZxL2JpS1RrVkVTRU44V0xMNHh4ZVB6dGFzKzF1T3ZjLzJ1elZDdHg3dDY2dXlHRTNGZjRmRDZrVWdta1VnazhZSjEyeHpDTUtmQTJtTmFHTnhqMDBCc01ZUFFHR0JnR2VvTWVqTUYwVEgwN0NPNFZOeE9UY2JWeWhQYXhFY1BRUEtJWmtsTlNzV1g3cmxzK2QyNXVIalp0M1lIZ29FQVVGWmZZN0gvMnlWRVlNckEvM056azNPaVRlVlNXTDdDdVRENWswQUIwYU5mV2FvbXJyVHQySS81R0F2cjE2WVg4L0FLa1oyUTZmSS9WUjhuTm1SNEppWW5nOFd4dmd1Mk5BQUttMFpoVFo4NkR6K2VoaDhYeVlLcXlNaXo3ZlFWT25EeU5zQ2FOOGY2Nzgrd3VWVmNmNXFKMDlaNFBhTFRORkpneGE1N1ZLTDJaT1FWOHNvTTUvVzFidDhRSEM5NENBSHp5d2Jzd01LYnZZMGxKS1dhL3VRQkdveEdMUC84SXZyNVY3OTFON29ZTGwwenpIbThtSnRrRS9ma0ZoU2dzTEVMclZpMnNPbThpSXNMeCtjZnZtZHFsMWVIakx4WkRvVkRnN2JtekFBQWlvUWpOSThJeGVHRHQwdVh0dVpQWC85TlBQSVp6VVJmeHdwaG5VRkJZaEUrLytyWmU1NUdJeFpnMyt6Vjg4Zkg3Mkx4dEZ4S1RrdXltV2FlblozQ0ZVTE10TWlTcTArdE1Vd0s2ZHU0SWdVV1J0YVNrRks3SWxkbWp3NGNpS3pzSDNsNmU4UGIyZ3JlWEY0UkNJWXhHRnMwam1uRjFLb3FMU3pCbDVteGN2SHdGNWRWcXB6aWkwV2hSVkZ4Y3EyTkxTMDAzM3VvS2pWVTJoaU5Db1JBNm5RNHIxMndBbjgvRDlDa3ZZOUVuVmN1azJadGFZekFZc0hMMU91VG01dFZxTllHbVlZMjVHZ21YcjF6RjZuV2IwTHBsQ3p3MndyYVlxR1U5Q0taeVJEVTFMZDFxZS9XQXF6WXNpNDFKSmRiRjdxclhIVEVINWZWWkxxeFR4L1k0ZitFU2xxOVloZUM5QjdENDg0L2c1bWJka1c1ZTZ0QlpoWHV6NlpNbm9rbVRtbXN4L0wxeUxlTGliOVM2blpNbmpyZlpkdkwwV1p5UHVvVEJBL3ZocWNkSDJubFc3ZVhsRjJEZGhpMXdjNU9qUzZjT09CNTVDZ2FEd2U3Yzg5Tm56K1A4aFV0bzNhb0ZCQUlCVnE1ZUQ0UEJZTk5aWjFaUm9jSFhueTdpbGxNRVRJSG1tLzk3RFRQZWVCTzV1WG5Zc21PM1ZkQS9hZUo0bTB3MW9WQ0FWeWFNdzVGamthalFhSEE1T3NadW1uOWVmZ0UrWFBnMmwzVm1uczVveWJ5RVo5dldMYTA2RG5wMjd3YVpUSWFLaWdvY09ucmM0ZmRWcmE3QUgzK3Z3c0hLNlNkaFRSb2pOUzBOT3AwT08zYnZSV2lqRUxSdVpkM3BZcDdLMTZhMS9hVmN6ZWQ5NGpuYm4vV29rY1B4MGd1akhXWlYzTTcyRkZkK2RzbGtzanBuSlJCYkZQUVRRbHpDL01ldk5qZCtETXVDTVpnNkF4aTlnZXNRWUZqR05FSnJOSTFJRzJHRWtXVmhOS0x5WHlOWW85RTBYN3R5bTRGaHdCZ01ZTzlpZllCTlc3ZHovMi9UdWhYNjlPcU9DeGNWZG9PZVo1NnZTbnRqSzIvd1hwNW12WnlZNWJTSmRSdTNRcWZUWStiMFNmamlhK3RxNlFDc2JsNXE0dTNsYWJNTVVreHNITHk5UERGdDBnUjgrcVhqZ0dycEQ0dHQ1dmR0M0xJREsxZXZ3N3R2elVIbmp1MmR2blpKYVNrU2sweHJzLy80aTJtWm9FZUdEdWFDL2xObnptSFo4aFVvcnV6WXlNak13b3haYnpvODMrelhwdG1kbittSU9iMWZWTStSZnZNb3FXVkdnMGFyaFY2dlI3ZXVuV3AzRGdPREN4Y3ZRMnN4TDl4eVZQSFlpVk5jQjVpSHV4SmVudFkvcTJhVlN5TW0zRXl5T1hkczVZaEpoM2JXMHlYYzVISzBhV1c2MFRwdytDZ01CZ1lpb1pEYlpuWWpJUkVMRm4xYXEvY0JBTU9IRHVaU1h1L2s5YTlVS3ZERE41K0R6K2ZqKzU5K3hkbHoxaXNjMUpaNStnQ2Z6M2RhbitEaTVXZzBEV3RpbW1KVWVhMWN2M0VUUVlFQmRndWR6bjFqcGxYZ2R1akljY1RFeGxuVmN2RDE4ZVk2V2N5Mjcvb1BmNnhZaFVrVHgzTUZGRDA5UGJCbzRYeTBpQWlIU0NSQ1BxdzdEK3k1ZENVYW4zLzlYWTNIV1RwNlBCSkhqOXRtS1ZRWEVoeUVQcjI2UTYvWDQ1a25SNkdaUmZGQlI0UkNJUUlEQXBDWmxZMjgvQUw0K2RadWFUVzF1Z0kvTHYwZFlyRUlzMlpPdFNtRVptcjNTWnR0eGNVbGRyZmZLZVpyMDk1SS9OTGYvN0lKMXF1dldkK3RTeWYwNjlNTHh5TlA0WnZ2ZjhiQytmT3MzaXRUbVlvdkVwcXVINVkxUXF1enJwaHY3bmdJQ2d4QTA3QW1OYmJaUEJWSXE3RStqMUFncVBYcU85ZGlUWjh2eFhZNm51dENiOURqMis5L1FZVkdnMm1USitLUmh3ZWhYRjJCVTJmTzRmUEZTNnhXY3NrdktNVFMzLzhDajhmRGxKZGZRbEJnQU41NS8yT3NXYjhaZXIwQkw3NHcydWI4Z3dmMnN3cjR6WVJDSVI0Yk1ReC8vdjB2cnNWZWg4Rmc0SDZHanFhbWFYVTZlSHQ3SVNNenkyN25MbUQ2R1hSeThyZFBwOVBqV09YMU9haGFIUkt4V0l3K1Bidmp3T0dqT0hEb3FOMmdYMVZXaG5mZi93U3BhZWxvRWRFTU02YTlndkN3SnNqTnpjT2FEWnR4Nk1oeHZQdkJKNWcrZVNKWFo0WmxXVnk4SEEwQTZGckQvWUg1MmpNYXErcnA3TmoxSDY1RXgyRG10RWxvMlNMaWpyWkhVM2xOMXFhVGk5U012b3VFa0h1ZWdNK0hRQ3lHR0FEcVhuZkdpam05WDYvWDE3dm9WbDFjajA5QTVLbXpYR3B1VFN3cnBGKzZjaFdKU2NrWVBuU3dWYS82emoxVjgvY2ptalVGbjg5SHV6YldJN3ZMVjZ6aVJ1NnFNeGRhdWhvVGExTXQzZExJNGNQUXIzY3ZQUDM0WTFiQloyMlpPd0djTFNWMzZzeDViTjYyRXpjU2JuSTNGZDVlbnVqZHN6dUdEQjZBbE5RMExGK3hDbGVpWXlDVFNrMmpiRHdldW5mcjdQUzE2NW9CWUE2MEpVNm1NRGhqVHRzV1Y3dEpsa29sTmxNVVZHVmxNQmdNOFBUd3NNb01jTGFHT011eTJQM2ZmdTd4aVZObkVCd1VpSjdkdTNIYi9IeDlvRlFxY0RQUk51ZzMzNVE3UzZYZnMvY2dBTlBOM1QvL3JzTWozY0FBdWdBQUlBQkpSRUZVUXdjam9ITGtpV1ZaYUxWYXRHblZFczN0cE8rYWFUUWE3TjEvaVB0KzNPbnJINmpLem5oMTJpdFcwMVV5TTdNeDUrMkZhTldpT1JhOTk3YjlGelFhTWZhbEtaRFdvbGpkbVhOUnlNak00dEphUTBPQ29WUW84Ty9hRGJVdUpqZDRZTDlieXBwbzYyUmt6aDUvZjc5YUYvN0x5TWhDN1BWNGhEWUtzYm1adDhmYnl4TjllL2ZFcGN0WDhjS1laMjFXYm5Ha2FWZ1RaR1psSS81R1FxMkQvbVhMVnlBdnZ3RFRKayswS3JKb2FlM0s1ZHovdFJvdEpreVppWFp0VzJQaC9MbmNkcFdxck1aVk01elpzWHV2VlVkMTlRNDJ2ZDdnTVBYKzVHbjdoUTZybXpudEZTVGNURVRVeGN0WXQzR3pWYUJyWUt4SCtwTlRVL0cvTnhmWVBjOEhGbGtYdFRGaHlreXJ4d1A2OWNhY1dhL1crRHlkVG85amthY0FtRExEU2xVcXZEcjFsVG90MTJ1ZTYvNzNxblc0Rm5jZEhkcTN4ZkNoUThEbjgvRG03TmZ3NXJzZm9LaW9HQlVWVmRsaDMzNy9NNHFMUy9Ea3FFZlJMTnpVNGZUZS9MbVk4L1o3T0hENEtFYU9HR2JUaVIzZTFIRW5TS09RWUFDbWpwdmlrbEtyVHV5MDlBeWNQbnNlU2NrcHlNck9SWFpPRHJmVW92azV6czdweUtrejUxQ3VWa01rRXFGM0w5dE82a0VEKytMQTRhTkl6OGhFWFB3TnRHclIzR3Ivcjh0WElEVXRIYzBqd3ZIWlJ3dTU3N20vdngvZW1Ea04zYnAwd3JjL0xNVXZ2LzBKa1ZpRXdRUDY0ZFNaOHlnc0xFTDdkbTJjcm5Zamw4dXc1dS9mdWNmbDVXb2szRXpFeHEwN2NDVTZCdlBmK3hDTEZyeHQ5VGZsZHJmSDNPRlNWbFplV2JDMzRSWnp2aGRRMEU4SUlYZlFwcTA3SUJRSzhQem9aNXdHMkF6RFFDZ1VXcTNKcTFtK0FvbEp5Ump6N0ZOV2hjek1SWVVBb0gvZjN1amZ0emVxdTNRNUdybDUrVGJiTGVzcFpPZmtJanNuMTJHMlJjL3UzVEN3ZjUrYTM2UUQ1dlR6N0J6SHdWNXlTZ3JpYnlSQXFWQWdJTUFmQ1RjVDhjcUVjV2djMmdqck5tN2hpa0oxNnRnZUU4YU53ZHo1NzZOZm4xNzFYaGJORVhNS2RIMExwSEZ6dmQxcVRrSDg3TXNsdUJaM0hhditYRmJyemhUemNsNGRPN1RENVN0WHNYUDNQaFFWRjJIcXBJa1lNV3dJZDF6VHNDYUl2bm9ORlJxTlZScnl0Ymg0U0NRU3RHeHVQNWhMU0V4Q3dzMUUrUHI2b0t5c0REdDI3MFhrcVRQNC9PUDNyVzZjdTNicDVIUWtQTCtna0Z2T0NianoxNzhsa1Voa0ZXaVlnMUJmWHgrSEZlak5IWC9TV21RY3JWbS9DVEtaREVPSG1JSm9tVXlHSDc3NUhQRUpOOEV3TEg1ZXRyeUdNOWgzT1RvR1RMV2d3VHlOSmowakV4Y3FsNnN5azhsbFZuVVpuQWtQYThMTlU2L0pubjBIRVhzOUh1M2J0cTVUMGJYMzNwbG50VTU4VFZxMmlFRGtxVE9Jdlg0RGZYcjFxUEg0M1hzUDRPanhTTFJ2MXdidDJyVEN5ZE5ua1o2UmhmU01ES3NwR1BaK3hueSs5UlFtdlpNbFJBOGRPWTdqa2FkTng5bXB2UUNZbG9aelJxMVdPNng5VXIwZUFBQzgrOTdIU0V4T3Nkb21rOGt3WjlZTXZMWGdRNnpidUJWdFc3ZENoOG9sNnd5VjB4UE0xN21QbDVmZHVkV1hMbDlCZEV3c1FvS0RNSGhnZjd2dFNVNUp3ZkhJMC9EMTljR0lZUS9iN0cvU3VKSFQ5MnEyY2N0MmxKU1VZdGpEZzFCYXFzS2hJOGVSbnBHRmQ5NmNiUk4wTzJMK2ZqOC8rbWtZalVaTW5mUVNOOG9zbDh2d3dZSzNvRlFxckpZdG5UVnpHalp0MldIMW1lSHI2NE1GYjgrQmg0ZTczZGVXT0NuMFoxbjhsSzNzWEdGWkk1WXQvNHY3VEJNSUJHZ1VFb3gyYlZvandOOFBwODZlUjM2KzQ0eWI2dGxZMVIyb0xPQ24xK3Z4d29TcHpvODlkTlFxNkM4cEtjV0prMmNBQU9QR1BtZTNrNlZQcng0UUNvWDQvT3Z2OFBPeVB4RGc3ODhWRGExcndWTTNOems2ZG1pSDl1M2E0TzBGSHlJKzRTYisrWGNkdnFrTSt1OUVlOHlkQUN6TDRtWmlNcHBIT0M2UVMycEdRVDhoaE54QkU4YVBSVVN6cGxielF1MVJxOVdRU0dxM0ZKNGxSMEhtVDB0c1IzbFMwOUl4ZC81NzZOeXhBODZjaTBMTEZoRkl1Sm1FNlZNbTFucUpzN293RjZKS1M3ZGZCd0FBT25mcWdJaG00ZWpjc1FNT0hUMkdoSnVtZ25BM0VoSVJlZW9zdkR3OU1XSDhXQXdhWUJyeFlGa1dEOVV5WGI0dVVsSk5SUWY5L1h6cjlYeHpsV3gzZDhmRmxzenFXdUhiWURCZzFab042TmloSGNLYU5NYmxLMWV4NE8wNStPWFhQN0RzOTcrZ1Vxa3crcGtuQVFCTm16VEdsZWdZSktla2NvRmh1VnFObE5RMGRPblV3V0Z3dG1XYmFWazBQMThmSk54TXhOUkpFL0Q1MTB1dzZKTXY4ZVVuVld2U1g0NitDcjNlY1lhTTVlZ1hjT2V2ZjJmTWhTUWRqUXdEVlJrZXRRbjY1ODJlaWJUMFRIaFkvSXk5dmIyNGJJdGYvMWhScjNaK3NmZzdtKytiMmQ3OWg2dzZVUURUSE5udkYzOW05M2hYcUdrRml1ck1XVWtYTDEycDhkaVMwbEw4L3VmZkFFeUYybDZmTTk5cXYyWEFWMyttVHREZ29FQzBiZE9LZTYzTXJHeWJJMzlhOHFYZGRHK2xVZ0dEd1lDYzNEeUgxM3IxZWdBQXdMTXpUUUVBV2pTUHdPTWpoMlBiemozNGQrMUdMdWpYVmY3dW1RTXFEdzkzbTA2NG5YdjJJU1kyRHY1K3Z2ajRnM2U0cktjMTZ6Zmg4cFVZTEpnL0IwcUZBa2FqRVh5K0FFZVBSeUlqTTdQT28vTUFjQzdxSWpaczNnYVpUSWJ4eno4SHBVS0JYMzc3RS9zUEhzSGMrZS9odmZsekVWNkxhUi9tK2k2QkFmNlkrNFp0ZG9HOXorWEFBSCs3QlMyZFphazRxdzlVVkZSVis4TGNPYk45MXg3czNYOElFb2tFTTZkTlFxOGVEMWt0SVJpZmNOTnAwTy9vNXd1WTZ2RmNpWTV4dUwrNkU1R25NWG5paTF5blVuSnFHdmQrbkUydDZmRlFWNHg5N21tc1diOEpDeGQ5Q3BabDBiMWJseHFuM0RuQzUvUFJxK2REaUUrNGlZVEVKRzRxeEoxb2oyWHh2c05IajFQUWY0c282Q2VFa0Rzb0pEZ0lvNTk1RXRmakU1d2VWNjZ1QUovUHgrVXJWN2x0K1pWTG9zWEV4bkhMM3dGVktaNTFvZFBwc2ZpN242RlFLREJoL0ZpY09SZUYwRVloYU51NkZYNWR2Z0lSNFUyNXlzUzNpNWVuSjN5OHZYSGpwbTFsZDdQcTZZcG1EdzhlQU5iSW9sK2ZYdHlOc3ZrRzZmeUZTMXk2dWowakhubTR6dS9sekxrb0FLWkNmRWFqc2M1TDk1bXpLbXJUYVdBdXdsYWJlaGFBYWRtKzdKeGNUSnM4RVpjcXJ3K2x3ZzBmdmY4TzN2L29jMnpZdkIzOSt2UkNVR0FBd3NKTUt4a2tKcVZ3UVgvTXRUZ1lqVVowN3RUQjd2bGpyOGZqeE1uVG1ETnJCazVWTHMzWHZWc1h2REpoUEpiL3RSTGYvcmdVeno1cHFvaDlMVGJPNmJWYy9hYmFsZGQvN1BWNEFIQzZWcmxXVy90cEhWZXZ4VUhBNTJQWG5uMTI5K3UwdFpzdWxKR1pCUjZQeDNWR2pCLzdISFRWUnBhdnhWN0gyZk1YMEwxYkY1dmlWczZxZURjRTRVMmJ3TlBUQStrWm1jakl6TEpicGQ3TVhhbUVUQ1lEeXhvUkdoS014cUdORUJJU2hFYkJ3UWdKQ2JvdGhUek54ZjA2ZG1pSHFhKzhCTUJVdmQ5ZTBPL2g3ZzUzZHlWWTFtZzExNTVsV2F4YXN3RjZ2ZDZtU0ZsOWpYLytPUmlOUnF1aWRPYXBXZFduRVpuYnNQeXZsZGoxMzM0RUJ3WGl3L2ZtVzMxLzBpdW5iNWhUMFhrOEh0NllPUlVpb1JBSERoL0ZqWVJFekg1OU9pTENIZisrV0RweUxCSS9MdjBkZ0JIejNwakpkWWE5Tm4weVBOeVYyTGhsQithLzl6SG16WjdwZE1rNXdGVDlYeWFUZ2NmaklUc25sMXVDczdyeXlveXEzTHo4eXRlMkpaUEo3QlliTkQvUGthdlg0Z0NZT24vTTY4V2I2MEU4K3NqREdORFBOcU91TmxPV0hEbFFXZWpPM1YySkZiLzk1TEQ0WTJaV05tYk1tb2NLalFhUnA4NXc2OTVicmhDaDBXaWNkcjZOZnVaSkhEdHhFaG1aV1pCSUpIaDFtbTJSemJxdzdLUTAvNjI4RSszeDh2UkVqNGU2NHN5NUtPdzljQmhEQmczZ3BuS1F1cU9nbnhCQzdnRTVPYmxRbFpYWlhUN3RpOFcyQmZycWdtRVlmTDNrUjZTbXBlUDlkK1pacFRHT2ZlNHBYTGgwQlFzWGZZWlBGcjE3MndKL2htRWdFQWpRb25rNFRwMDVqNXpjUEc1K09HQUtmR3VxeGp0c3lDQ3J4K1liWG50TG9WbnEyN3RubmRvYUUzdWRDemEzN2R5RDZKaFlUQmczeG1rQnB1ck1vOHJPNWtpYUZSUVd3dDFkV2F1VTZJek1MS3pkc0JuTkk4TFJwVk1ITHVnSFRGa2VINzQzSDVsWldkenJOZ2sxVmV0T3NrZ1pObGZPNzJJbjZEY2FqVmorMXlwNGUzbWlUNitlWE5BUEFLTWVmUVNGaFVYbzFhT2JlWEVDUEQvNjJSclQreWRObitWd3Z5TzMrL3JYNlhTSXVuZ1pBb0VBN2V3c1gyaG1uZ0xnS1AzZmtyMjE2T3NqSmpZT1B5LzdBMi9QbllYZVBidmJYUjVQSUJEZzdQa0xhTit1alZXZGcvc0JqOGREcng0UFljL2VBemg0K0pqTnV1akZ4U1hZZitnSUJ2VHREWDkvUC96NjQ3ZjFxaWxTVytiVTh0cGtlNWh0M2JFTEd6ZHZoN3U3RWlLUkNNVWxKU2d0VlVFcWxlQ0p4MGFndkZ4ZHE2ayt6b2pGWWt5cUZyeWFNMU9xVjA2L2VpMFd2LzN4RDFKUzArRG1Ka2U3dHEyeDc0RDFzcDRwcVdrQWdFMWJkMXE5Vnk4dlQ0UTJDa0Y2UmlibXpYOGYvZnYyeHVobm5uQTRINzJvdUJoLy9yMGF4MDZjaEVBZ3dNeHBrMjJLbGI3NHdoaUl4V0tzWHJjSm4zMjFCSk1tak1Nb0I5ZXhScU5GZWJtYTZ3UXJLU25sS3RvN29sS1ZPVHhHcVZBNERQcjNIenlDeDBZOFlqTUZvNkN3RUllT0hBZGcvZmZEWEJmSDNzL3k3UGtMWElaWFhiR3NFUWNyMTd2djA2dUgwOVVlZ29NQzBhSjVCT0p2SkdEL29TTmMwTjhrTkJSOFBnOHNhOFRPUGZ1NHdxbi9iKysrdzV1cTJ6ZUEzeGx0T21paGhVNEtsSUxzRnN1R0FoVW9ldzlaTDRxQ0Fnb3VSTUFmS0x5T1Z3RkJ4VDFSUkJCQlJVQlFaRmhLS1h1RHl1aEFHVzNUVWpvenovbjlrWjVEMHFRaFpUZTlQOWZGQlUzU2NBSkptdnQ4bisvemxHVTBHdkhOcWpXNGNQRVNBRUN2MStQQXdTTU9wdzI0UXFmVHkvMHBvaUxyeWNkK3U0NW4zSmdIY2Zqb2NSZ01Ccno2eGx1WU0ydTYweFYvdlY3djhnbjFxb2FobjRqb0RqS2JUVEFZakRhcmxWblpXaFFVRnFKdDYxZ01HekpBdm56OXhzMUkyWHNBTDgyZUFSL2ZhMEg5MVRmZWN2bnZNNW5NZU9mOWo3RHZ3Q0dNSHpjYXJXSmIyb3p3MG1nMG1ETnJPbWJNZmhtelgzb0ZUejB4Q1IzYnQzRnlqODRaREViOHZIRVRUcHo2Qy8rZE93dHRXc2NpWmU4QjdONnpUKzQrck5QcDhjampVL0h3MkZIbGZoQjBaT2IwcCtYUmVvNTg5Tmt5L0w3dGozSUR3dHpaTXlBSWdrMG40UFAvL0lzRml5MmhNcUZiUE5Jenp1TnNhaHJtdmJZQU1kSE5NZjQvbzlDd1FSUUc5TzJGUGoxN2xCdlV6NWJPcVhmV0tBb0FVdFBTVVZ4Y2dtclZmTEg5anlSMGlldmd0S1IyMmZLVk1Kc0ZUSnZ5bU1QcnExWHpSU09yZmZwMUltb2pMRFFFZ1FIWDVoMGZPM0VTUWJWcU9seFIzYmtyQldmUHBXTHFsSWtPSDV0VVBpMnQxRmUwdkwrc08vWDgvMzNiSHlndUxrR2IxdmM3UGJsVVhEcHYzSlVQaVY5LzlvSFQvNnNubnA1eDNmc0FnUHo4UWdBVkM1bU9lSHQ3STdabHRFdmwwL2VhaE83eDJQemJWdnkyZFR0R0RCMWtjeUl5TlQwREsxYXR3VjkvbjhGTEw4NXdHdmh2eFRoWGJZNmxQTHNpSnhidWF4QUZiMjh2RkplVVFDZ3FncGRHZzdpTzdUQnF4RkNJb29oSEp6K0ZDZVBIb2svUEh0ZS9zd29vS1gyK1NxRS85MG9ldnZ4NmhkeUxvRS9QSG9odTBSUkxQN1JmQlpkT2J2ejIrM2E3U3FiV3NTM3g1T1FKZVB1OWorWHBEZjM3OXBJckh5U24vdm9iODE1ZEFJUEJnQm8xcW1QbWMwL0pXeUxLR2pWaXFEeEc3OURSNCtqWHA2ZkQyLzE3NFFJQXlFMGRHOTNYQUd1K1hlYnd0di84ZXdIVFo4MUZWUDFJTEhodG5zUGJPQ3ZTdXB5WmhWZit0eEJUcHp3bXZ4K2VQbnNPU3ovNEZDVWxKYWhSb3pvR0RiajJNeWs4UEF6YW5Gejh1bVViT3Jadmk0amE0UkJGRWZzT0hDcWRKdUY1UXcyQmp4NC9JVzhMaUhmUWs2ZXM3Zzkwd2VrelovSG5YNmZsNmhnL3Yycm9GdDhGMjNic3hNOGJOME9iazR2QkEvb2lJaUljU3FVU1dtME9EaDAraW8yYnR5QXJXd3R2YjI4ODBLVVRObS9aaGc4Ly9RSUZoWVh5aWZVcmVYbnlXRUZyWnF2MzZieXJWNUdhbG9IVmEzK1NBL3VJWVlQazYyL1g4ZFN0RTRGbnBrN0M0bmMveEpXOFBNeWNNeDhQZEkxRDUwNGRVSzlPQkx5OXZWRmNVb0lMRnk3aXlMRVQyUDVIRXBaOSt0NE5qYzEwZHd6OVJFUjMwT0ozN1p1WlNlUFVZdStQc1JtVmxyVEwwaEc1MFgwTmJFcmxWRXJYZnBoZHpjL0htNHZleGFtLy9rYXZoRzRZTm5pQXc5c0ZCOVhDL0pkbVlmNXJDL0RtVysrZ1I3ZXVHRGY2UVFRR0JqaTh2VU9paU1Ta1pDeGYrVDIwMmh6NWV6dTJiNHVQUHYwU3YyN1poa0g5KzBDbFV1RktYaDRNQmlPdVZIQzhrNldjdHZ6SFhsaG9DVlBsbFQ5YlFxMnE5SEJGYk4yZWlNKy8rZ1k2blI0ZDJyWEIxQ2tUb1ZBb3NDTnhGNzVadVJySGpwOHNiUnpZQVkrTUcrTncxQk5nV1psS1RjOUFjSENRVFRudHM5T20ySHhvTWhpTStMeDB0Ymk0dUFUdmZ2QUp2bHF4Q24xNzlVRGZYZ21vVnEwYTVzNSszaVo4TklpS1JQM0l1b2lzVjllbGZ5TlBUdzk4L043aWE4ZVduNCswOVBNMnpmNnNhVFNlcUZzbkFnbmRYT3Z3WHRIeS9yTHV4UE0vS3lzYkswcTc2UThaNkh4bXVEUml6RHAwbHNmSHg4ZG1QNjhkRjNlRVpHVmJtcEZaeitSMmxTaUt1SElsRC83K2ZwYlg3ZHh5cGhMYzR4cEcxVWQwaTJZNGZ1SVV2bHY3RXlZOFBGYStMajNqUEFBZ3NzeU1lWVBCaU5UMGRKdytjdzZuejV6RjMyZk80ZkZISDdycFk3bHcwVkxHZjcxTzY5YWlXelRERng4dmRYaGRZdEp1NlBWNnAwMERiMVJKU1FrOFBUM2tyUVZxbFFwbno2Vlp4cW8rOW9qY1g4SlJ0ZE9pdDkvSHJ0MTc4T2tIUzhwdE1QZkIyd3V3YnNObWJONnlGUVA3OWJhN3ZrbWpSbWpSckFucTFvbkFxQkZEci91NkdURjBFTUpDUTlHdVRXeTVJVXg2UDRrb0RYa0toYUxjMTVsMFlsS2hnUFBYWXJuSE14Qy8vTG9WVHo3ekFnSURhc0JvTXFHZ3dQSnp3OWZYQjNObVBtZlR6SFhrc01FNGNmSlBhSE55TWUyNVdhaFZNeEFGaFlYUTZmVG8zNmNuVXRNeTVHMUVGU0UxSXcycVZSTk5HanZlNG1hdFM2Y08rSHpaTnpDWlROaTZQVkUrR1R0cHduams1RjdCa2FQSGtaeXlGOGtwZXgxK2YrTkdEZkhVRTQralRrUnRlSGg0WVAwdnYrTHJGZC9oNnhYZkFRQzZ4M2ZCTTlNbTIzeFBjWEVKaG8wZTcranVvRlFxOE5EWVVYYU5PRy9YOFhUdTFBSCtmbjU0OTROUG9NMnhWR1ZJbFJtT1ZIUjdYbFhCMEU5RWRBZEpxd1dTNE9BZ3JGMjNBUUFRWTlXMDVtWWxwK3pEWjE4dXg1VzhQQXpxMzZmY1VqdEpWR1E5TEhodEh2Nzcra0pzMjdFVFNja3BlUG5GRjJ3YTZUaFNVQnEwWDM3MVRWeTRlQWxLcFJMOSsvWkNqOUtPMGI0K1B1Z2UzeFZidHUzQVQrczNZY1RRZ2REbVdQWnFCd2ZmV05PODhtUm1hYUZXcStEdlYvNWVRbEVVY2VqSU1heGMvWVBjTkxCWFFqZE1udmlJM0Zpdit3TmQwS2xETy95d2JnUFdiZmdGU2NsN3NIZi9JUXdmTWdEREJnK3dLNjFOM0dYWjk5bW16SXpobHFYTnR3RExCOXVQUzd2UjM5OHlHdE9mZWdLYmZ2c2R2MnorSGQrdCtRbHJmMXFQcnAwN1llaWcvalpiTFByMDZvRnF2bzduUkx2aXlGSExkb0RXclJ3M1AyelRLaGJWL2YxZGJpcDRzK1g5dC92NWYvVnFQbDVic0FURnhTVjRvR3Njb3AyVTlnUFhBa2R3VU1VRHVETlNVOEtpb2lLNzBtQnBsYXk4L2c5WDgvUGxwbUpIajUzQTVjdVp1SnlaaGN5c2JHUm1aY05vTkdMcDRqZFFyMjRkdSsrVm1rVGVDT3U5M25mQ2hJZkg0dm5aTDJQOXhzMW8zclF4MnJkdERRRDQ4eStwRjBNVWpoMC9pWlM5KzNINnpEbWtaWnkzT1lubTcrOW4wNkY5NURqN3BtNG5UcDV5ZUxudGJTemJYNXh0YlpKZUgrV05ack4yOGsvTDN2Q21aWG94bERlTzAxWFoyaHlZVEdiVXFsbGR2c3pmM3cvejU4NkN2NStmU3lldXJzZlQweE1qaHcvR2lLRUQ3ZDRUUkZHRTNxREh6T2V2dmI2bEJuek90SXFOZ2Nsc2hzbHNkbmhTY04vQnd3Q0FSZzNMSHdWNnEwVFdxNHUzRjc2R0Zhdlc0T2p4RXlncDBTRWtPQWh0V3NkaXhOQkJkaDMvbzFzMHc2STMvb3RWcTMvQTJkUTBYTTNQUjBSNE9QcjJUa0N2aEc2WVBmZVZDaDlEUVdHaDNFT21TMXhIbDE1djFhcjVvbDJiVnRpOVp4OTJKTzdDUTJOSFFxbFV3c3RMZy9selppSmw3MzdzMkxrTFo4K2xJVDgvSDJxMUdvRUJBV2phcEJIaU9yWkhhNnVmVFJNZkdZZnc4REQ4c25rTExsM09oSyt2RCtxNk1LbEJyVmFqWm1BQW9sczB3NEMrdlZFLzB2NUU5TzA4bnBqbzV2amsvU1g0WTJjeTloODhqTE9wbHZzMm13WDQrSGdqTERRVXpabzBRbnpYT0k3Mkt3ZERQeEhSSGRRbHJpUGlyT2J4WnB6L0I4ZU9uMFJFN1hDSDVYVmxtVXdtNlBSNnFKMlVydjE3NFNLV0xQMFFDb1VDa3lhT1IvOXl5aXJMQ2dzTndkdUxYc2VYWDMrTDFOUjB1d1ppWldsemN1WGdmT0hpSlVRM2I0cEpFOGZqNE9Ham1EbG5QdWJPZmg2eExhTXhadFJ3Sk83YWpSV3J2b2RhclpMM1FkWU9zeTAzbDByRGIrUUg5dmwvL2tWNlJnWWFSTlYzK0NFcVA3OEFpVW5KK0czckR2enpyNldjdEZiTlFEdys0V0diV2ZjU0x5OE4vak42QkhwMmo4ZEhueTNEb1NQSHNPcjdIL0g3OWtROCt0QVllU1hOYURUaTV3MmJBQURkeXN4ZnYzUTVFd2NQSDBWaTBtNmNQbU1KbDUwN2RjRFRUejRPalVhRE1TT0hZOWpnQWRpeWRRZldiZHdzcjE1SVplN05talMrN3Npbm91SmlQRHJwcVhLdk41c3RJV1hoa3Zmcy9sMWVlbkVHb3BzM3ZXV054NEJydlFUS20zdC9PNS8vcVducFdQVDIrN2g0NlRJaTY5WEZwQW5YVnFtTVJxTmRhWDVhK25sczNySU5BQkFUZmYwVER1TW1USEY2dlY2dmwvOHNyZUt2WHJzT0k0WU5zdnpkb29pL3o1ekZxVC8vUnIyNmRlRHA2WW1VdlFlUXNuY2Z0RG01eU1uSmhUWW4xeVpZSGpoMHhPYnZDQXdNUUdod3NQeFlDZ29MNGFYUnlGL3YyVy9weVhDOS9lVDUrUVZRS3BYdzhmR0JVcW1BVHFmSG5uMlc3NzFUalFLajZrZGkvTGpSV0xaOEpSWXVXWXF4bzBZZ3BrVnpIRDl4Q2dEUXJHbGpiTnV4RTV0KzJ3ckFzcmM1cGtWek5HbDhINW8wdnMrdWY0WXIvVFFFUVpEN2IwaGY3ejk0R09GaG9UWTlSL1FHeS8rbDlKb0pLTjB1Yy9MUHY5QWxybU81OTUrWmxZMmR1MUpRM2Q4ZlVaRzIyeTRhTld4Z3Q5cWRscEVCblU1dmM5bnhFNmNnaWlLYU5MNVBQc0VvQ0FKV3IvMEpBRkMzek1tZTBKQmdyUG54WitUbVhuSDYyTStscGdFQXZsbjV2ZFBSZFFBd29GOXZ1KzFBRnk5ZHh1aUhIRzh6dWxFWExsNlMrNm5FUkRmSDhtOVh5OXN0SEpHYW9HWm1aVHNkQVFwWTlzcExKNUtzaFlXRzRJWG5wcmw4akEyajZ1T2xGeDF2M1huVGFyS0p0Zkp1RDFoNkR2eXdxdUtUUG1ZOTcvaGtxa0toUUtjTzdkQ3BRenVIMXp0aXFTNXpYUDNsN0RwWDNPcmpzYVpXcTVIUVBSNEozVjJyVENOYkRQMUVSSGRBZUZnb1pqdzcxV2Fja0NBSTh0N0xBUTVLS1NVaVJDeGNzaFNlbnA2NGRDa1RScVBSNlJpeWlOcmhlSEhHc3dnT3JsWGh4bnplWGw2WU9ua2lEQWJEZGZmRVNYc1pmWDE4TVBteDhZanZFZ2NBcUZrekVFbkpLZmpmd2lXWVAyY1dtamRyZ3FlZmZCeHZ2Zk1CbGkxZkNjRFNxQ3lxZmlTT24vd1RHMzc1RlY1ZUdodzZiQm5oRlZST0dUMWdXZmxjdlBSRCtIaDd3OXZMQzk3ZWxuQjUrbXdxQkVIRUExMDcyOXorNHFYTCtPU0xyM0hzK0VsNUZiUm1ZQ0FHRGVpRGZyMFQ3RmJ0eXdvT0RzSzhPVE9SbUpTTXo3OWFBYTAyQjR2ZWZoK2lDSFNKNjRDTm03ZEFtNU9MWmswYW8xSERCa2hLM29NL2R1N0NtWE9wdUhvMVg3NmZwbzBiWWVUd3dXaFZwaHBBbzlGZ1lQOCs2TnM3QVZ1Mi9ZRTFQLzZNL1FjUFkvL0J3K2dXM3huUFRuTWVORlZLRlZyR05IZDZtL0w0T1JnOVZoRTV1Ym1ZK3N4TWVQdDR3OVBEQTRJb0lydTBPM2JaRXdtMzgvbC9KUzhQNjladndvWk52OEZzTnFOaFZIM01telBUSnZqKzM3elhjZkhTSmZqNytjRkxvNEhCYU1URlM1Y2hDQUphM1IvajBpcGoxODRkblo2UTJwRjRyZHkwVzN4bnJQMXhQYmJ1U0pSbmNWdVRabEtYNkVya0R1R0FwV1M1VGtSdGhJUUVJU3drQkNFaHdhVy9CeUVrT05pdXBQblRMNVpqNTY3ZDhQRHdnRUp4cmRtbE5MbWhQTjkrdHhhLy9tNDU0ZUh0NVFXOXdTQy9QdTZQdWJGUlhqZGl5TUIreU0yOWdwODNic2J5YjFmTGw4ZEVOMGQxZjM5MDd0Z2VnUUVCaUduUjdMcmJqVndaWTVpZlgyQ3o0cDZZdEJ0WDh2TFFMWDRBdG01UHhMRVRKMkUwbXJEdndFRUVCdFNRLzcvYnRHcUpiMWF1eGp2dmY0S2R1MUxrOXgxcnhjVWxPSGJpRlBSNlBVWS9PTlNtdXo5Z0NZSmxPNXBQbnpVWDUxTFRiUzVMeXppUEw3NWFBYVZTaVlBYU5lRHZYdzI1dVhtNFd0cFVycStEUGdGNzloMlVUMlk2bzlGbzVGbnF6blRxMk40dTlIdDdlWlZiTWVTcUE0Y08yNXprT0hqNEtFUlJSSFNMWmdnTXFJRjlCdzY1OURnS0M0dHNYamVPUk5RT2R4ajZpYW9xaG40aW9qdkF6NithM1FxUjFGUXVOQ1JZTG9lM0Zob2FncWFORzBHdFZrT2JrNHUvVDUrRlFxRkF3Nmo2R0RMSWZxOXlZR0NBdkVwWHRwdHlSVjB2REFPV0lQZkNjMDlaUW9yVktwbXZqNldyL056NS84UFdIWWxvM3F3Sk9uZnFBQjl2YjN5MTRqdGN6c3pDcUJGRDRPdnJBMDhQRDduVUViQTBsTEp1VEZkV1ZQMUlGQlVWSVQrL3dLWlV0SHAxZi9STzZHZFgxUkFhRW9MaTRoSW9GQXEwam0ySkh0M2kwYjV0YTVjNjUxdUw3eEtIVnJFdDhlWFgzeUluSnhlZE8xbjJNdlpLNklhazVCUjUrMFNkaUhBY09uSVVhclVhelpzMXdmMHgwZWpVb2UxMTl3dXIxV3IwNjUyQW50M2o4ZXVXYlZpN2JvUGRma2xIdkx3MG1ETnplb1VleTYxU016QVFVZlhyb2FpMFFrT2hBRUthTjBWY2gzWjJJN3B1MS9OZkVBUzg4dm9pcEtablFLbFVZTWpBZm5obzdFaW8xYllmYnhwR1JTSTk0end1WjJaQ0VDelBHMThmSDNTSjY0aEhIaDdqMHVPZE5HRzgwMzNFMGtvNVlCazE5YzZpMTdFek9RVzV1VmZrNTZxdnJ5OWF4N2FVVDRxMGJSV0xaNlpPTGczM3dRZ0lxRkdoOHZySWVuV1FsS3lRbTdUNSt2b2d0bVVNeG93Yzd2VDd3c0t1cllxWDZIUlFLaFVJQ3czQmc4TUdPNTF6Zmp0TUdQOGZOTHF2QVg1WXR4SC9YcmlBeUhyMTVNYVZ3Y0ZCTjlUN3dGWFoyaHlvMVdvTTZOY0x1M2J2UlZKeUNnUkJSSEJ3a0UwSCtNaDZkZkhzdENuNC9vZDFPSERvc1B3Y3NxWlVLaEVjVkF0OWV5ZGd5TUIrTjN4TVVzV0NJQWpJeWMxRlR1bm95bG8xQXpIcXdhRm8xOVorL04zaU55dGVabDVSZ1lFQkZWb2hkMlR5dE9tNHJNdVN2eDdVdncreXM3Vm9VM295WWNtQ1YyRytpUzBxMWp6VUZkL3pUK1RPRkRxOTd1WmJueElSVlJLQ0lFQVFCQmlOUmhnTUJnUUhCZC9WNHlrb0tNVGx6Q3luSTJna0pwTVpDZ1VxVFZkYWFXeWZNeWFUU2Q3ajdPUGo0M1NWdnl4UkZDRUlBa1FSVGtPOE5pY1hYaG9OcXQza3lyYWs3T015bVV3MklUTXJXNHRhTlFOdmFsK2hvM0owZDNRcm52L1NYTy9oUXdZNnJZQ3h2aDlCRUZ4dUJDWUlJa1JScURTdnU0b3dteTMvRmlxVjZxYjN3UXFDQ0sxV0M1VmFaZFBROG5ZekdBd3dDNEpMWXhjZFNVcy83M0IvOHEyU2xhMkZ3V0JBZUZob2hmNk5qVVlqREtVL3A3eTh2Rzc0OFpHbDM0TmVyOGVNWjZkNVMyZjhBQUFFU1VsRVFWUTYzWjVCNUtxczdDeDRlbnJDdzhNRFNxV3lVdlFSWU9nbm9pcmxYZ3Y5UkVSRWRQc3c5Tk90VmhsRC83MS9oRVJFUkVSRVJFUjBRN2pTVDBSVkNsZjZpWWlJaU9oR2NhV2ZpSWlJaUlpSWlPNFpEUDFFUkVSRVJFUkVib3FobjRpSWlJaUlpTWhOTWZRVEVSRVJFUkVSdVNtR2ZpS3FVaFFLaGMzWGdpRGNwU01oSWlJaW9zcWs3T2ZHc3A4cjcxVU0vVVJVSlNrVUNpZ1VDaGlNaHJ0OUtFUkVSRVJVQ1JpTUJ2a3paR1hDMEU5RVZaWkNvWURSYUx6YmgwRkVSRVJFbFlEUmFLeDBnUjlnNkNlaUtrZzZRNnRRS0tEVDZTQ0s0dDArSkNJaUlpSzZoNG1pQ0oxT1ovTTVzckpnNkNlaUtrZWhVRUNwVkVLcFZFSVFCQlFVRk56dFF5SWlJaUtpZTFoK2ZqNEVRWkEvUXpMMEV4SGRvNlEzYUNuNHExUXFGQlVYc2N5ZmlJaUlpQnd5R0F3b0tpNkNTcVd5Q2Z5VkpmZ3o5Qk5SbFNPVlpFbWhYNmxVSXU5cTN0MCtMQ0lpSWlLNkIrWGw1VUdsVXRtRS9zb1MrQUZBb2RQcnVKbVZpS29VVVJRaGlpSUVRWURKWklMSlpJTFJhSVRaYklhdnJ5OXFWSzl4dHcrUmlJaUlpTzZ5cTFldm9yQ29FQ3FWQ2g0ZUhsQ3IxVkNyMVpVdStLdnY5Z0VRRWQxcDBodTB0Tkp2ZlhsUlVSRktTa3FnMFdqZzZla0pMNDBYMUdxK1ZSSVJFUkc1TzVQSkJKMWVCNlBCQ0oxZUIwRVE1S0N2VnF1NTBrOUVWTmxJcS8yQ0lNQnNOdHY5RWdSQnJncGdoMzhpSWlJaTkyWGRsVjlhR0NyN3F6STI4UU80MGs5RVZaajBwaTc5MmJxcnYwcWxzZ245RW9aL0lpSWlJdmRoSGVBZGZSNlVmcGN1cjJ5QkgyRG9KNklxVG5vREYwVVJDb1ZDSHNVaVZRRklJWjlobjRpSWlNaDlsWjN3WkIzK3Jhc0FLaU9HZmlLcThxemY1SzFQQW5DVm40aUlpTWo5T1ZydEx4djBLMnZnQnhqNmlZZ0EyTC9aQStBcVB4RVJFVkVWNGlqZ1YrYXdMMkhvSnlLeVV2Wk5YaXI3SnlJaUlpTDM1NDZmK3hqNmlZaWNjTWMzZmlJaUlpS3FPcFIzK3dDSWlJaUlpSWlJNlBaZzZDY2lJaUlpSWlKeVV3ejlSRVJFUkVSRVJHNktvWitJaUlpSWlJaklUVEgwRXhFUkVSRVJFYmtwaG40aUlpSWlJaUlpTjhYUVQwUkVSRVJFUk9TbUdQcUppSWlJaUlpSTNCUkRQeEVSRVJFUkVaR2JZdWduSWlJaUlpSWljbE1NL1VSRVJFUkVSRVJ1aXFHZmlJaUlpSWlJeUUweDlCTVJFUkVSRVJHNUtZWitJaUlpSWlJaUlqZkYwRTlFUkVSRVJFVGtwaGo2aVlpSWlJaUlpTndVUXo4UkVSRVJFUkdSbTJMb0p5SWlJaUlpSW5KVERQMUVSRVJFUkVSRWJvcWhuNGlJaUlpSWlNaE5NZlFURVJFUkVSRVJ1U21HZmlJaUlpSWlJaUkzeGRCUFJFUkVSRVJFNUtZWStvbUlpSWlJaUlqY0ZFTS9FUkVSRVJFUmtadGk2Q2NpSWlJaUlpSnlVd3o5UkVSRVJFUkVSRzZLb1orSWlJaUlpSWpJVFRIMEV4RVJFUkVSRWJrcGhuNGlJaUlpSWlJaU44WFFUMFJFUkVSRVJPU21HUHFKaUlpSWlJaUkzQlJEUHhFUkVSRVJFWkdiWXVnbklpSWlJaUlpY2xNTS9VUkVSRVJFUkVSdWlxR2ZpSWlJaUlpSXlFMHg5Qk1SRVJFUkVSRzVxZjhIdHg3bEdCeDhQNVlBQUFBQVNVVk9SSzVDWUlJPSIsCgkiVGhlbWUiIDogIiIsCgkiVHlwZSIgOiAibWluZCIsCgkiVmVyc2lvbiIgOiAiIgp9Cg=="/>
    </extobj>
  </extobjs>
</s:customData>
</file>

<file path=customXml/itemProps28.xml><?xml version="1.0" encoding="utf-8"?>
<ds:datastoreItem xmlns:ds="http://schemas.openxmlformats.org/officeDocument/2006/customXml" ds:itemID="s:customData">
  <ds:schemaRefs>
    <ds:schemaRef ds:uri="http://www.wps.cn/officeDocument/2013/wpsCustomDat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3010</Words>
  <Application>WPS 演示</Application>
  <PresentationFormat>宽屏</PresentationFormat>
  <Paragraphs>289</Paragraphs>
  <Slides>24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44" baseType="lpstr">
      <vt:lpstr>Arial</vt:lpstr>
      <vt:lpstr>宋体</vt:lpstr>
      <vt:lpstr>Wingdings</vt:lpstr>
      <vt:lpstr>华文行楷</vt:lpstr>
      <vt:lpstr>华文宋体</vt:lpstr>
      <vt:lpstr>微软雅黑</vt:lpstr>
      <vt:lpstr>Arial Unicode MS</vt:lpstr>
      <vt:lpstr>Calibri</vt:lpstr>
      <vt:lpstr>米开飘逸行楷</vt:lpstr>
      <vt:lpstr>黑体</vt:lpstr>
      <vt:lpstr>Cambria Math</vt:lpstr>
      <vt:lpstr>楷体</vt:lpstr>
      <vt:lpstr>汉仪程行简</vt:lpstr>
      <vt:lpstr>Times New Roman</vt:lpstr>
      <vt:lpstr>汉仪颜楷简</vt:lpstr>
      <vt:lpstr>华文仿宋</vt:lpstr>
      <vt:lpstr>汉仪颜楷繁</vt:lpstr>
      <vt:lpstr>华文中宋</vt:lpstr>
      <vt:lpstr>Office 主题</vt:lpstr>
      <vt:lpstr>Equation.KSEE3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yjy</dc:creator>
  <cp:lastModifiedBy>WPS_1512042433</cp:lastModifiedBy>
  <cp:revision>22</cp:revision>
  <dcterms:created xsi:type="dcterms:W3CDTF">2024-01-29T05:45:00Z</dcterms:created>
  <dcterms:modified xsi:type="dcterms:W3CDTF">2024-02-06T13:50:46Z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96D833B3E3CF47688D4F431A699CAEFB_12</vt:lpwstr>
  </property>
  <property fmtid="{D5CDD505-2E9C-101B-9397-08002B2CF9AE}" pid="3" name="KSOProductBuildVer">
    <vt:lpwstr>2052-12.1.0.16250</vt:lpwstr>
  </property>
</Properties>
</file>