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256" r:id="rId2"/>
    <p:sldId id="263" r:id="rId3"/>
    <p:sldId id="258" r:id="rId4"/>
    <p:sldId id="264" r:id="rId5"/>
    <p:sldId id="265" r:id="rId6"/>
    <p:sldId id="268" r:id="rId7"/>
    <p:sldId id="269" r:id="rId8"/>
    <p:sldId id="270" r:id="rId9"/>
    <p:sldId id="271" r:id="rId10"/>
    <p:sldId id="272" r:id="rId11"/>
    <p:sldId id="275" r:id="rId12"/>
    <p:sldId id="273" r:id="rId13"/>
    <p:sldId id="274" r:id="rId14"/>
    <p:sldId id="276" r:id="rId15"/>
    <p:sldId id="277" r:id="rId16"/>
    <p:sldId id="278" r:id="rId17"/>
    <p:sldId id="279" r:id="rId18"/>
    <p:sldId id="294" r:id="rId19"/>
    <p:sldId id="281" r:id="rId20"/>
    <p:sldId id="282" r:id="rId21"/>
    <p:sldId id="283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</p:sldIdLst>
  <p:sldSz cx="12192000" cy="6858000"/>
  <p:notesSz cx="6858000" cy="9144000"/>
  <p:embeddedFontLst>
    <p:embeddedFont>
      <p:font typeface="FZShuSong-Z01" panose="03000509000000000000" pitchFamily="65" charset="-122"/>
      <p:regular r:id="rId33"/>
    </p:embeddedFont>
    <p:embeddedFont>
      <p:font typeface="FangSong" panose="02010609060101010101" pitchFamily="49" charset="-122"/>
      <p:regular r:id="rId34"/>
    </p:embeddedFont>
    <p:embeddedFont>
      <p:font typeface="SimHei" panose="02010609060101010101" pitchFamily="49" charset="-122"/>
      <p:regular r:id="rId35"/>
    </p:embeddedFont>
    <p:embeddedFont>
      <p:font typeface="SimHei" panose="02010609060101010101" pitchFamily="49" charset="-122"/>
      <p:regular r:id="rId35"/>
    </p:embeddedFont>
    <p:embeddedFont>
      <p:font typeface="华文楷体" panose="02010600040101010101" pitchFamily="2" charset="-122"/>
      <p:regular r:id="rId36"/>
    </p:embeddedFont>
    <p:embeddedFont>
      <p:font typeface="华文行楷" panose="02010800040101010101" pitchFamily="2" charset="-122"/>
      <p:regular r:id="rId37"/>
    </p:embeddedFont>
    <p:embeddedFont>
      <p:font typeface="Cambria Math" panose="02040503050406030204" pitchFamily="18" charset="0"/>
      <p:regular r:id="rId38"/>
    </p:embeddedFont>
    <p:embeddedFont>
      <p:font typeface="Lato" panose="020F0502020204030203" pitchFamily="34" charset="0"/>
      <p:regular r:id="rId39"/>
    </p:embeddedFont>
    <p:embeddedFont>
      <p:font typeface="Transformers Movie" pitchFamily="2" charset="0"/>
      <p:bold r:id="rId40"/>
    </p:embeddedFont>
  </p:embeddedFontLst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83CE"/>
    <a:srgbClr val="234380"/>
    <a:srgbClr val="CA9BE9"/>
    <a:srgbClr val="610FA1"/>
    <a:srgbClr val="A13FEC"/>
    <a:srgbClr val="8515DB"/>
    <a:srgbClr val="E8D3F5"/>
    <a:srgbClr val="D9B7EF"/>
    <a:srgbClr val="DDE2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284" autoAdjust="0"/>
  </p:normalViewPr>
  <p:slideViewPr>
    <p:cSldViewPr snapToGrid="0">
      <p:cViewPr>
        <p:scale>
          <a:sx n="100" d="100"/>
          <a:sy n="100" d="100"/>
        </p:scale>
        <p:origin x="696" y="-1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选题原因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为何这样分类</a:t>
            </a:r>
          </a:p>
          <a:p>
            <a:r>
              <a:rPr lang="zh-CN" altLang="en-US" dirty="0"/>
              <a:t>有一些难度，聚类分析不太懂，所以后续在看一些文章的时候有些云里雾里，只能讲我的理解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994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575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我不清楚的问题，</a:t>
            </a:r>
            <a:endParaRPr lang="en-US" altLang="zh-CN" dirty="0"/>
          </a:p>
          <a:p>
            <a:r>
              <a:rPr lang="zh-CN" altLang="en-US" dirty="0"/>
              <a:t>包含折叠信息，后续文章讲述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7228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这决定了分类时相似性的衡量很重要，</a:t>
            </a:r>
            <a:endParaRPr lang="en-US" altLang="zh-CN" dirty="0"/>
          </a:p>
          <a:p>
            <a:r>
              <a:rPr lang="zh-CN" altLang="en-US" dirty="0"/>
              <a:t>形象理解（刚刚提到的）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936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方法比较复杂，直接讲难度太大，下次主要讲解（怎么选）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976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800" b="0" i="0" dirty="0">
                <a:solidFill>
                  <a:srgbClr val="000000"/>
                </a:solidFill>
                <a:effectLst/>
                <a:latin typeface="FangSong" panose="02010609060101010101" pitchFamily="49" charset="-122"/>
                <a:ea typeface="FangSong" panose="02010609060101010101" pitchFamily="49" charset="-122"/>
              </a:rPr>
              <a:t>基于模糊邻近关系的粒度空间， 对蛋白质序列进行聚类结构分析</a:t>
            </a:r>
            <a:r>
              <a:rPr lang="zh-CN" altLang="en-US" sz="1800" b="0" i="0" dirty="0">
                <a:solidFill>
                  <a:srgbClr val="000000"/>
                </a:solidFill>
                <a:effectLst/>
                <a:latin typeface="FSJ0+ZDEGV5-2"/>
              </a:rPr>
              <a:t>。</a:t>
            </a:r>
            <a:endParaRPr lang="en-US" altLang="zh-CN" sz="1800" b="0" i="0" dirty="0">
              <a:solidFill>
                <a:srgbClr val="000000"/>
              </a:solidFill>
              <a:effectLst/>
              <a:latin typeface="FSJ0+ZDEGV5-2"/>
            </a:endParaRPr>
          </a:p>
          <a:p>
            <a:r>
              <a:rPr lang="zh-CN" altLang="en-US" sz="1800" b="0" i="0" dirty="0">
                <a:solidFill>
                  <a:srgbClr val="000000"/>
                </a:solidFill>
                <a:effectLst/>
                <a:latin typeface="FangSong" panose="02010609060101010101" pitchFamily="49" charset="-122"/>
                <a:ea typeface="FangSong" panose="02010609060101010101" pitchFamily="49" charset="-122"/>
              </a:rPr>
              <a:t>利用 </a:t>
            </a:r>
            <a:r>
              <a:rPr lang="en-US" altLang="zh-CN" sz="1800" b="0" i="0" dirty="0">
                <a:solidFill>
                  <a:srgbClr val="000000"/>
                </a:solidFill>
                <a:effectLst/>
                <a:latin typeface="E-BZ+ZDEGV4-1"/>
              </a:rPr>
              <a:t>MEGA </a:t>
            </a:r>
            <a:r>
              <a:rPr lang="zh-CN" altLang="en-US" sz="1800" b="0" i="0" dirty="0">
                <a:solidFill>
                  <a:srgbClr val="000000"/>
                </a:solidFill>
                <a:effectLst/>
                <a:latin typeface="FangSong" panose="02010609060101010101" pitchFamily="49" charset="-122"/>
                <a:ea typeface="FangSong" panose="02010609060101010101" pitchFamily="49" charset="-122"/>
              </a:rPr>
              <a:t>软件计算选取的木聚糖酶序列间的比对距离， 引入内积将其转化为模糊邻近关系</a:t>
            </a:r>
            <a:r>
              <a:rPr lang="en-US" altLang="zh-CN" sz="1800" b="0" i="0" dirty="0">
                <a:solidFill>
                  <a:srgbClr val="000000"/>
                </a:solidFill>
                <a:effectLst/>
                <a:latin typeface="FangSong" panose="02010609060101010101" pitchFamily="49" charset="-122"/>
                <a:ea typeface="FangSong" panose="02010609060101010101" pitchFamily="49" charset="-122"/>
              </a:rPr>
              <a:t>( </a:t>
            </a:r>
            <a:r>
              <a:rPr lang="zh-CN" altLang="en-US" sz="1800" b="0" i="0" dirty="0">
                <a:solidFill>
                  <a:srgbClr val="000000"/>
                </a:solidFill>
                <a:effectLst/>
                <a:latin typeface="FangSong" panose="02010609060101010101" pitchFamily="49" charset="-122"/>
                <a:ea typeface="FangSong" panose="02010609060101010101" pitchFamily="49" charset="-122"/>
              </a:rPr>
              <a:t>或矩阵</a:t>
            </a:r>
            <a:r>
              <a:rPr lang="en-US" altLang="zh-CN" sz="1800" b="0" i="0" dirty="0">
                <a:solidFill>
                  <a:srgbClr val="000000"/>
                </a:solidFill>
                <a:effectLst/>
                <a:latin typeface="FangSong" panose="02010609060101010101" pitchFamily="49" charset="-122"/>
                <a:ea typeface="FangSong" panose="02010609060101010101" pitchFamily="49" charset="-122"/>
              </a:rPr>
              <a:t>) </a:t>
            </a:r>
            <a:r>
              <a:rPr lang="zh-CN" altLang="en-US" sz="1800" b="0" i="0" dirty="0">
                <a:solidFill>
                  <a:srgbClr val="000000"/>
                </a:solidFill>
                <a:effectLst/>
                <a:latin typeface="FangSong" panose="02010609060101010101" pitchFamily="49" charset="-122"/>
                <a:ea typeface="FangSong" panose="02010609060101010101" pitchFamily="49" charset="-122"/>
              </a:rPr>
              <a:t>，</a:t>
            </a:r>
            <a:endParaRPr lang="en-US" altLang="zh-CN" sz="1800" b="0" i="0" dirty="0">
              <a:solidFill>
                <a:srgbClr val="000000"/>
              </a:solidFill>
              <a:effectLst/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800" b="0" i="0" dirty="0">
                <a:solidFill>
                  <a:srgbClr val="000000"/>
                </a:solidFill>
                <a:effectLst/>
                <a:latin typeface="FangSong" panose="02010609060101010101" pitchFamily="49" charset="-122"/>
                <a:ea typeface="FangSong" panose="02010609060101010101" pitchFamily="49" charset="-122"/>
              </a:rPr>
              <a:t> 再应用算法求解其粒度空间， 进行序列的聚类结构分析和最佳聚类确定研究</a:t>
            </a:r>
            <a:r>
              <a:rPr lang="zh-CN" altLang="en-US" sz="1800" b="0" i="0" dirty="0">
                <a:solidFill>
                  <a:srgbClr val="000000"/>
                </a:solidFill>
                <a:effectLst/>
                <a:latin typeface="FSJ0+ZDEGV5-2"/>
              </a:rPr>
              <a:t>。</a:t>
            </a:r>
            <a:endParaRPr lang="en-US" altLang="zh-CN" sz="1800" b="0" i="0" dirty="0">
              <a:solidFill>
                <a:srgbClr val="000000"/>
              </a:solidFill>
              <a:effectLst/>
              <a:latin typeface="FSJ0+ZDEGV5-2"/>
            </a:endParaRPr>
          </a:p>
          <a:p>
            <a:r>
              <a:rPr lang="zh-CN" altLang="en-US" sz="1800" b="0" i="0" dirty="0">
                <a:solidFill>
                  <a:srgbClr val="000000"/>
                </a:solidFill>
                <a:effectLst/>
                <a:latin typeface="FZShuSong-Z01" panose="03000509000000000000" pitchFamily="65" charset="-122"/>
                <a:ea typeface="FZShuSong-Z01" panose="03000509000000000000" pitchFamily="65" charset="-122"/>
              </a:rPr>
              <a:t>木聚糖酶大部分为 </a:t>
            </a:r>
            <a:r>
              <a:rPr lang="en-US" altLang="zh-CN" sz="1800" b="0" i="0" dirty="0">
                <a:solidFill>
                  <a:srgbClr val="000000"/>
                </a:solidFill>
                <a:effectLst/>
                <a:latin typeface="E-BZ+ZDEGV4-1"/>
              </a:rPr>
              <a:t>F /10 </a:t>
            </a:r>
            <a:r>
              <a:rPr lang="zh-CN" altLang="en-US" sz="1800" b="0" i="0" dirty="0">
                <a:solidFill>
                  <a:srgbClr val="000000"/>
                </a:solidFill>
                <a:effectLst/>
                <a:latin typeface="FZShuSong-Z01" panose="03000509000000000000" pitchFamily="65" charset="-122"/>
                <a:ea typeface="FZShuSong-Z01" panose="03000509000000000000" pitchFamily="65" charset="-122"/>
              </a:rPr>
              <a:t>和 </a:t>
            </a:r>
            <a:r>
              <a:rPr lang="en-US" altLang="zh-CN" sz="1800" b="0" i="0" dirty="0">
                <a:solidFill>
                  <a:srgbClr val="000000"/>
                </a:solidFill>
                <a:effectLst/>
                <a:latin typeface="E-BZ+ZDEGV4-1"/>
              </a:rPr>
              <a:t>G /11 </a:t>
            </a:r>
            <a:r>
              <a:rPr lang="zh-CN" altLang="en-US" sz="1800" b="0" i="0" dirty="0">
                <a:solidFill>
                  <a:srgbClr val="000000"/>
                </a:solidFill>
                <a:effectLst/>
                <a:latin typeface="FZShuSong-Z01" panose="03000509000000000000" pitchFamily="65" charset="-122"/>
                <a:ea typeface="FZShuSong-Z01" panose="03000509000000000000" pitchFamily="65" charset="-122"/>
              </a:rPr>
              <a:t>两大家族， </a:t>
            </a:r>
            <a:r>
              <a:rPr lang="en-US" altLang="zh-CN" sz="1800" b="0" i="0" dirty="0">
                <a:solidFill>
                  <a:srgbClr val="000000"/>
                </a:solidFill>
                <a:effectLst/>
                <a:latin typeface="E-BZ+ZDEGV4-1"/>
              </a:rPr>
              <a:t>F /10 </a:t>
            </a:r>
            <a:r>
              <a:rPr lang="zh-CN" altLang="en-US" sz="1800" b="0" i="0" dirty="0">
                <a:solidFill>
                  <a:srgbClr val="000000"/>
                </a:solidFill>
                <a:effectLst/>
                <a:latin typeface="FZShuSong-Z01" panose="03000509000000000000" pitchFamily="65" charset="-122"/>
                <a:ea typeface="FZShuSong-Z01" panose="03000509000000000000" pitchFamily="65" charset="-122"/>
              </a:rPr>
              <a:t>木聚糖酶相对结构复杂， 分子量大， 在耐高温</a:t>
            </a:r>
            <a:r>
              <a:rPr lang="zh-CN" altLang="en-US" sz="1800" b="0" i="0" dirty="0">
                <a:solidFill>
                  <a:srgbClr val="000000"/>
                </a:solidFill>
                <a:effectLst/>
                <a:latin typeface="FSJ0+ZDEGV5-2"/>
              </a:rPr>
              <a:t>、</a:t>
            </a:r>
            <a:r>
              <a:rPr lang="zh-CN" altLang="en-US" sz="1800" b="0" i="0" dirty="0">
                <a:solidFill>
                  <a:srgbClr val="000000"/>
                </a:solidFill>
                <a:effectLst/>
                <a:latin typeface="FZShuSong-Z01" panose="03000509000000000000" pitchFamily="65" charset="-122"/>
                <a:ea typeface="FZShuSong-Z01" panose="03000509000000000000" pitchFamily="65" charset="-122"/>
              </a:rPr>
              <a:t>耐酸和耐碱性方面更有优越性</a:t>
            </a:r>
            <a:r>
              <a:rPr lang="zh-CN" altLang="en-US" dirty="0"/>
              <a:t> </a:t>
            </a:r>
            <a:endParaRPr lang="en-US" altLang="zh-CN" dirty="0"/>
          </a:p>
          <a:p>
            <a:r>
              <a:rPr lang="zh-CN" altLang="en-US" sz="1800" b="0" i="0" dirty="0">
                <a:solidFill>
                  <a:srgbClr val="000000"/>
                </a:solidFill>
                <a:effectLst/>
                <a:latin typeface="SimHei" panose="02010609060101010101" pitchFamily="49" charset="-122"/>
                <a:ea typeface="SimHei" panose="02010609060101010101" pitchFamily="49" charset="-122"/>
              </a:rPr>
              <a:t>模糊邻近关系的粒度空间</a:t>
            </a:r>
            <a:r>
              <a:rPr lang="zh-CN" altLang="en-US" dirty="0"/>
              <a:t> </a:t>
            </a:r>
            <a:br>
              <a:rPr lang="zh-CN" altLang="en-US" dirty="0"/>
            </a:br>
            <a:br>
              <a:rPr lang="zh-CN" altLang="en-US" dirty="0"/>
            </a:br>
            <a:br>
              <a:rPr lang="zh-CN" altLang="en-US" dirty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0780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 dirty="0">
                <a:solidFill>
                  <a:srgbClr val="4A6480"/>
                </a:solidFill>
                <a:effectLst/>
                <a:latin typeface="system-ui"/>
              </a:rPr>
              <a:t>序列相似性、结构特征与基于深度学习的功能预测工具相结合，</a:t>
            </a:r>
            <a:endParaRPr lang="en-US" altLang="zh-CN" b="0" i="0" dirty="0">
              <a:solidFill>
                <a:srgbClr val="4A6480"/>
              </a:solidFill>
              <a:effectLst/>
              <a:latin typeface="system-ui"/>
            </a:endParaRPr>
          </a:p>
          <a:p>
            <a:r>
              <a:rPr lang="zh-CN" altLang="en-US" b="0" i="0" dirty="0">
                <a:solidFill>
                  <a:srgbClr val="4A6480"/>
                </a:solidFill>
                <a:effectLst/>
                <a:latin typeface="system-ui"/>
              </a:rPr>
              <a:t>对</a:t>
            </a:r>
            <a:r>
              <a:rPr lang="en-US" altLang="zh-CN" b="0" i="0" dirty="0" err="1">
                <a:solidFill>
                  <a:srgbClr val="4A6480"/>
                </a:solidFill>
                <a:effectLst/>
                <a:latin typeface="system-ui"/>
              </a:rPr>
              <a:t>Uniprot</a:t>
            </a:r>
            <a:r>
              <a:rPr lang="zh-CN" altLang="en-US" b="0" i="0" dirty="0">
                <a:solidFill>
                  <a:srgbClr val="4A6480"/>
                </a:solidFill>
                <a:effectLst/>
                <a:latin typeface="system-ui"/>
              </a:rPr>
              <a:t>中功能未知的蛋白进行注释。文章首次构建了一个包含数百万个蛋白的、具有注释和交互功能的序列相似性网络，</a:t>
            </a:r>
            <a:endParaRPr lang="en-US" altLang="zh-CN" b="0" i="0" dirty="0">
              <a:solidFill>
                <a:srgbClr val="4A6480"/>
              </a:solidFill>
              <a:effectLst/>
              <a:latin typeface="system-ui"/>
            </a:endParaRPr>
          </a:p>
          <a:p>
            <a:r>
              <a:rPr lang="zh-CN" altLang="en-US" b="0" i="0" dirty="0">
                <a:solidFill>
                  <a:srgbClr val="4A6480"/>
                </a:solidFill>
                <a:effectLst/>
                <a:latin typeface="system-ui"/>
              </a:rPr>
              <a:t>通过这个网络，研究者发现了</a:t>
            </a:r>
            <a:r>
              <a:rPr lang="en-US" altLang="zh-CN" b="0" i="0" dirty="0">
                <a:solidFill>
                  <a:srgbClr val="4A6480"/>
                </a:solidFill>
                <a:effectLst/>
                <a:latin typeface="system-ui"/>
              </a:rPr>
              <a:t>290</a:t>
            </a:r>
            <a:r>
              <a:rPr lang="zh-CN" altLang="en-US" b="0" i="0" dirty="0">
                <a:solidFill>
                  <a:srgbClr val="4A6480"/>
                </a:solidFill>
                <a:effectLst/>
                <a:latin typeface="system-ui"/>
              </a:rPr>
              <a:t>个可能存在的新的蛋白家族、确定了一种新的蛋白折叠方式，并定义了一个新的蛋白超家族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0838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0" i="0" dirty="0">
                <a:solidFill>
                  <a:srgbClr val="0A0A0A"/>
                </a:solidFill>
                <a:effectLst/>
                <a:latin typeface="Lato" panose="020F0502020204030204" pitchFamily="34" charset="0"/>
              </a:rPr>
              <a:t>The Universal Protein Resource (</a:t>
            </a:r>
            <a:r>
              <a:rPr lang="en-US" altLang="zh-CN" b="0" i="0" dirty="0" err="1">
                <a:solidFill>
                  <a:srgbClr val="0A0A0A"/>
                </a:solidFill>
                <a:effectLst/>
                <a:latin typeface="Lato" panose="020F0502020204030204" pitchFamily="34" charset="0"/>
              </a:rPr>
              <a:t>UniProt</a:t>
            </a:r>
            <a:r>
              <a:rPr lang="en-US" altLang="zh-CN" b="0" i="0" dirty="0">
                <a:solidFill>
                  <a:srgbClr val="0A0A0A"/>
                </a:solidFill>
                <a:effectLst/>
                <a:latin typeface="Lato" panose="020F0502020204030204" pitchFamily="34" charset="0"/>
              </a:rPr>
              <a:t>)</a:t>
            </a:r>
          </a:p>
          <a:p>
            <a:r>
              <a:rPr lang="en-US" altLang="zh-CN" b="0" i="0" dirty="0">
                <a:solidFill>
                  <a:srgbClr val="0A0A0A"/>
                </a:solidFill>
                <a:effectLst/>
                <a:latin typeface="Lato" panose="020F0502020204030203" pitchFamily="34" charset="0"/>
              </a:rPr>
              <a:t>The </a:t>
            </a:r>
            <a:r>
              <a:rPr lang="en-US" altLang="zh-CN" b="0" i="0" dirty="0" err="1">
                <a:solidFill>
                  <a:srgbClr val="0A0A0A"/>
                </a:solidFill>
                <a:effectLst/>
                <a:latin typeface="Lato" panose="020F0502020204030203" pitchFamily="34" charset="0"/>
              </a:rPr>
              <a:t>UniProt</a:t>
            </a:r>
            <a:r>
              <a:rPr lang="en-US" altLang="zh-CN" b="0" i="0" dirty="0">
                <a:solidFill>
                  <a:srgbClr val="0A0A0A"/>
                </a:solidFill>
                <a:effectLst/>
                <a:latin typeface="Lato" panose="020F0502020204030203" pitchFamily="34" charset="0"/>
              </a:rPr>
              <a:t> Reference Clusters</a:t>
            </a:r>
          </a:p>
          <a:p>
            <a:endParaRPr lang="en-US" altLang="zh-CN" dirty="0"/>
          </a:p>
          <a:p>
            <a:r>
              <a:rPr lang="zh-CN" altLang="en-US" dirty="0"/>
              <a:t>包括：</a:t>
            </a:r>
            <a:r>
              <a:rPr lang="en-US" altLang="zh-CN" dirty="0" err="1"/>
              <a:t>fasta</a:t>
            </a:r>
            <a:r>
              <a:rPr lang="zh-CN" altLang="en-US" dirty="0"/>
              <a:t>文件，如果要用怎么用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916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tmp"/><Relationship Id="rId4" Type="http://schemas.openxmlformats.org/officeDocument/2006/relationships/image" Target="../media/image21.tm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tm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32.gif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nature.com/articles/s41467-018-04964-5#citeas" TargetMode="External"/><Relationship Id="rId5" Type="http://schemas.openxmlformats.org/officeDocument/2006/relationships/image" Target="../media/image34.tmp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6.tm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tmp"/><Relationship Id="rId5" Type="http://schemas.openxmlformats.org/officeDocument/2006/relationships/hyperlink" Target="https://kns.cnki.net/kcms2/article/abstract?v=A4c134OkBY8XQNjrsY7HhuNf545560ddJmjnaBGJTOoCXHCUKCcsJlAji1H3lqUvryO7XNijyPVNcPuOJSx4LweLl-l0OHr3YybGCPzYc1uPiN4PdPiuK26NEyO5N2fgCQIyfXDn0cs=&amp;uniplatform=NZKPT&amp;language=CHS" TargetMode="Externa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hyperlink" Target="https://www.nature.com/articles/s41586-023-06622-3#citeas" TargetMode="External"/><Relationship Id="rId4" Type="http://schemas.openxmlformats.org/officeDocument/2006/relationships/image" Target="../media/image3.jpeg"/><Relationship Id="rId9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hyperlink" Target="https://www.nature.com/articles/s41586-023-06622-3#citeas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hyperlink" Target="https://www.nature.com/articles/s41586-023-06622-3#citeas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hyperlink" Target="https://www.nature.com/articles/s41586-023-06622-3#citeas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hyperlink" Target="https://www.nature.com/articles/s41586-023-06622-3#citeas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mp.weixin.qq.com/s/XGwRVmQLxA6wyMdfowH6DA" TargetMode="External"/><Relationship Id="rId3" Type="http://schemas.openxmlformats.org/officeDocument/2006/relationships/image" Target="../media/image3.jpeg"/><Relationship Id="rId7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hyperlink" Target="https://www.science.org/doi/10.1126/science.adi1910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tmp"/><Relationship Id="rId4" Type="http://schemas.openxmlformats.org/officeDocument/2006/relationships/hyperlink" Target="https://www.science.org/doi/10.1126/science.adi1910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tmp"/><Relationship Id="rId4" Type="http://schemas.openxmlformats.org/officeDocument/2006/relationships/hyperlink" Target="https://www.science.org/doi/10.1126/science.adi1910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hyperlink" Target="https://www.sciencedirect.com/science/article/abs/pii/S0092867423005937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tmp"/><Relationship Id="rId5" Type="http://schemas.openxmlformats.org/officeDocument/2006/relationships/hyperlink" Target="https://www.nature.com/articles/s41586-023-06832-9#citeas" TargetMode="External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ithub.com/HWaymentSteele/AF_Cluster" TargetMode="External"/><Relationship Id="rId3" Type="http://schemas.openxmlformats.org/officeDocument/2006/relationships/image" Target="../media/image3.jpeg"/><Relationship Id="rId7" Type="http://schemas.openxmlformats.org/officeDocument/2006/relationships/hyperlink" Target="https://www.sciencedirect.com/science/article/abs/pii/S0092867423005937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tmp"/><Relationship Id="rId5" Type="http://schemas.openxmlformats.org/officeDocument/2006/relationships/hyperlink" Target="https://www.nature.com/articles/s41586-023-06832-9#citeas" TargetMode="Externa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3.jpeg"/><Relationship Id="rId9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tmp"/><Relationship Id="rId5" Type="http://schemas.openxmlformats.org/officeDocument/2006/relationships/image" Target="../media/image5.png"/><Relationship Id="rId4" Type="http://schemas.openxmlformats.org/officeDocument/2006/relationships/image" Target="../media/image4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0.tm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tmp"/><Relationship Id="rId5" Type="http://schemas.openxmlformats.org/officeDocument/2006/relationships/image" Target="../media/image8.png"/><Relationship Id="rId4" Type="http://schemas.openxmlformats.org/officeDocument/2006/relationships/image" Target="../media/image7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4.tm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tmp"/><Relationship Id="rId5" Type="http://schemas.openxmlformats.org/officeDocument/2006/relationships/image" Target="../media/image12.tmp"/><Relationship Id="rId4" Type="http://schemas.openxmlformats.org/officeDocument/2006/relationships/hyperlink" Target="https://biopython-cn.readthedocs.io/zh-cn/latest/cn/chr15.html#id1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8.tm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8B56A6FC-F1FC-AD2F-322F-462A2545D13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7000"/>
          </a:blip>
          <a:stretch>
            <a:fillRect/>
          </a:stretch>
        </p:blipFill>
        <p:spPr>
          <a:xfrm>
            <a:off x="4481597" y="-1143489"/>
            <a:ext cx="14743469" cy="1491454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492674A4-7432-2707-262C-DE2F6D89BBA3}"/>
              </a:ext>
            </a:extLst>
          </p:cNvPr>
          <p:cNvSpPr/>
          <p:nvPr/>
        </p:nvSpPr>
        <p:spPr>
          <a:xfrm>
            <a:off x="-276697" y="4627567"/>
            <a:ext cx="9352032" cy="1278630"/>
          </a:xfrm>
          <a:prstGeom prst="rect">
            <a:avLst/>
          </a:prstGeom>
          <a:solidFill>
            <a:schemeClr val="bg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075335" y="5970270"/>
            <a:ext cx="2578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汇报人：刘子瑞</a:t>
            </a:r>
            <a:endParaRPr lang="en-US" altLang="zh-CN" sz="2400" dirty="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4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日期：</a:t>
            </a:r>
            <a:r>
              <a:rPr lang="en-US" altLang="zh-CN" sz="24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2024-02-06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1E88B94-96F0-335F-4346-2AA9B8E03516}"/>
              </a:ext>
            </a:extLst>
          </p:cNvPr>
          <p:cNvSpPr/>
          <p:nvPr/>
        </p:nvSpPr>
        <p:spPr>
          <a:xfrm>
            <a:off x="-1029903" y="-135466"/>
            <a:ext cx="13513870" cy="2497616"/>
          </a:xfrm>
          <a:prstGeom prst="rect">
            <a:avLst/>
          </a:prstGeom>
          <a:solidFill>
            <a:srgbClr val="E8D3F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9281" y="396212"/>
            <a:ext cx="93478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n>
                  <a:solidFill>
                    <a:srgbClr val="E8D3F5"/>
                  </a:solidFill>
                </a:ln>
                <a:solidFill>
                  <a:srgbClr val="7030A0"/>
                </a:solidFill>
                <a:latin typeface="+mj-ea"/>
                <a:ea typeface="+mj-ea"/>
                <a:cs typeface="宋体" panose="02010600030101010101" pitchFamily="2" charset="-122"/>
              </a:rPr>
              <a:t>蛋白质聚类分析</a:t>
            </a:r>
          </a:p>
        </p:txBody>
      </p:sp>
      <p:pic>
        <p:nvPicPr>
          <p:cNvPr id="7" name="图片 6" descr="微信图片_2024020218130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9881515" y="260356"/>
            <a:ext cx="1983424" cy="190834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C9D9969-80AC-545A-7749-DF32438877F7}"/>
              </a:ext>
            </a:extLst>
          </p:cNvPr>
          <p:cNvSpPr/>
          <p:nvPr/>
        </p:nvSpPr>
        <p:spPr>
          <a:xfrm>
            <a:off x="-744215" y="-381000"/>
            <a:ext cx="1082882" cy="2743149"/>
          </a:xfrm>
          <a:prstGeom prst="rect">
            <a:avLst/>
          </a:prstGeom>
          <a:solidFill>
            <a:srgbClr val="610FA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D56CCC4-9F98-CFD2-5A2B-DCAE4EDAB277}"/>
              </a:ext>
            </a:extLst>
          </p:cNvPr>
          <p:cNvGrpSpPr/>
          <p:nvPr/>
        </p:nvGrpSpPr>
        <p:grpSpPr>
          <a:xfrm>
            <a:off x="288145" y="4692830"/>
            <a:ext cx="8269216" cy="1177263"/>
            <a:chOff x="218670" y="4667429"/>
            <a:chExt cx="8269216" cy="117726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3FC0C63-84F6-D7B2-7E61-BA923C2336B5}"/>
                </a:ext>
              </a:extLst>
            </p:cNvPr>
            <p:cNvSpPr txBox="1"/>
            <p:nvPr/>
          </p:nvSpPr>
          <p:spPr>
            <a:xfrm>
              <a:off x="680613" y="5198361"/>
              <a:ext cx="78072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n>
                    <a:solidFill>
                      <a:srgbClr val="E8D3F5"/>
                    </a:solidFill>
                  </a:ln>
                  <a:latin typeface="华文行楷" panose="02010800040101010101" pitchFamily="2" charset="-122"/>
                  <a:ea typeface="华文行楷" panose="02010800040101010101" pitchFamily="2" charset="-122"/>
                  <a:cs typeface="宋体" panose="02010600030101010101" pitchFamily="2" charset="-122"/>
                </a:rPr>
                <a:t>（拟）案例分析与数据库使用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5BBEA63-62FC-EF43-6134-C7BBFC598E51}"/>
                </a:ext>
              </a:extLst>
            </p:cNvPr>
            <p:cNvSpPr txBox="1"/>
            <p:nvPr/>
          </p:nvSpPr>
          <p:spPr>
            <a:xfrm>
              <a:off x="218670" y="4667429"/>
              <a:ext cx="23861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n>
                    <a:solidFill>
                      <a:srgbClr val="E8D3F5"/>
                    </a:solidFill>
                  </a:ln>
                  <a:latin typeface="Transformers Movie" pitchFamily="2" charset="0"/>
                  <a:ea typeface="华文行楷" panose="02010800040101010101" pitchFamily="2" charset="-122"/>
                  <a:cs typeface="宋体" panose="02010600030101010101" pitchFamily="2" charset="-122"/>
                </a:rPr>
                <a:t>20240208</a:t>
              </a:r>
              <a:endParaRPr lang="zh-CN" altLang="en-US" sz="2400" dirty="0">
                <a:ln>
                  <a:solidFill>
                    <a:srgbClr val="E8D3F5"/>
                  </a:solidFill>
                </a:ln>
                <a:latin typeface="Transformers Movie" pitchFamily="2" charset="0"/>
                <a:ea typeface="华文行楷" panose="0201080004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6A2334B2-42E0-6124-E2FD-191FF73E5997}"/>
              </a:ext>
            </a:extLst>
          </p:cNvPr>
          <p:cNvSpPr/>
          <p:nvPr/>
        </p:nvSpPr>
        <p:spPr>
          <a:xfrm>
            <a:off x="-276697" y="2732971"/>
            <a:ext cx="9352032" cy="1666713"/>
          </a:xfrm>
          <a:prstGeom prst="rect">
            <a:avLst/>
          </a:prstGeom>
          <a:solidFill>
            <a:schemeClr val="bg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8CD672E-D307-45FE-E7E6-C260DEC75F40}"/>
              </a:ext>
            </a:extLst>
          </p:cNvPr>
          <p:cNvGrpSpPr/>
          <p:nvPr/>
        </p:nvGrpSpPr>
        <p:grpSpPr>
          <a:xfrm>
            <a:off x="292634" y="2739954"/>
            <a:ext cx="8317021" cy="1703085"/>
            <a:chOff x="170865" y="2714553"/>
            <a:chExt cx="8317021" cy="170308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8C8CA33-4A27-F50B-AD80-0798202415C4}"/>
                </a:ext>
              </a:extLst>
            </p:cNvPr>
            <p:cNvSpPr txBox="1"/>
            <p:nvPr/>
          </p:nvSpPr>
          <p:spPr>
            <a:xfrm>
              <a:off x="680613" y="3401975"/>
              <a:ext cx="780727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n>
                    <a:solidFill>
                      <a:srgbClr val="E8D3F5"/>
                    </a:solidFill>
                  </a:ln>
                  <a:latin typeface="华文行楷" panose="02010800040101010101" pitchFamily="2" charset="-122"/>
                  <a:ea typeface="华文行楷" panose="02010800040101010101" pitchFamily="2" charset="-122"/>
                  <a:cs typeface="宋体" panose="02010600030101010101" pitchFamily="2" charset="-122"/>
                </a:rPr>
                <a:t>概要、原理与案例展示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F766B27-89D9-B15B-0178-33284C4BF0A2}"/>
                </a:ext>
              </a:extLst>
            </p:cNvPr>
            <p:cNvSpPr txBox="1"/>
            <p:nvPr/>
          </p:nvSpPr>
          <p:spPr>
            <a:xfrm>
              <a:off x="170865" y="2714553"/>
              <a:ext cx="23861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n>
                    <a:solidFill>
                      <a:srgbClr val="E8D3F5"/>
                    </a:solidFill>
                  </a:ln>
                  <a:latin typeface="Transformers Movie" pitchFamily="2" charset="0"/>
                  <a:ea typeface="华文行楷" panose="02010800040101010101" pitchFamily="2" charset="-122"/>
                  <a:cs typeface="宋体" panose="02010600030101010101" pitchFamily="2" charset="-122"/>
                </a:rPr>
                <a:t>20240206</a:t>
              </a:r>
              <a:endParaRPr lang="zh-CN" altLang="en-US" sz="3600" dirty="0">
                <a:ln>
                  <a:solidFill>
                    <a:srgbClr val="E8D3F5"/>
                  </a:solidFill>
                </a:ln>
                <a:latin typeface="Transformers Movie" pitchFamily="2" charset="0"/>
                <a:ea typeface="华文行楷" panose="0201080004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2A2A1940-E929-B3E4-A586-13040095A45C}"/>
              </a:ext>
            </a:extLst>
          </p:cNvPr>
          <p:cNvSpPr/>
          <p:nvPr/>
        </p:nvSpPr>
        <p:spPr>
          <a:xfrm>
            <a:off x="-408464" y="2815021"/>
            <a:ext cx="569331" cy="15114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CDAD7D0-5B54-350E-9E9E-40BF62EA0F73}"/>
              </a:ext>
            </a:extLst>
          </p:cNvPr>
          <p:cNvSpPr/>
          <p:nvPr/>
        </p:nvSpPr>
        <p:spPr>
          <a:xfrm>
            <a:off x="-408464" y="4706899"/>
            <a:ext cx="569331" cy="113779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271371-9B37-691D-095D-3857A8775485}"/>
              </a:ext>
            </a:extLst>
          </p:cNvPr>
          <p:cNvSpPr/>
          <p:nvPr/>
        </p:nvSpPr>
        <p:spPr>
          <a:xfrm>
            <a:off x="-508000" y="4485430"/>
            <a:ext cx="9583335" cy="1852907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20411-2934-ED7A-886F-A03EB96C0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6308A7BF-55E5-E1A1-AFF7-43C941C750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2E55B89C-E1CA-2508-138E-B343AF3776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32FA4BF-7F96-D86E-2452-80C156DEA40E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4384AAB-54B7-87B3-9D2A-698625B38CE2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8670262-236B-F35F-8EC0-C7D1E5B1E539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聚类算法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B2DA19-444C-FD7C-E8C3-B1E8F5A3A27E}"/>
              </a:ext>
            </a:extLst>
          </p:cNvPr>
          <p:cNvSpPr txBox="1"/>
          <p:nvPr/>
        </p:nvSpPr>
        <p:spPr>
          <a:xfrm>
            <a:off x="892453" y="1961863"/>
            <a:ext cx="20172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K-means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聚类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B1807B5-02EF-E638-8010-1775AC7156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539" y="2517299"/>
            <a:ext cx="7382933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387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352516-BBF2-7B1B-E51A-59740C774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A9B20B6-D212-D2E0-0716-CE56B0C757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BE4A5FD1-3CCC-C52D-28DB-B9EBB3458C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156BDD7-B24E-96FF-1990-E6FF8616ECF1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9544C13-C8EE-2C7D-9CC3-5D5247B55AF5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11DE3B3-3F83-622C-0B06-9AE8192A3D8E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聚类算法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81A174-524B-B7FF-8523-D66D12B85A3C}"/>
              </a:ext>
            </a:extLst>
          </p:cNvPr>
          <p:cNvSpPr txBox="1"/>
          <p:nvPr/>
        </p:nvSpPr>
        <p:spPr>
          <a:xfrm>
            <a:off x="892453" y="1961863"/>
            <a:ext cx="20172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K-means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聚类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FD37FEC-022B-1636-5C52-F98DA1E914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174" y="2517299"/>
            <a:ext cx="10280181" cy="292445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6945D68-20C6-33C7-27B8-82731A3DB387}"/>
              </a:ext>
            </a:extLst>
          </p:cNvPr>
          <p:cNvSpPr txBox="1"/>
          <p:nvPr/>
        </p:nvSpPr>
        <p:spPr>
          <a:xfrm>
            <a:off x="2751667" y="5695298"/>
            <a:ext cx="5486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不能解决非凸数据，大数据规模时容易陷入局部最优</a:t>
            </a:r>
          </a:p>
        </p:txBody>
      </p:sp>
    </p:spTree>
    <p:extLst>
      <p:ext uri="{BB962C8B-B14F-4D97-AF65-F5344CB8AC3E}">
        <p14:creationId xmlns:p14="http://schemas.microsoft.com/office/powerpoint/2010/main" val="880624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270D8-8DEC-7DD9-A1B3-7CB5CC68D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DFDE0FD-08C3-5C64-BC25-A2E6A80C3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862E8549-377F-1874-246A-4D0008710F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AEF90E3-3E80-E504-1E75-DE1750A688F3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BDBDB62-06E6-C7D8-BC16-F2094A7B2B8E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CEF62C-680D-D106-A620-957F513DE473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聚类算法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643B80-7302-0F47-FE81-1870FF4E1D45}"/>
              </a:ext>
            </a:extLst>
          </p:cNvPr>
          <p:cNvSpPr txBox="1"/>
          <p:nvPr/>
        </p:nvSpPr>
        <p:spPr>
          <a:xfrm>
            <a:off x="892452" y="1961863"/>
            <a:ext cx="33503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层次聚类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(Hierarchical)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891FB25-AA3B-863F-9F46-C84170332FCE}"/>
              </a:ext>
            </a:extLst>
          </p:cNvPr>
          <p:cNvSpPr txBox="1"/>
          <p:nvPr/>
        </p:nvSpPr>
        <p:spPr>
          <a:xfrm>
            <a:off x="1284182" y="2367088"/>
            <a:ext cx="899636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Step1-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计算类与类之间的距离，用邻近度矩阵记录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Step2-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将最近的两个类合并为一个新的类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Step3-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根据新的类，更新邻近度矩阵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Step4-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重复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Step2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Step3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Step5-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到只只剩下一个类的时候，停止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A9253BF2-A2EE-FDA3-B32B-BEADD19A9000}"/>
              </a:ext>
            </a:extLst>
          </p:cNvPr>
          <p:cNvCxnSpPr>
            <a:cxnSpLocks/>
          </p:cNvCxnSpPr>
          <p:nvPr/>
        </p:nvCxnSpPr>
        <p:spPr>
          <a:xfrm flipH="1">
            <a:off x="892453" y="3841927"/>
            <a:ext cx="94615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0768D3A3-8811-A5A5-A49D-62DEA4D2EA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31" y="4196243"/>
            <a:ext cx="3480273" cy="2128167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0F9DBE3D-16D8-2C8D-2CE1-6424783801BC}"/>
              </a:ext>
            </a:extLst>
          </p:cNvPr>
          <p:cNvGrpSpPr/>
          <p:nvPr/>
        </p:nvGrpSpPr>
        <p:grpSpPr>
          <a:xfrm>
            <a:off x="4182864" y="4019636"/>
            <a:ext cx="5219333" cy="2611194"/>
            <a:chOff x="4182864" y="4019636"/>
            <a:chExt cx="5219333" cy="2611194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6EBCC76-CC59-548C-B1F1-75BC147424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2864" y="4019636"/>
              <a:ext cx="5219333" cy="259426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29E04CB-7DBB-F200-C3AC-033620F505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80" t="79767" r="35687" b="-876"/>
            <a:stretch/>
          </p:blipFill>
          <p:spPr>
            <a:xfrm>
              <a:off x="7829550" y="6083195"/>
              <a:ext cx="508000" cy="547635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7965D536-C248-F220-3FA0-500179C5D7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049" t="92907" r="24558" b="2613"/>
            <a:stretch/>
          </p:blipFill>
          <p:spPr>
            <a:xfrm>
              <a:off x="8022167" y="6400800"/>
              <a:ext cx="124884" cy="116228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894EF54-D83B-BF23-F0ED-400DBF17690B}"/>
                </a:ext>
              </a:extLst>
            </p:cNvPr>
            <p:cNvSpPr/>
            <p:nvPr/>
          </p:nvSpPr>
          <p:spPr>
            <a:xfrm>
              <a:off x="8337550" y="6223000"/>
              <a:ext cx="1009650" cy="2940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08705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CBA929-64DC-8FB1-6DB6-1C3FEF5D1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792CEAF4-CF19-9E75-C07D-2264AA5BC1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2D154788-4DC5-3B8B-FB6A-5AE58EB0F0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4B57320-3356-EC52-D0BA-89F683FA118A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C854171-5602-5DBB-7E8A-ACB8268A222D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CD4B24F-DF5A-1927-CA3F-975503B1E9A6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聚类算法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0AEC7C-0EF3-157A-35EA-9B05FE32473E}"/>
              </a:ext>
            </a:extLst>
          </p:cNvPr>
          <p:cNvSpPr txBox="1"/>
          <p:nvPr/>
        </p:nvSpPr>
        <p:spPr>
          <a:xfrm>
            <a:off x="892452" y="1961863"/>
            <a:ext cx="33503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层次聚类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(Hierarchical)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5D18000-3117-C8FD-2CFB-A1E987A63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538" y="2579550"/>
            <a:ext cx="7977547" cy="358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519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61E43A-D28B-E60F-D844-445E35DD3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63D8238F-1243-79A1-8FE2-A717558DBB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CD678CAD-C3C3-4291-B0F6-D687D22EEC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C1DB1D0-D7DB-1C00-088D-123A45F9D68B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EE1D6AD-66ED-DFAA-6528-4D57ADE37B65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0F03651-4592-B94B-551D-A3BF8A695E68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聚类算法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26C781-5677-E501-F4FC-5C2A76494F96}"/>
              </a:ext>
            </a:extLst>
          </p:cNvPr>
          <p:cNvSpPr txBox="1"/>
          <p:nvPr/>
        </p:nvSpPr>
        <p:spPr>
          <a:xfrm>
            <a:off x="892452" y="1961863"/>
            <a:ext cx="33503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基于密度聚类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(DBSCAN)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0512A97-AE3C-A7F2-0B84-8A6DA2E8B8A3}"/>
              </a:ext>
            </a:extLst>
          </p:cNvPr>
          <p:cNvSpPr txBox="1"/>
          <p:nvPr/>
        </p:nvSpPr>
        <p:spPr>
          <a:xfrm>
            <a:off x="1284182" y="2367088"/>
            <a:ext cx="89963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Step1-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从数据集中随机选择一部分核心点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Step2-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以每个核心点为圆心，做半径为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的圆，选择圆内圈入点的个数满足密度阈值的核心点，因此称这些点为核心对象，且将圈内的点形成一个簇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Step3-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合并这些相互重合的簇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8E6F2925-5258-D716-8D91-1C948A6F42DB}"/>
              </a:ext>
            </a:extLst>
          </p:cNvPr>
          <p:cNvCxnSpPr>
            <a:cxnSpLocks/>
          </p:cNvCxnSpPr>
          <p:nvPr/>
        </p:nvCxnSpPr>
        <p:spPr>
          <a:xfrm flipH="1">
            <a:off x="892452" y="3622471"/>
            <a:ext cx="94615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D9045A68-FDD2-340F-123A-83B47B7B6B6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0" r="1231" b="73958"/>
          <a:stretch/>
        </p:blipFill>
        <p:spPr>
          <a:xfrm>
            <a:off x="892453" y="3696388"/>
            <a:ext cx="2079348" cy="124313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5A6365B-0EF6-DFFB-6597-A1A424B295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35146" r="2149" b="38812"/>
          <a:stretch/>
        </p:blipFill>
        <p:spPr>
          <a:xfrm>
            <a:off x="4242815" y="3780133"/>
            <a:ext cx="2153431" cy="124312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0BFF026-3458-FDCA-166B-E4AB272727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8" t="73723" r="337" b="235"/>
          <a:stretch/>
        </p:blipFill>
        <p:spPr>
          <a:xfrm>
            <a:off x="6501967" y="3780133"/>
            <a:ext cx="2153431" cy="124312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3BBEC9C-A18A-2A8B-0F99-894A6531504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9" b="54634"/>
          <a:stretch/>
        </p:blipFill>
        <p:spPr>
          <a:xfrm>
            <a:off x="2388048" y="5277498"/>
            <a:ext cx="2230176" cy="128615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A288E6DE-ED36-2273-7C40-B325E040DE5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" t="58593" r="2186" b="699"/>
          <a:stretch/>
        </p:blipFill>
        <p:spPr>
          <a:xfrm>
            <a:off x="4650246" y="5412089"/>
            <a:ext cx="2301918" cy="1131395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5A350938-FCB5-7FD4-06EA-FEEEB7BD652E}"/>
              </a:ext>
            </a:extLst>
          </p:cNvPr>
          <p:cNvSpPr txBox="1"/>
          <p:nvPr/>
        </p:nvSpPr>
        <p:spPr>
          <a:xfrm>
            <a:off x="1389436" y="4906064"/>
            <a:ext cx="7180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i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Step1</a:t>
            </a:r>
            <a:endParaRPr lang="zh-CN" altLang="en-US" sz="1400" b="1" i="1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1C31C43-A076-551F-1BBE-5E5C4702AB76}"/>
              </a:ext>
            </a:extLst>
          </p:cNvPr>
          <p:cNvSpPr txBox="1"/>
          <p:nvPr/>
        </p:nvSpPr>
        <p:spPr>
          <a:xfrm>
            <a:off x="5967719" y="5023254"/>
            <a:ext cx="7180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i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Step2</a:t>
            </a:r>
            <a:endParaRPr lang="zh-CN" altLang="en-US" sz="1400" b="1" i="1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8C75E6F-559F-3531-D4B3-25C259B994C9}"/>
              </a:ext>
            </a:extLst>
          </p:cNvPr>
          <p:cNvSpPr txBox="1"/>
          <p:nvPr/>
        </p:nvSpPr>
        <p:spPr>
          <a:xfrm>
            <a:off x="4527111" y="6563651"/>
            <a:ext cx="7180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i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Step3</a:t>
            </a:r>
            <a:endParaRPr lang="zh-CN" altLang="en-US" sz="1400" b="1" i="1" dirty="0"/>
          </a:p>
        </p:txBody>
      </p:sp>
    </p:spTree>
    <p:extLst>
      <p:ext uri="{BB962C8B-B14F-4D97-AF65-F5344CB8AC3E}">
        <p14:creationId xmlns:p14="http://schemas.microsoft.com/office/powerpoint/2010/main" val="3526838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FA0B9F-509B-553E-90C8-16A8EC84B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9BC61F8E-681F-2E26-6A3A-74DA29A2CA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00035CD6-2909-0E6F-6A3C-6B8BC8593B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2C148E3-D98C-E05A-AAE3-1E2C21E4C6DB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9CF277C-01E3-5AFB-E532-8D3D49A9305C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D71CB1D-87A1-1455-D2BF-B7CAA5CD2DA9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聚类算法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715083-095B-9CA9-07E8-A7624233BC40}"/>
              </a:ext>
            </a:extLst>
          </p:cNvPr>
          <p:cNvSpPr txBox="1"/>
          <p:nvPr/>
        </p:nvSpPr>
        <p:spPr>
          <a:xfrm>
            <a:off x="892452" y="1961863"/>
            <a:ext cx="33503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基于密度聚类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(DBSCAN)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86E66E9-9336-005E-E5A9-F1120B57EA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968" y="2423528"/>
            <a:ext cx="4283906" cy="41781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9152C9E-0154-2800-54C4-3A168DC853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359" y="2268805"/>
            <a:ext cx="4601265" cy="448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565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5C003-81B8-454B-73E1-DD54DDD10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6F151F66-F055-A036-9078-37BCA0A33B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78C85521-028D-F41E-D0B8-5B5876BCDD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01D99F8-22AC-6A91-4389-F7A2210F8E1A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048528D-877C-8B86-B4A1-4BF7B685D9C2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40BDFD7-5F79-2D17-6054-8E6E8755344C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聚类算法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677808-C7F9-AD9D-6EF2-923FF8FE4CE1}"/>
              </a:ext>
            </a:extLst>
          </p:cNvPr>
          <p:cNvSpPr txBox="1"/>
          <p:nvPr/>
        </p:nvSpPr>
        <p:spPr>
          <a:xfrm>
            <a:off x="892452" y="1961863"/>
            <a:ext cx="33503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基于密度聚类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(DBSCAN)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2FEEE02-6B81-A85F-1711-3FC23420A0F0}"/>
              </a:ext>
            </a:extLst>
          </p:cNvPr>
          <p:cNvGrpSpPr/>
          <p:nvPr/>
        </p:nvGrpSpPr>
        <p:grpSpPr>
          <a:xfrm>
            <a:off x="306353" y="2579550"/>
            <a:ext cx="11361067" cy="3180495"/>
            <a:chOff x="-184480" y="2526154"/>
            <a:chExt cx="10716259" cy="2999983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E072CCF8-E7FB-0610-2731-D4F6B767F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84480" y="2526154"/>
              <a:ext cx="7499957" cy="2999983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D89DAC5A-B34C-66E4-82DA-1D7C9E763E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0000"/>
            <a:stretch/>
          </p:blipFill>
          <p:spPr>
            <a:xfrm>
              <a:off x="6781800" y="2526154"/>
              <a:ext cx="3749979" cy="29999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4979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D470C-36A5-FE50-DC78-76C6B8DBE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BC50A15A-FDC0-9A9A-5CD9-9D4DEF6EEE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A3F98FD2-41EA-A8A6-EF9D-3EE145AC55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9985FB0-EFCC-4579-3414-A68B237B6A4A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469A119-0C8A-DF73-28FD-6E6B033E9C0C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C15D0C-1056-A179-E1BA-3CB6C2E3501B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聚类算法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84686C0-8BFB-BA1C-D92F-46F746BC4B89}"/>
              </a:ext>
            </a:extLst>
          </p:cNvPr>
          <p:cNvSpPr txBox="1"/>
          <p:nvPr/>
        </p:nvSpPr>
        <p:spPr>
          <a:xfrm>
            <a:off x="1272870" y="2368263"/>
            <a:ext cx="16368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Grid-based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9DCAE1E-F4E8-BE39-39B4-E6C935EAF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724" y="1659875"/>
            <a:ext cx="6406410" cy="174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E5379A-77C0-D2F2-7927-9501C3C42FE0}"/>
              </a:ext>
            </a:extLst>
          </p:cNvPr>
          <p:cNvSpPr txBox="1"/>
          <p:nvPr/>
        </p:nvSpPr>
        <p:spPr>
          <a:xfrm>
            <a:off x="646337" y="4590495"/>
            <a:ext cx="27301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Model-based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SOM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499CC10-9997-EB2D-EACA-3DF98E50F4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955" y="3633844"/>
            <a:ext cx="3064933" cy="306493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00FA4B1-F3AA-85F0-3A09-C1EB3FAE5D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467" y="4404048"/>
            <a:ext cx="3273955" cy="160937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6DDFE886-C656-7C66-92C2-996B3091B8D8}"/>
              </a:ext>
            </a:extLst>
          </p:cNvPr>
          <p:cNvSpPr txBox="1"/>
          <p:nvPr/>
        </p:nvSpPr>
        <p:spPr>
          <a:xfrm>
            <a:off x="256059" y="5161781"/>
            <a:ext cx="34887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基于概率模型和神经网络模型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SOM: Self Organized Maps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1D29EA6-A876-13CD-820C-ED02AEA24092}"/>
              </a:ext>
            </a:extLst>
          </p:cNvPr>
          <p:cNvSpPr txBox="1"/>
          <p:nvPr/>
        </p:nvSpPr>
        <p:spPr>
          <a:xfrm>
            <a:off x="935287" y="6185868"/>
            <a:ext cx="265004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…………</a:t>
            </a:r>
          </a:p>
        </p:txBody>
      </p:sp>
    </p:spTree>
    <p:extLst>
      <p:ext uri="{BB962C8B-B14F-4D97-AF65-F5344CB8AC3E}">
        <p14:creationId xmlns:p14="http://schemas.microsoft.com/office/powerpoint/2010/main" val="4149238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585CD-5856-DCEC-62AD-B780DE86A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FAD1D63-6D8E-987E-E11F-67E1BDAB2E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360EEF30-4250-29EE-7FEA-979A5AC3D63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E9694FF-7680-D08D-5D09-551D85F3C0DA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52D6467-7DE3-041C-E6E7-C3799D0DF7A2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93B6375-BCB9-91F3-91BC-703ADB1C42A7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聚类算法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0319C4-61FF-1407-5CB6-DABBF2C06474}"/>
              </a:ext>
            </a:extLst>
          </p:cNvPr>
          <p:cNvSpPr txBox="1"/>
          <p:nvPr/>
        </p:nvSpPr>
        <p:spPr>
          <a:xfrm>
            <a:off x="1207184" y="1929930"/>
            <a:ext cx="4120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对计算生物学而言：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此次略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12C8383-8E01-10BF-87CB-6E76431DA38F}"/>
              </a:ext>
            </a:extLst>
          </p:cNvPr>
          <p:cNvSpPr txBox="1"/>
          <p:nvPr/>
        </p:nvSpPr>
        <p:spPr>
          <a:xfrm>
            <a:off x="1923518" y="2396884"/>
            <a:ext cx="559488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CD-HIT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Uclust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Linclust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MMseqs2 (Many-versus-Many sequence searching)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C6DA25C-C514-2C0B-CCA3-1B6523D4D267}"/>
              </a:ext>
            </a:extLst>
          </p:cNvPr>
          <p:cNvSpPr txBox="1"/>
          <p:nvPr/>
        </p:nvSpPr>
        <p:spPr>
          <a:xfrm>
            <a:off x="935287" y="6185868"/>
            <a:ext cx="265004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…………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2C060A9-264C-A6D6-B5F7-8C83F3E2C155}"/>
              </a:ext>
            </a:extLst>
          </p:cNvPr>
          <p:cNvSpPr txBox="1"/>
          <p:nvPr/>
        </p:nvSpPr>
        <p:spPr>
          <a:xfrm>
            <a:off x="3740010" y="2549717"/>
            <a:ext cx="45595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O(NK), where K is the final number of clusters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A99CAB8-53BF-C8EF-65A9-23989BEE726F}"/>
              </a:ext>
            </a:extLst>
          </p:cNvPr>
          <p:cNvSpPr txBox="1"/>
          <p:nvPr/>
        </p:nvSpPr>
        <p:spPr>
          <a:xfrm>
            <a:off x="7381337" y="3071882"/>
            <a:ext cx="7959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O(N)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AFDAD86B-6CC2-22A7-2779-858D910CBD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169" y="3733267"/>
            <a:ext cx="6953798" cy="1413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9546BAD6-D9E1-FE5E-3DDC-4CD50EB15965}"/>
              </a:ext>
            </a:extLst>
          </p:cNvPr>
          <p:cNvSpPr txBox="1"/>
          <p:nvPr/>
        </p:nvSpPr>
        <p:spPr>
          <a:xfrm>
            <a:off x="788647" y="5292119"/>
            <a:ext cx="104623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6"/>
              </a:rPr>
              <a:t>Steinegger, M., 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6"/>
              </a:rPr>
              <a:t>Söding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6"/>
              </a:rPr>
              <a:t>, J. Clustering huge protein sequence sets in linear time. Nat 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6"/>
              </a:rPr>
              <a:t>Commun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6"/>
              </a:rPr>
              <a:t> 9, 2542 (2018).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768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75187-BE5E-9B58-319A-DF42C4BB3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C3BBAF5-FEE6-9588-C7F5-DE60D186A0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9ADC32D9-56ED-14AE-F2AD-36BCE292F60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B8F3217-978E-44A8-D60D-54F903296F51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一些例子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3956684-B897-B9EC-0668-7180763F7F3D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C1B96F-5DE3-FDDE-172F-1FC6B8ADBE09}"/>
              </a:ext>
            </a:extLst>
          </p:cNvPr>
          <p:cNvSpPr txBox="1"/>
          <p:nvPr/>
        </p:nvSpPr>
        <p:spPr>
          <a:xfrm>
            <a:off x="1123539" y="1704031"/>
            <a:ext cx="59153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Tag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：纯聚类分析（重要的信息已提取）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C94F225-1565-4A60-A651-D5A4F1A95241}"/>
              </a:ext>
            </a:extLst>
          </p:cNvPr>
          <p:cNvSpPr txBox="1"/>
          <p:nvPr/>
        </p:nvSpPr>
        <p:spPr>
          <a:xfrm>
            <a:off x="935286" y="1156998"/>
            <a:ext cx="94025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陶华</a:t>
            </a:r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,</a:t>
            </a:r>
            <a:r>
              <a:rPr lang="zh-CN" altLang="en-US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唐旭清</a:t>
            </a:r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.</a:t>
            </a:r>
            <a:r>
              <a:rPr lang="zh-CN" altLang="en-US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蛋白质序列的聚类结构分析</a:t>
            </a:r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[J].</a:t>
            </a:r>
            <a:r>
              <a:rPr lang="zh-CN" altLang="en-US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生物信息学</a:t>
            </a:r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,2012,10(04):269-273+279.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DFA30E-A7D2-B3DA-74E9-0ED02AC74FCB}"/>
              </a:ext>
            </a:extLst>
          </p:cNvPr>
          <p:cNvSpPr txBox="1"/>
          <p:nvPr/>
        </p:nvSpPr>
        <p:spPr>
          <a:xfrm>
            <a:off x="1580515" y="2312619"/>
            <a:ext cx="60902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数据库：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Swiss-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Prot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蛋白质数据库（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 /10 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木聚糖酶序列）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软件： 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MEGA 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（计算 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 /10 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木聚糖酶序列间的“距离”）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17D199F4-E660-140F-BD3D-677EE9017C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55" y="3298531"/>
            <a:ext cx="5744946" cy="226679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063CFFF1-02C6-5216-6A28-A620571967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701" y="3298531"/>
            <a:ext cx="5723215" cy="2266795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813E9CD0-CAF1-FBC4-A31C-FA9E01668FC9}"/>
              </a:ext>
            </a:extLst>
          </p:cNvPr>
          <p:cNvSpPr/>
          <p:nvPr/>
        </p:nvSpPr>
        <p:spPr>
          <a:xfrm>
            <a:off x="1123539" y="4959350"/>
            <a:ext cx="502061" cy="60597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0AF7200-850B-7573-54E6-1544C7780ECE}"/>
              </a:ext>
            </a:extLst>
          </p:cNvPr>
          <p:cNvSpPr/>
          <p:nvPr/>
        </p:nvSpPr>
        <p:spPr>
          <a:xfrm>
            <a:off x="7038869" y="4924240"/>
            <a:ext cx="502061" cy="60597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520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07EEA-B6BA-CFA3-B594-5E06ADE0D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CB823B5A-8F65-8B91-3914-DE21A7F9D6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AB3CC941-7C47-EDB5-0F1F-CCDDCAD049B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5050B07-255C-82AF-0808-BC740E1A6E2B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蛋白质聚类分析简介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28B07C1-6499-1BC3-1738-A63986C6700D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6D0CE26-4EB4-1680-BD12-976D52AC8441}"/>
              </a:ext>
            </a:extLst>
          </p:cNvPr>
          <p:cNvSpPr txBox="1"/>
          <p:nvPr/>
        </p:nvSpPr>
        <p:spPr>
          <a:xfrm>
            <a:off x="1975907" y="1319753"/>
            <a:ext cx="7862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latin typeface="+mj-ea"/>
                <a:ea typeface="+mj-ea"/>
              </a:rPr>
              <a:t>蛋白质（序列）聚类分析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0A0DC0F-E567-C180-4DD2-019F8CF846ED}"/>
              </a:ext>
            </a:extLst>
          </p:cNvPr>
          <p:cNvSpPr txBox="1"/>
          <p:nvPr/>
        </p:nvSpPr>
        <p:spPr>
          <a:xfrm>
            <a:off x="6430962" y="1319753"/>
            <a:ext cx="37533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latin typeface="+mj-ea"/>
                <a:ea typeface="+mj-ea"/>
              </a:rPr>
              <a:t>聚类分析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B3ED644-F0F1-4317-45FA-78AB6E5C32FB}"/>
              </a:ext>
            </a:extLst>
          </p:cNvPr>
          <p:cNvSpPr txBox="1"/>
          <p:nvPr/>
        </p:nvSpPr>
        <p:spPr>
          <a:xfrm>
            <a:off x="1821867" y="1319753"/>
            <a:ext cx="54043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latin typeface="+mj-ea"/>
                <a:ea typeface="+mj-ea"/>
              </a:rPr>
              <a:t>蛋白质（序列）</a:t>
            </a:r>
          </a:p>
        </p:txBody>
      </p:sp>
    </p:spTree>
    <p:extLst>
      <p:ext uri="{BB962C8B-B14F-4D97-AF65-F5344CB8AC3E}">
        <p14:creationId xmlns:p14="http://schemas.microsoft.com/office/powerpoint/2010/main" val="22720058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5FCC5-2530-FDFF-3966-E8276648A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687C12AF-07D5-1DD8-140C-23C929EADC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E160304B-B431-60D0-E1D2-C06A87562AF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EA4A8CD-1A93-189F-E091-2945FA4A09F4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一些例子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186E6F0-4A68-2046-FB47-7720BBDD7B71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231A472-415D-BB5C-57A2-B92DD660828F}"/>
              </a:ext>
            </a:extLst>
          </p:cNvPr>
          <p:cNvSpPr txBox="1"/>
          <p:nvPr/>
        </p:nvSpPr>
        <p:spPr>
          <a:xfrm>
            <a:off x="868705" y="1081000"/>
            <a:ext cx="103196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Durairaj, J., Waterhouse, A.M., Mets, T. et al. Uncovering new families and folds in the natural protein universe. Nature 622, 646–653 (2023).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B5EE82D-8C00-ECC9-5058-FF7789094B36}"/>
              </a:ext>
            </a:extLst>
          </p:cNvPr>
          <p:cNvSpPr txBox="1"/>
          <p:nvPr/>
        </p:nvSpPr>
        <p:spPr>
          <a:xfrm>
            <a:off x="962448" y="1837783"/>
            <a:ext cx="98142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构建了一个包含数百万个蛋白的、具有注释和交互功能的序列相似性网络；并基于该网络发现了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290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个可能存在的新的蛋白家族、确定了一种新的蛋白折叠方式，并定义了一个新的蛋白超家族。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1193C5-BD98-2F85-F8F7-3CA43C535542}"/>
              </a:ext>
            </a:extLst>
          </p:cNvPr>
          <p:cNvSpPr txBox="1"/>
          <p:nvPr/>
        </p:nvSpPr>
        <p:spPr>
          <a:xfrm>
            <a:off x="962448" y="2507821"/>
            <a:ext cx="49409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数据库：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AFDB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UniProtKB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UniParc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InterPro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098" name="Picture 2" descr="Fig. 1">
            <a:extLst>
              <a:ext uri="{FF2B5EF4-FFF2-40B4-BE49-F238E27FC236}">
                <a16:creationId xmlns:a16="http://schemas.microsoft.com/office/drawing/2014/main" id="{5924A70A-ADE3-3386-D707-12CC116B2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529" y="2973403"/>
            <a:ext cx="3551729" cy="165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ig. 2">
            <a:extLst>
              <a:ext uri="{FF2B5EF4-FFF2-40B4-BE49-F238E27FC236}">
                <a16:creationId xmlns:a16="http://schemas.microsoft.com/office/drawing/2014/main" id="{3BB3E3D0-D27E-D914-B54E-D13D79B5A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068" y="2973404"/>
            <a:ext cx="3766378" cy="165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Fig. 3">
            <a:extLst>
              <a:ext uri="{FF2B5EF4-FFF2-40B4-BE49-F238E27FC236}">
                <a16:creationId xmlns:a16="http://schemas.microsoft.com/office/drawing/2014/main" id="{5D97021B-FB2A-793D-70C7-C8A3C522D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13" y="4947018"/>
            <a:ext cx="4016045" cy="121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Fig. 5">
            <a:extLst>
              <a:ext uri="{FF2B5EF4-FFF2-40B4-BE49-F238E27FC236}">
                <a16:creationId xmlns:a16="http://schemas.microsoft.com/office/drawing/2014/main" id="{5D7746EA-6BCA-5A19-01AE-B451B0E478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509" y="4771838"/>
            <a:ext cx="2807495" cy="202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7810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D6303-E791-56F8-1513-56B2E8804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031E75DD-0C47-5D09-D693-01A689D3DD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2CDA278F-210C-837D-8DD7-C10C0C6E55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2693E82-2570-C9A5-2D6C-4746D2F38BF6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一些例子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9035D50-CFE8-9232-B3C2-A255D7736D64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27BF05E-E879-DB3F-0B68-3B9E207AD07B}"/>
              </a:ext>
            </a:extLst>
          </p:cNvPr>
          <p:cNvSpPr txBox="1"/>
          <p:nvPr/>
        </p:nvSpPr>
        <p:spPr>
          <a:xfrm>
            <a:off x="868705" y="1081000"/>
            <a:ext cx="103196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Durairaj, J., Waterhouse, A.M., Mets, T. et al. Uncovering new families and folds in the natural protein universe. Nature 622, 646–653 (2023).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098" name="Picture 2" descr="Fig. 1">
            <a:extLst>
              <a:ext uri="{FF2B5EF4-FFF2-40B4-BE49-F238E27FC236}">
                <a16:creationId xmlns:a16="http://schemas.microsoft.com/office/drawing/2014/main" id="{38603014-C53E-2281-7CF2-A8230D789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42" y="1969403"/>
            <a:ext cx="8332903" cy="388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923F035-ED10-C586-8455-BB8386F28975}"/>
              </a:ext>
            </a:extLst>
          </p:cNvPr>
          <p:cNvSpPr txBox="1"/>
          <p:nvPr/>
        </p:nvSpPr>
        <p:spPr>
          <a:xfrm>
            <a:off x="8588045" y="1746873"/>
            <a:ext cx="349422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UniRef</a:t>
            </a:r>
            <a:r>
              <a:rPr lang="en-US" altLang="zh-CN" baseline="30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（聚类的最大序列一致性为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50%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）入手，对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UniProtKB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UniParc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数据库中所有有功能注释的蛋白条目进行了采集；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functional brightness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定义为功能注释的全长覆盖率；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From the collected UniRef</a:t>
            </a:r>
            <a:r>
              <a:rPr lang="en-US" altLang="zh-CN" baseline="30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clusters, we selected those with a structural representative with 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pLDDT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greater than 90 in the AFDB v.4, and constructed a large-scale sequence similarity network by all-against-all 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MMseqs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searches, representing the sequence landscape of more than 6 million UniRef50 clusters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9002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FB489-84E9-497F-2953-625E654C7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7BEABFA8-A5D0-BC9A-CA26-B99FA70816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BC415FAE-468A-AF77-F769-80D85860AC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32F3ADB-480C-87C5-13BC-D908172DC8B8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一些例子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A80A187-D9D1-A1A9-A00B-96E999B879FB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83DBA8A-C344-D783-F970-884976FDB6A6}"/>
              </a:ext>
            </a:extLst>
          </p:cNvPr>
          <p:cNvSpPr txBox="1"/>
          <p:nvPr/>
        </p:nvSpPr>
        <p:spPr>
          <a:xfrm>
            <a:off x="868705" y="1081000"/>
            <a:ext cx="103196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Durairaj, J., Waterhouse, A.M., Mets, T. et al. Uncovering new families and folds in the natural protein universe. Nature 622, 646–653 (2023).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79EA11-9A25-7ECC-5BC1-2286C4AB09A7}"/>
              </a:ext>
            </a:extLst>
          </p:cNvPr>
          <p:cNvSpPr txBox="1"/>
          <p:nvPr/>
        </p:nvSpPr>
        <p:spPr>
          <a:xfrm>
            <a:off x="8471002" y="1963208"/>
            <a:ext cx="349422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使用了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MMseqs2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对序列进行搜索，当序列间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50%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以上能够比对在一起，且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E-value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＜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baseline="30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-4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时，这两个序列之间的关联性被建立（表明存在同源关系）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最终建立的序列相似性网络包含超过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百万个连接节点和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千万个边，其中包括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43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％“暗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” 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UniRef</a:t>
            </a:r>
            <a:r>
              <a:rPr lang="en-US" altLang="zh-CN" baseline="30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聚类 。值得注意的是，这些“暗”聚类中的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％与“亮”聚类相连，提示超过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万个蛋白存在潜在的进化上的关联。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These fully dark components are fertile ground for new family discovery</a:t>
            </a:r>
          </a:p>
        </p:txBody>
      </p:sp>
      <p:pic>
        <p:nvPicPr>
          <p:cNvPr id="2" name="Picture 6" descr="Fig. 2">
            <a:extLst>
              <a:ext uri="{FF2B5EF4-FFF2-40B4-BE49-F238E27FC236}">
                <a16:creationId xmlns:a16="http://schemas.microsoft.com/office/drawing/2014/main" id="{EA40188A-4392-ED7A-C2F3-FCF6A9224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00" y="2225548"/>
            <a:ext cx="7900903" cy="348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0712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2B4E7-AFA0-8CD7-83D3-9F07C7500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A7D9E325-A8AC-2D49-9F48-00AE967BDD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5FBF9DFE-6BE2-ED48-AFD6-2BD19E3A4E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8F64C2B-5A60-2D29-4AE9-8A9C4837E123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一些例子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E0BD9E6-8427-7B7A-F933-58CBC9399038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FD5C2E7-78FA-B8A7-D0F1-79CA14ACAA2B}"/>
              </a:ext>
            </a:extLst>
          </p:cNvPr>
          <p:cNvSpPr txBox="1"/>
          <p:nvPr/>
        </p:nvSpPr>
        <p:spPr>
          <a:xfrm>
            <a:off x="868705" y="1081000"/>
            <a:ext cx="103196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Durairaj, J., Waterhouse, A.M., Mets, T. et al. Uncovering new families and folds in the natural protein universe. Nature 622, 646–653 (2023).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FA3B87-DA87-AFDD-F130-EBCA179EDC0C}"/>
              </a:ext>
            </a:extLst>
          </p:cNvPr>
          <p:cNvSpPr txBox="1"/>
          <p:nvPr/>
        </p:nvSpPr>
        <p:spPr>
          <a:xfrm>
            <a:off x="628352" y="4075277"/>
            <a:ext cx="1049315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相似性网络中最大的功能未知组分为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component 27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，其中包含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863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UniRef</a:t>
            </a:r>
            <a:r>
              <a:rPr lang="en-US" altLang="zh-CN" baseline="30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聚类簇，依据预测结果，这些蛋白绝大多数为跨膜蛋白，在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InterPro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中注释为“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Uncharacterized 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YfhO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或“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YfhO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family protein”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PDB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数据库中找到了一些具有中高等置信度的、能够相匹配的蛋白，然而这些蛋白由于平均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pLDDT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＜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，并未被纳入前述的相似性网络中，其中包括真核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STT3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及其原核同源蛋白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PglB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（图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结构预测模型与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TfhO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家族蛋白并不能很好的吻合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YfhO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STT3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PglB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component 27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C27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）中的蛋白构建序列相似性网络 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a)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，并加入一些假定的带有某种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annotation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的蛋白，以评估这些蛋白在序列上的关联性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结果显示，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component 27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中绝大多数功能未知的蛋白在网络中都偏离了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YfhO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component 27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属于寡糖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糖基转移酶超家族；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AlphaFold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的预测模型很可能与自动生成的功能注释不相吻合。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8" descr="Fig. 3">
            <a:extLst>
              <a:ext uri="{FF2B5EF4-FFF2-40B4-BE49-F238E27FC236}">
                <a16:creationId xmlns:a16="http://schemas.microsoft.com/office/drawing/2014/main" id="{E1B76A8B-146F-7603-570A-A371F8ED2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952" y="1841445"/>
            <a:ext cx="6413196" cy="19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5326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0BD5F-AC09-A85F-4B54-38022A570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AE3C31CE-9065-442B-DBD1-E765C9CCA8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5182DE7B-0FA6-B992-66A2-10891F845E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129F65B-0C43-9C35-2B00-EA7209C2FCB8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一些例子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3D7D1F5-F515-B555-4E66-605A9A548DC4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C441D4D-3CC5-3C36-F56A-C1176BF64E74}"/>
              </a:ext>
            </a:extLst>
          </p:cNvPr>
          <p:cNvSpPr txBox="1"/>
          <p:nvPr/>
        </p:nvSpPr>
        <p:spPr>
          <a:xfrm>
            <a:off x="868705" y="1081000"/>
            <a:ext cx="103196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Durairaj, J., Waterhouse, A.M., Mets, T. et al. Uncovering new families and folds in the natural protein universe. Nature 622, 646–653 (2023).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0971A2-5C8F-EC56-839B-DABC3B01BBCB}"/>
              </a:ext>
            </a:extLst>
          </p:cNvPr>
          <p:cNvSpPr txBox="1"/>
          <p:nvPr/>
        </p:nvSpPr>
        <p:spPr>
          <a:xfrm>
            <a:off x="868705" y="4272677"/>
            <a:ext cx="1049315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发现了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UniRef</a:t>
            </a:r>
            <a:r>
              <a:rPr lang="en-US" altLang="zh-CN" baseline="30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_A0A494VZL1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，该蛋白形成一个浅的、对称的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β-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桶 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(β-barrel)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结构，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β-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桶的一侧连接每个链的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loop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比另一侧要长，富含带正电的氨基酸残基。（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Some are enriched with positively charged arginine and lysine residues, and 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phenylalanines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at the tips pointing towards the exterior of the β-barrel 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(Fig. f). 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这种折叠方式因为形似花朵，本文中将其命名为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β-flower 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g)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。（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Overall, it looks like a flower (Fig. 5g) and hence we named it the β-flower fold.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利用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Foldseek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进行搜索，发现在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个组分中的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43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AFDB90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聚类簇具有相似的折叠方式 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大多数来自细菌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，其中一些在功能上是“亮”的，被注释为“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cell wall-binding protein”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或“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MORN repeat variant”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232883C-BF34-3B30-7344-D62D8862D112}"/>
              </a:ext>
            </a:extLst>
          </p:cNvPr>
          <p:cNvGrpSpPr/>
          <p:nvPr/>
        </p:nvGrpSpPr>
        <p:grpSpPr>
          <a:xfrm>
            <a:off x="1472629" y="1781418"/>
            <a:ext cx="8751547" cy="2407368"/>
            <a:chOff x="1457998" y="1894637"/>
            <a:chExt cx="8751547" cy="2407368"/>
          </a:xfrm>
        </p:grpSpPr>
        <p:pic>
          <p:nvPicPr>
            <p:cNvPr id="2" name="Picture 10" descr="Fig. 5">
              <a:extLst>
                <a:ext uri="{FF2B5EF4-FFF2-40B4-BE49-F238E27FC236}">
                  <a16:creationId xmlns:a16="http://schemas.microsoft.com/office/drawing/2014/main" id="{BA503C80-C277-BA31-7060-F06F8C580F6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564"/>
            <a:stretch/>
          </p:blipFill>
          <p:spPr bwMode="auto">
            <a:xfrm>
              <a:off x="1457998" y="2006093"/>
              <a:ext cx="8751547" cy="2295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1A5E09F-5D05-AAF7-5F28-D4D68FAA85AA}"/>
                </a:ext>
              </a:extLst>
            </p:cNvPr>
            <p:cNvSpPr/>
            <p:nvPr/>
          </p:nvSpPr>
          <p:spPr>
            <a:xfrm>
              <a:off x="1653235" y="1894637"/>
              <a:ext cx="4908499" cy="577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33989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28F64-7CCB-D0A9-2EF2-57DB7A6BA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F9AF0D0-F7B2-5BAE-C547-7483A1B060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DE8F085B-7F4F-149E-7F01-4B50D9656C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8FCA12-E0DE-4316-D263-D809E7E044A6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一些例子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D7392CB-000A-A1BD-65B1-7A69EAD8D83C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03C440D-BFFB-90D2-49AE-73CA330C4FCA}"/>
              </a:ext>
            </a:extLst>
          </p:cNvPr>
          <p:cNvSpPr txBox="1"/>
          <p:nvPr/>
        </p:nvSpPr>
        <p:spPr>
          <a:xfrm>
            <a:off x="868705" y="1081000"/>
            <a:ext cx="103196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Han </a:t>
            </a:r>
            <a:r>
              <a:rPr lang="en-US" altLang="zh-CN" sz="2000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Altae</a:t>
            </a:r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-Tran et al. ,Uncovering the functional diversity of rare CRISPR-Cas systems with deep </a:t>
            </a:r>
            <a:r>
              <a:rPr lang="en-US" altLang="zh-CN" sz="2000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terascale</a:t>
            </a:r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 clustering.Science382,eadi1910(2023).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6D1B854-1F1D-3828-610E-76FCFD0CE287}"/>
              </a:ext>
            </a:extLst>
          </p:cNvPr>
          <p:cNvSpPr txBox="1"/>
          <p:nvPr/>
        </p:nvSpPr>
        <p:spPr>
          <a:xfrm>
            <a:off x="1102900" y="1897270"/>
            <a:ext cx="1008549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开发了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FLSHclust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算法，其是一种基于局部敏感哈希算法的聚类分析，对庞大的、呈指数增长的序列数据库进行高效分析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FLSHclust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可以将序列同一性低至 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25% 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的蛋白质进行聚类，这使其能够识别以前未表征的 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CRISPR 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系统，从而扩展对这些系统的生物学和进化的理解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通过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FLSHclust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和多重筛选，找到了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188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个新的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CRISPR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关联模块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5AB0D05-58DD-6035-4FBE-BE3AE0A0DFDF}"/>
              </a:ext>
            </a:extLst>
          </p:cNvPr>
          <p:cNvSpPr txBox="1"/>
          <p:nvPr/>
        </p:nvSpPr>
        <p:spPr>
          <a:xfrm>
            <a:off x="1123539" y="3437262"/>
            <a:ext cx="20599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CRISPR IV</a:t>
            </a:r>
            <a:r>
              <a:rPr lang="zh-CN" altLang="en-US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型</a:t>
            </a:r>
            <a:r>
              <a:rPr lang="en-US" altLang="zh-CN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-A</a:t>
            </a:r>
            <a:r>
              <a:rPr lang="zh-CN" altLang="en-US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系统</a:t>
            </a:r>
            <a:r>
              <a:rPr lang="en-US" altLang="zh-CN" sz="12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DinG</a:t>
            </a:r>
            <a:r>
              <a:rPr lang="zh-CN" altLang="en-US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解旋酶</a:t>
            </a:r>
            <a:r>
              <a:rPr lang="en-US" altLang="zh-CN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-HNH</a:t>
            </a:r>
            <a:r>
              <a:rPr lang="zh-CN" altLang="en-US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核酸酶</a:t>
            </a:r>
          </a:p>
        </p:txBody>
      </p:sp>
      <p:pic>
        <p:nvPicPr>
          <p:cNvPr id="5124" name="Picture 4" descr="图片">
            <a:extLst>
              <a:ext uri="{FF2B5EF4-FFF2-40B4-BE49-F238E27FC236}">
                <a16:creationId xmlns:a16="http://schemas.microsoft.com/office/drawing/2014/main" id="{40B8A6C5-51C0-1AE4-E46B-16B5E0F6E9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750" y="4370854"/>
            <a:ext cx="1566271" cy="2344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1CA82A76-7FDA-43D5-F227-6837FA98DAC9}"/>
              </a:ext>
            </a:extLst>
          </p:cNvPr>
          <p:cNvSpPr txBox="1"/>
          <p:nvPr/>
        </p:nvSpPr>
        <p:spPr>
          <a:xfrm>
            <a:off x="1123539" y="3898927"/>
            <a:ext cx="20599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实现了</a:t>
            </a:r>
            <a:r>
              <a:rPr lang="en-US" altLang="zh-CN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RNA</a:t>
            </a:r>
            <a:r>
              <a:rPr lang="zh-CN" altLang="en-US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引导</a:t>
            </a:r>
            <a:r>
              <a:rPr lang="en-US" altLang="zh-CN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PAM</a:t>
            </a:r>
            <a:r>
              <a:rPr lang="zh-CN" altLang="en-US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依赖的双链</a:t>
            </a:r>
            <a:r>
              <a:rPr lang="en-US" altLang="zh-CN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DNA</a:t>
            </a:r>
            <a:r>
              <a:rPr lang="zh-CN" altLang="en-US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解旋并顺序切割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AB748EB-7E49-D23A-49B3-BD2C020729BE}"/>
              </a:ext>
            </a:extLst>
          </p:cNvPr>
          <p:cNvSpPr txBox="1"/>
          <p:nvPr/>
        </p:nvSpPr>
        <p:spPr>
          <a:xfrm>
            <a:off x="3448485" y="3443842"/>
            <a:ext cx="23968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型</a:t>
            </a:r>
            <a:r>
              <a:rPr lang="en-US" altLang="zh-CN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Cascade Cas</a:t>
            </a:r>
            <a:r>
              <a:rPr lang="zh-CN" altLang="en-US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多亚基级联系统</a:t>
            </a:r>
            <a:r>
              <a:rPr lang="en-US" altLang="zh-CN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HNH</a:t>
            </a:r>
            <a:r>
              <a:rPr lang="zh-CN" altLang="en-US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核酸酶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258A71-8F09-FB6B-D486-AFD45FB983F3}"/>
              </a:ext>
            </a:extLst>
          </p:cNvPr>
          <p:cNvSpPr txBox="1"/>
          <p:nvPr/>
        </p:nvSpPr>
        <p:spPr>
          <a:xfrm>
            <a:off x="3448485" y="3905507"/>
            <a:ext cx="23968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首次报道了</a:t>
            </a:r>
            <a:r>
              <a:rPr lang="en-US" altLang="zh-CN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型系统和</a:t>
            </a:r>
            <a:r>
              <a:rPr lang="en-US" altLang="zh-CN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HNH</a:t>
            </a:r>
            <a:r>
              <a:rPr lang="zh-CN" altLang="en-US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核酸酶进行联合工作</a:t>
            </a:r>
          </a:p>
        </p:txBody>
      </p:sp>
      <p:pic>
        <p:nvPicPr>
          <p:cNvPr id="5126" name="Picture 6" descr="图片">
            <a:extLst>
              <a:ext uri="{FF2B5EF4-FFF2-40B4-BE49-F238E27FC236}">
                <a16:creationId xmlns:a16="http://schemas.microsoft.com/office/drawing/2014/main" id="{02614974-3897-06C4-1857-007CEB6C2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240" y="5126839"/>
            <a:ext cx="2521372" cy="83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12D8D862-2EC8-7735-D873-DDCAF1BD539A}"/>
              </a:ext>
            </a:extLst>
          </p:cNvPr>
          <p:cNvSpPr txBox="1"/>
          <p:nvPr/>
        </p:nvSpPr>
        <p:spPr>
          <a:xfrm>
            <a:off x="6306831" y="3443842"/>
            <a:ext cx="29726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候选</a:t>
            </a:r>
            <a:r>
              <a:rPr lang="en-US" altLang="zh-CN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VII</a:t>
            </a:r>
            <a:r>
              <a:rPr lang="zh-CN" altLang="en-US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型</a:t>
            </a:r>
            <a:r>
              <a:rPr lang="en-US" altLang="zh-CN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β-CASP</a:t>
            </a:r>
            <a:r>
              <a:rPr lang="zh-CN" altLang="en-US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结构域</a:t>
            </a:r>
            <a:r>
              <a:rPr lang="en-US" altLang="zh-CN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RNA</a:t>
            </a:r>
            <a:r>
              <a:rPr lang="zh-CN" altLang="en-US" sz="1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内切酶系统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1DB0227-18E0-F886-DDC4-3675DB682783}"/>
              </a:ext>
            </a:extLst>
          </p:cNvPr>
          <p:cNvSpPr txBox="1"/>
          <p:nvPr/>
        </p:nvSpPr>
        <p:spPr>
          <a:xfrm>
            <a:off x="6306830" y="3905507"/>
            <a:ext cx="29026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在古细菌中发现的</a:t>
            </a:r>
            <a:r>
              <a:rPr lang="en-US" altLang="zh-CN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CRISPR</a:t>
            </a:r>
            <a:r>
              <a:rPr lang="zh-CN" altLang="en-US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系统，</a:t>
            </a:r>
            <a:r>
              <a:rPr lang="en-US" altLang="zh-CN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β-CASP</a:t>
            </a:r>
            <a:r>
              <a:rPr lang="zh-CN" altLang="en-US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结构域蛋白位于</a:t>
            </a:r>
            <a:r>
              <a:rPr lang="en-US" altLang="zh-CN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Cas5</a:t>
            </a:r>
            <a:r>
              <a:rPr lang="zh-CN" altLang="en-US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Cas7</a:t>
            </a:r>
            <a:r>
              <a:rPr lang="zh-CN" altLang="en-US" sz="1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的操纵子中，形成一个小型效应系统</a:t>
            </a:r>
          </a:p>
        </p:txBody>
      </p:sp>
      <p:pic>
        <p:nvPicPr>
          <p:cNvPr id="5128" name="Picture 8" descr="图片">
            <a:extLst>
              <a:ext uri="{FF2B5EF4-FFF2-40B4-BE49-F238E27FC236}">
                <a16:creationId xmlns:a16="http://schemas.microsoft.com/office/drawing/2014/main" id="{FE6189A3-E9D7-D3CB-9170-3FEDE94D4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274" y="4662529"/>
            <a:ext cx="3220449" cy="191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54D49E8F-E88E-73FB-2E91-A5088B4279E6}"/>
              </a:ext>
            </a:extLst>
          </p:cNvPr>
          <p:cNvSpPr txBox="1"/>
          <p:nvPr/>
        </p:nvSpPr>
        <p:spPr>
          <a:xfrm>
            <a:off x="7066260" y="6546100"/>
            <a:ext cx="588941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hlinkClick r:id="rId8"/>
              </a:rPr>
              <a:t>https://mp.weixin.qq.com/s/XGwRVmQLxA6wyMdfowH6DA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6800056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C1D32-64A3-1A55-C5AE-2AD39FE25A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D71F10B7-2A4E-1F3F-F385-B4B0DF811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3A656768-F5F6-F719-4BB3-DFB7D101455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0C5609A-0DEB-EDA1-475C-F41824BED4DE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一些例子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5A6394D-36FF-7583-C9CA-1E63A88BE59A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81E9306-578E-CE13-BCEB-47FDB0C44DF0}"/>
              </a:ext>
            </a:extLst>
          </p:cNvPr>
          <p:cNvSpPr txBox="1"/>
          <p:nvPr/>
        </p:nvSpPr>
        <p:spPr>
          <a:xfrm>
            <a:off x="868705" y="1081000"/>
            <a:ext cx="103196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Han </a:t>
            </a:r>
            <a:r>
              <a:rPr lang="en-US" altLang="zh-CN" sz="2000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Altae</a:t>
            </a:r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-Tran et al. ,Uncovering the functional diversity of rare CRISPR-Cas systems with deep </a:t>
            </a:r>
            <a:r>
              <a:rPr lang="en-US" altLang="zh-CN" sz="2000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terascale</a:t>
            </a:r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 clustering.Science382,eadi1910(2023).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94FA612-BC67-B5E1-2F35-D8F6001C5C61}"/>
              </a:ext>
            </a:extLst>
          </p:cNvPr>
          <p:cNvSpPr txBox="1"/>
          <p:nvPr/>
        </p:nvSpPr>
        <p:spPr>
          <a:xfrm>
            <a:off x="453750" y="4421321"/>
            <a:ext cx="1128449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FLSHclust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first maps each protein to a reduced amino acid alphabet, then extracts all k-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mers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of length k. An optimal LSH(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局部敏感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hash) family with no false negatives is generated using Markov chain Monte Carlo, and for each hash function, all hashed k-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mers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are grouped into buckets containing similar k-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mers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. Two representative sequences are then selected per bucket, and for all sequences in the bucket, a graph edge is formed if an alignment between the sequence and each of the representatives satisfies the clustering criteria. The resulting graph is simplified using a graph degree-aware transformation that breaks long chains. Then, a community detection is applied to form groups of sequences, which are then clustered using greedy clustering to produce a final set of clusters.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6D6D9E5-4BF9-0A29-7474-930D504FF1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50" y="2071930"/>
            <a:ext cx="8108243" cy="2184660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AB95638F-B487-6835-BCA3-4F685F77A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191" y="2307043"/>
            <a:ext cx="3703396" cy="165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115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5F17E-F6C7-9897-5F6C-9F5DC3E95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CC70C4B0-69A3-3F3A-517A-B076DCEBD7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13F6E43F-D3FE-9C78-9B13-9BE1794527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85FB2C7-C269-3502-CFD1-F6863FB9F1C4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一些例子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CF52629-2E27-C5D4-1C9C-7C835E806F3C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1651346-8CBD-9C86-320B-EA66E2916202}"/>
              </a:ext>
            </a:extLst>
          </p:cNvPr>
          <p:cNvSpPr txBox="1"/>
          <p:nvPr/>
        </p:nvSpPr>
        <p:spPr>
          <a:xfrm>
            <a:off x="868705" y="1081000"/>
            <a:ext cx="103196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Han </a:t>
            </a:r>
            <a:r>
              <a:rPr lang="en-US" altLang="zh-CN" sz="2000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Altae</a:t>
            </a:r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-Tran et al. ,Uncovering the functional diversity of rare CRISPR-Cas systems with deep </a:t>
            </a:r>
            <a:r>
              <a:rPr lang="en-US" altLang="zh-CN" sz="2000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terascale</a:t>
            </a:r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4"/>
              </a:rPr>
              <a:t> clustering.Science382,eadi1910(2023).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9C0325D-BCFF-502B-EA7E-900C59A4DA4C}"/>
              </a:ext>
            </a:extLst>
          </p:cNvPr>
          <p:cNvSpPr txBox="1"/>
          <p:nvPr/>
        </p:nvSpPr>
        <p:spPr>
          <a:xfrm>
            <a:off x="6488853" y="1976912"/>
            <a:ext cx="524262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FLSHclust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first maps each protein to a reduced amino acid alphabet, then extracts all k-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mers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of length k. An optimal LSH(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局部敏感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hash) family with no false negatives is generated using Markov chain Monte Carlo, and for each hash function, all hashed k-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mers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are grouped into buckets containing similar k-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mers.Two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representative sequences are then selected per bucket, and for all sequences in the bucket, a graph edge is formed if an alignment between the sequence and each of the representatives satisfies the clustering criteria. The resulting graph is simplified using a graph degree-aware transformation that breaks long chains. Then, a community detection is applied to form groups of sequences, which are then clustered using greedy clustering to produce a final set of clusters.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EFEB7D2-CE02-668E-9702-F7CCCD388C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249" y="1763190"/>
            <a:ext cx="3884618" cy="495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631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4351F-DA6C-0D6B-75A8-A60294795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7FFE3FE-EC68-772F-7562-7CE06B306D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2C6287AF-784F-3464-544B-0B7347D396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F7603E3-2352-2AB8-33DD-C3D8E9FF91ED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一些例子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054C94D-1690-6396-E874-8B692FADA3DF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8" name="Picture 2" descr="图片">
            <a:extLst>
              <a:ext uri="{FF2B5EF4-FFF2-40B4-BE49-F238E27FC236}">
                <a16:creationId xmlns:a16="http://schemas.microsoft.com/office/drawing/2014/main" id="{A994FB68-2BF8-A799-2F5A-27DC1F7FB9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5"/>
          <a:stretch/>
        </p:blipFill>
        <p:spPr bwMode="auto">
          <a:xfrm>
            <a:off x="366395" y="1487703"/>
            <a:ext cx="5723115" cy="2552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3EC1D6F-C287-3133-AE98-C4E40FB69EB2}"/>
              </a:ext>
            </a:extLst>
          </p:cNvPr>
          <p:cNvSpPr txBox="1"/>
          <p:nvPr/>
        </p:nvSpPr>
        <p:spPr>
          <a:xfrm>
            <a:off x="6363547" y="4542541"/>
            <a:ext cx="515958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Wayment-Steele, H.K., </a:t>
            </a:r>
            <a:r>
              <a:rPr lang="en-US" altLang="zh-CN" sz="2000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Ojoawo</a:t>
            </a:r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, A., Otten, R. et al. Predicting multiple conformations via sequence clustering and AlphaFold2. Nature 625, 832–839 (2024).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1831AA9-0E4B-A9B3-E408-1D0320B016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270" y="1261431"/>
            <a:ext cx="5319558" cy="3005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7BD15D0C-50E2-A0D0-4B9E-313BEAB4238F}"/>
              </a:ext>
            </a:extLst>
          </p:cNvPr>
          <p:cNvSpPr txBox="1"/>
          <p:nvPr/>
        </p:nvSpPr>
        <p:spPr>
          <a:xfrm>
            <a:off x="437162" y="4371800"/>
            <a:ext cx="601810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7"/>
              </a:rPr>
              <a:t>Huang et al., Discovery of deaminase functions by structure-based protein clustering, Cell (2023)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89F2904-80BD-6C21-1695-37DD8B25F824}"/>
              </a:ext>
            </a:extLst>
          </p:cNvPr>
          <p:cNvSpPr txBox="1"/>
          <p:nvPr/>
        </p:nvSpPr>
        <p:spPr>
          <a:xfrm>
            <a:off x="179952" y="5165332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通过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AlphaFold2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预测的蛋白质结构聚类来发现脱氨酶的功能。发现并提出了一套具有不同特性的脱氨酶，可以在植物和哺乳动物细胞中起作用。其中发现的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Sdd7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Sdd6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，它们在治疗和农业应用方面都显示出了巨大的前景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6ACA1E3-0D03-DE7A-CF75-3C0313F5BB71}"/>
              </a:ext>
            </a:extLst>
          </p:cNvPr>
          <p:cNvSpPr txBox="1"/>
          <p:nvPr/>
        </p:nvSpPr>
        <p:spPr>
          <a:xfrm>
            <a:off x="6214533" y="597307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基于已解析的蛋白序列及结构信息，结合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ColabFold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软件及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DBSCAN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聚类算法开发预测蛋白构象新工具：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AF-Cluster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1526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9356C-0E1B-6E24-9160-E9966ADB9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922F012B-F3C1-2074-50C2-0BA9F349D2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0906E4E8-4CB6-0B7B-BE2B-1FE4A7E8D2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C94C552-722F-519A-87BD-B4D01A854748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一些例子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FD233B8-B6BF-8904-4B7A-17003142F843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8" name="Picture 2" descr="图片">
            <a:extLst>
              <a:ext uri="{FF2B5EF4-FFF2-40B4-BE49-F238E27FC236}">
                <a16:creationId xmlns:a16="http://schemas.microsoft.com/office/drawing/2014/main" id="{9DA37E59-B8FB-0215-580B-ECA45137F1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5"/>
          <a:stretch/>
        </p:blipFill>
        <p:spPr bwMode="auto">
          <a:xfrm>
            <a:off x="366395" y="1487703"/>
            <a:ext cx="5723115" cy="2552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8008D810-7B27-FD5F-50B4-BF779E071F95}"/>
              </a:ext>
            </a:extLst>
          </p:cNvPr>
          <p:cNvSpPr txBox="1"/>
          <p:nvPr/>
        </p:nvSpPr>
        <p:spPr>
          <a:xfrm>
            <a:off x="6455270" y="4419495"/>
            <a:ext cx="515958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Wayment-Steele, H.K., </a:t>
            </a:r>
            <a:r>
              <a:rPr lang="en-US" altLang="zh-CN" sz="2000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Ojoawo</a:t>
            </a:r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5"/>
              </a:rPr>
              <a:t>, A., Otten, R. et al. Predicting multiple conformations via sequence clustering and AlphaFold2. Nature 625, 832–839 (2024).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FD969FB-BF42-1818-9682-F59C5D4063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270" y="1261431"/>
            <a:ext cx="5319558" cy="3005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9995DDD2-FC80-31AD-FFD6-75626FB0EAA6}"/>
              </a:ext>
            </a:extLst>
          </p:cNvPr>
          <p:cNvSpPr txBox="1"/>
          <p:nvPr/>
        </p:nvSpPr>
        <p:spPr>
          <a:xfrm>
            <a:off x="437162" y="4371800"/>
            <a:ext cx="601810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7"/>
              </a:rPr>
              <a:t>Huang et al., Discovery of deaminase functions by structure-based protein clustering, Cell (2023)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E95E40F-4B3A-8F88-F0ED-981CAF65EDD2}"/>
              </a:ext>
            </a:extLst>
          </p:cNvPr>
          <p:cNvSpPr txBox="1"/>
          <p:nvPr/>
        </p:nvSpPr>
        <p:spPr>
          <a:xfrm>
            <a:off x="179952" y="5165332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通过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AlphaFold2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预测的蛋白质结构聚类来发现脱氨酶的功能。发现并提出了一套具有不同特性的脱氨酶，可以在植物和哺乳动物细胞中起作用。其中发现的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Sdd7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Sdd6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，它们在治疗和农业应用方面都显示出了巨大的前景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1971D60-0297-191B-973B-16A71F5FA1B9}"/>
              </a:ext>
            </a:extLst>
          </p:cNvPr>
          <p:cNvSpPr txBox="1"/>
          <p:nvPr/>
        </p:nvSpPr>
        <p:spPr>
          <a:xfrm>
            <a:off x="6275952" y="5796259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基于已解析的蛋白序列及结构信息，结合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ColabFold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软件及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DBSCAN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聚类算法开发了预测蛋白构象的新工具：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AF-Cluster 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hlinkClick r:id="rId8"/>
              </a:rPr>
              <a:t>www.github.com/HWaymentSteele/AF_Cluster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034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D3755AB3-CD32-A445-FFD5-E7E767F27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蛋白质聚类分析简介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3474F6B-14B1-4CB7-965B-26F42DFE96A1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8A76D67-92AA-63A0-7FED-EBC5935FF97F}"/>
              </a:ext>
            </a:extLst>
          </p:cNvPr>
          <p:cNvSpPr txBox="1"/>
          <p:nvPr/>
        </p:nvSpPr>
        <p:spPr>
          <a:xfrm>
            <a:off x="1975907" y="1319753"/>
            <a:ext cx="7862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B050"/>
                </a:solidFill>
                <a:latin typeface="+mj-ea"/>
                <a:ea typeface="+mj-ea"/>
              </a:rPr>
              <a:t>蛋白质（序列）</a:t>
            </a:r>
            <a:r>
              <a:rPr lang="zh-CN" altLang="en-US" sz="5400" b="1" dirty="0">
                <a:solidFill>
                  <a:srgbClr val="0070C0"/>
                </a:solidFill>
                <a:latin typeface="+mj-ea"/>
                <a:ea typeface="+mj-ea"/>
              </a:rPr>
              <a:t>聚类分析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CDC0E0D-FDC8-9801-DAD9-366504A9313A}"/>
              </a:ext>
            </a:extLst>
          </p:cNvPr>
          <p:cNvSpPr txBox="1"/>
          <p:nvPr/>
        </p:nvSpPr>
        <p:spPr>
          <a:xfrm>
            <a:off x="7040431" y="3429000"/>
            <a:ext cx="37533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latin typeface="+mj-ea"/>
                <a:ea typeface="+mj-ea"/>
              </a:rPr>
              <a:t>聚类分析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3E3EB88-6956-8488-F4C7-CB34E95E837B}"/>
              </a:ext>
            </a:extLst>
          </p:cNvPr>
          <p:cNvSpPr txBox="1"/>
          <p:nvPr/>
        </p:nvSpPr>
        <p:spPr>
          <a:xfrm>
            <a:off x="526467" y="3429000"/>
            <a:ext cx="54043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latin typeface="+mj-ea"/>
                <a:ea typeface="+mj-ea"/>
              </a:rPr>
              <a:t>蛋白质（序列）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7C5EB68-51F9-2354-1B4B-45CEEE4D8490}"/>
              </a:ext>
            </a:extLst>
          </p:cNvPr>
          <p:cNvCxnSpPr>
            <a:cxnSpLocks/>
            <a:endCxn id="13" idx="0"/>
          </p:cNvCxnSpPr>
          <p:nvPr/>
        </p:nvCxnSpPr>
        <p:spPr>
          <a:xfrm flipH="1">
            <a:off x="3228657" y="2243083"/>
            <a:ext cx="1080876" cy="118591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E147044-CF54-1183-DC2E-BC746B46AECC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8400030" y="2243083"/>
            <a:ext cx="517091" cy="118591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5C6D4DF9-EA47-6678-B1DD-C2FFFAE0BD89}"/>
              </a:ext>
            </a:extLst>
          </p:cNvPr>
          <p:cNvSpPr txBox="1"/>
          <p:nvPr/>
        </p:nvSpPr>
        <p:spPr>
          <a:xfrm>
            <a:off x="2574528" y="2605209"/>
            <a:ext cx="800100" cy="461665"/>
          </a:xfrm>
          <a:prstGeom prst="rect">
            <a:avLst/>
          </a:prstGeom>
          <a:noFill/>
          <a:ln w="38100"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对象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BB43416-545F-F9DA-C143-14069318B9EA}"/>
              </a:ext>
            </a:extLst>
          </p:cNvPr>
          <p:cNvSpPr txBox="1"/>
          <p:nvPr/>
        </p:nvSpPr>
        <p:spPr>
          <a:xfrm>
            <a:off x="9217289" y="2605208"/>
            <a:ext cx="800100" cy="461665"/>
          </a:xfrm>
          <a:prstGeom prst="rect">
            <a:avLst/>
          </a:prstGeom>
          <a:noFill/>
          <a:ln w="38100"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方法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F308CB5-F833-625A-5F89-EF0BC850111C}"/>
              </a:ext>
            </a:extLst>
          </p:cNvPr>
          <p:cNvSpPr txBox="1"/>
          <p:nvPr/>
        </p:nvSpPr>
        <p:spPr>
          <a:xfrm>
            <a:off x="849445" y="4506689"/>
            <a:ext cx="3996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the amino acid order in a protein chain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（蛋白质中的氨基酸序列）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3E84A0F-1B39-EEAA-BE49-F50A2136493B}"/>
              </a:ext>
            </a:extLst>
          </p:cNvPr>
          <p:cNvSpPr txBox="1"/>
          <p:nvPr/>
        </p:nvSpPr>
        <p:spPr>
          <a:xfrm>
            <a:off x="160867" y="6381749"/>
            <a:ext cx="1092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Detlefsen</a:t>
            </a:r>
            <a:r>
              <a:rPr lang="zh-CN" altLang="en-US" sz="1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N.S.</a:t>
            </a:r>
            <a:r>
              <a:rPr lang="zh-CN" altLang="en-US" sz="1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Hauberg</a:t>
            </a:r>
            <a:r>
              <a:rPr lang="zh-CN" altLang="en-US" sz="1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S. &amp; </a:t>
            </a:r>
            <a:r>
              <a:rPr lang="en-US" altLang="zh-CN" sz="1400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Boomsma</a:t>
            </a:r>
            <a:r>
              <a:rPr lang="zh-CN" altLang="en-US" sz="1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W. Learning meaningful representations of protein sequences. Nat </a:t>
            </a:r>
            <a:r>
              <a:rPr lang="en-US" altLang="zh-CN" sz="1400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Commun</a:t>
            </a:r>
            <a:r>
              <a:rPr lang="en-US" altLang="zh-CN" sz="1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13</a:t>
            </a:r>
            <a:r>
              <a:rPr lang="zh-CN" altLang="en-US" sz="1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1914 (2022).</a:t>
            </a:r>
            <a:endParaRPr lang="zh-CN" altLang="en-US" sz="1400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2FF07E5-4605-5BAC-1F4E-62837F5A1EAB}"/>
              </a:ext>
            </a:extLst>
          </p:cNvPr>
          <p:cNvSpPr txBox="1"/>
          <p:nvPr/>
        </p:nvSpPr>
        <p:spPr>
          <a:xfrm>
            <a:off x="773245" y="5261866"/>
            <a:ext cx="427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是否应该包含其折叠信息，如何衡量？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D05EBA4-FA79-088C-90DD-2CC509E61389}"/>
              </a:ext>
            </a:extLst>
          </p:cNvPr>
          <p:cNvSpPr txBox="1"/>
          <p:nvPr/>
        </p:nvSpPr>
        <p:spPr>
          <a:xfrm>
            <a:off x="6540608" y="4593497"/>
            <a:ext cx="50948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Grouping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set of objects in such a way that 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objects in the same group/cluster are more </a:t>
            </a:r>
            <a:r>
              <a:rPr lang="en-US" altLang="zh-CN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similar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each other than to those in other groups/clusters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8B6597E-AE8C-CF33-1676-511129727945}"/>
              </a:ext>
            </a:extLst>
          </p:cNvPr>
          <p:cNvSpPr txBox="1"/>
          <p:nvPr/>
        </p:nvSpPr>
        <p:spPr>
          <a:xfrm>
            <a:off x="488454" y="5816436"/>
            <a:ext cx="112150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我认为：可以实现对某些新创造的蛋白质序列（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RNA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，氨基酸）形成的蛋白质的功能的预测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08940-8CD4-0DC4-B35C-A2A9568AC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068271AE-BCBD-825F-D5FD-99B48E153E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316AAEFD-7CA1-1BBA-C603-4F09CAD1AF8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6CFF899-6380-D03F-F07E-83A8FA85677A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DataBase</a:t>
            </a:r>
            <a:r>
              <a:rPr lang="en-US" altLang="zh-CN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and Tools</a:t>
            </a:r>
            <a:endParaRPr lang="zh-CN" altLang="en-US" sz="3600" b="1" dirty="0">
              <a:solidFill>
                <a:srgbClr val="CA9BE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A462837-A0DB-9046-6D4A-5A5767B71CDB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2B16245-FD8F-5E3E-67B2-9A9DA9106E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"/>
          <a:stretch/>
        </p:blipFill>
        <p:spPr>
          <a:xfrm>
            <a:off x="330200" y="1318952"/>
            <a:ext cx="3589867" cy="194643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3BF9525-237D-249F-DBA5-90F5BACCE22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517752"/>
            <a:ext cx="3589866" cy="197581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5ADB403-9CED-02AD-4471-2C8879D7375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847" y="1106840"/>
            <a:ext cx="3988305" cy="237065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B999653-06E5-4645-95B7-D1AA80AF546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6921" y="2566967"/>
            <a:ext cx="3004944" cy="1125631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C186A7A-F282-FA22-E6ED-FC4EE7FEE7A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606" y="4080334"/>
            <a:ext cx="3004944" cy="177610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D7DC5A0-7E67-ACDF-8F35-9995CB03CE2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729" y="3987310"/>
            <a:ext cx="3853642" cy="1215747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B0109B8C-EA50-9348-1DDD-9196F4F36D23}"/>
              </a:ext>
            </a:extLst>
          </p:cNvPr>
          <p:cNvSpPr txBox="1"/>
          <p:nvPr/>
        </p:nvSpPr>
        <p:spPr>
          <a:xfrm>
            <a:off x="1397000" y="5605294"/>
            <a:ext cx="139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AlphaFold(2)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C7B52A0-251E-FAB1-8AD7-4E2545F7BF4C}"/>
              </a:ext>
            </a:extLst>
          </p:cNvPr>
          <p:cNvSpPr txBox="1"/>
          <p:nvPr/>
        </p:nvSpPr>
        <p:spPr>
          <a:xfrm>
            <a:off x="4856806" y="3555893"/>
            <a:ext cx="2625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UniProt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UniRef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UniParc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99B59DE-C034-A723-5BF5-5E67EB139AF7}"/>
              </a:ext>
            </a:extLst>
          </p:cNvPr>
          <p:cNvSpPr txBox="1"/>
          <p:nvPr/>
        </p:nvSpPr>
        <p:spPr>
          <a:xfrm>
            <a:off x="5550151" y="5264961"/>
            <a:ext cx="1397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BLAST etc.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0541595-3601-AF06-94AA-964685C4195A}"/>
              </a:ext>
            </a:extLst>
          </p:cNvPr>
          <p:cNvSpPr txBox="1"/>
          <p:nvPr/>
        </p:nvSpPr>
        <p:spPr>
          <a:xfrm>
            <a:off x="9738978" y="3630706"/>
            <a:ext cx="933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InterPro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4C81046-D424-C21B-D874-7E79C694EA37}"/>
              </a:ext>
            </a:extLst>
          </p:cNvPr>
          <p:cNvSpPr txBox="1"/>
          <p:nvPr/>
        </p:nvSpPr>
        <p:spPr>
          <a:xfrm>
            <a:off x="9951954" y="5934685"/>
            <a:ext cx="933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PDB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42" name="Picture 2" descr="image">
            <a:extLst>
              <a:ext uri="{FF2B5EF4-FFF2-40B4-BE49-F238E27FC236}">
                <a16:creationId xmlns:a16="http://schemas.microsoft.com/office/drawing/2014/main" id="{4DA6319C-A753-A3F4-CD2E-BA179F987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6" y="1135088"/>
            <a:ext cx="1762654" cy="1331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986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DC54F1-36A5-3D3A-49FC-6C7F63AC0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D153173D-4D8B-3261-A802-CE28D5F65D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EDFD6B23-CD44-4423-7FAA-6C67DF23330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872FABD-109C-7589-A997-C6016A93924B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6B694D0-4E7E-E3BB-1D93-F3A6E2C775D7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55722FD-1A9F-7D4F-6B14-780506F6187F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聚类分析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D046C6-B86E-AC73-2991-A7DC11C6707B}"/>
              </a:ext>
            </a:extLst>
          </p:cNvPr>
          <p:cNvSpPr txBox="1"/>
          <p:nvPr/>
        </p:nvSpPr>
        <p:spPr>
          <a:xfrm>
            <a:off x="962448" y="1917045"/>
            <a:ext cx="104590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Clustering (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聚类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) vs Classification (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分类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E12DB77-587F-5336-8ED5-9442E53297A3}"/>
              </a:ext>
            </a:extLst>
          </p:cNvPr>
          <p:cNvSpPr txBox="1"/>
          <p:nvPr/>
        </p:nvSpPr>
        <p:spPr>
          <a:xfrm>
            <a:off x="1308767" y="2435293"/>
            <a:ext cx="95744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聚类：把相似的东西聚到一起，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并不关心某一类是什么</a:t>
            </a: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。   </a:t>
            </a:r>
            <a:r>
              <a:rPr lang="en-US" altLang="zh-CN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unsupervised learning </a:t>
            </a: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（无监督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18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分类：基于“这个东西可被分为某某类”，从训练集中学习，从而具备对未知数据进行分类的能力。   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supervised learning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（监督）  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0228150-D081-4D3F-FD0E-58B7C746E896}"/>
              </a:ext>
            </a:extLst>
          </p:cNvPr>
          <p:cNvSpPr txBox="1"/>
          <p:nvPr/>
        </p:nvSpPr>
        <p:spPr>
          <a:xfrm>
            <a:off x="962449" y="3430728"/>
            <a:ext cx="25707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一般环节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440D276-05F7-C0C4-7650-0C1514D8C9C3}"/>
              </a:ext>
            </a:extLst>
          </p:cNvPr>
          <p:cNvSpPr txBox="1"/>
          <p:nvPr/>
        </p:nvSpPr>
        <p:spPr>
          <a:xfrm>
            <a:off x="1308767" y="3965891"/>
            <a:ext cx="60942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相似性衡量（</a:t>
            </a:r>
            <a:r>
              <a:rPr lang="en-US" altLang="zh-CN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similarity measurement</a:t>
            </a: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----------</a:t>
            </a: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“距离”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752868B-F80A-5ECE-98BA-2B328F64EC86}"/>
              </a:ext>
            </a:extLst>
          </p:cNvPr>
          <p:cNvSpPr txBox="1"/>
          <p:nvPr/>
        </p:nvSpPr>
        <p:spPr>
          <a:xfrm>
            <a:off x="1308766" y="4417786"/>
            <a:ext cx="60942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聚类算法（</a:t>
            </a:r>
            <a:r>
              <a:rPr lang="en-US" altLang="zh-CN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clustering algorithm</a:t>
            </a: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----------</a:t>
            </a: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“分类”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330B802-103C-F8D7-BFCA-B2ED3365766B}"/>
              </a:ext>
            </a:extLst>
          </p:cNvPr>
          <p:cNvSpPr txBox="1"/>
          <p:nvPr/>
        </p:nvSpPr>
        <p:spPr>
          <a:xfrm>
            <a:off x="1308765" y="4885503"/>
            <a:ext cx="49457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数据简化（</a:t>
            </a:r>
            <a:r>
              <a:rPr lang="en-US" altLang="zh-CN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data reduction</a:t>
            </a: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----------</a:t>
            </a: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“优化”</a:t>
            </a:r>
            <a:endParaRPr lang="zh-CN" altLang="en-US" dirty="0"/>
          </a:p>
        </p:txBody>
      </p:sp>
      <p:sp>
        <p:nvSpPr>
          <p:cNvPr id="21" name="右大括号 20">
            <a:extLst>
              <a:ext uri="{FF2B5EF4-FFF2-40B4-BE49-F238E27FC236}">
                <a16:creationId xmlns:a16="http://schemas.microsoft.com/office/drawing/2014/main" id="{3A733395-0B10-13B1-0A8A-5E53FD34E9A2}"/>
              </a:ext>
            </a:extLst>
          </p:cNvPr>
          <p:cNvSpPr/>
          <p:nvPr/>
        </p:nvSpPr>
        <p:spPr>
          <a:xfrm>
            <a:off x="7329831" y="4023360"/>
            <a:ext cx="188568" cy="650240"/>
          </a:xfrm>
          <a:prstGeom prst="rightBrac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1EBB6F4-6494-0570-7141-4581E28D7297}"/>
              </a:ext>
            </a:extLst>
          </p:cNvPr>
          <p:cNvSpPr txBox="1"/>
          <p:nvPr/>
        </p:nvSpPr>
        <p:spPr>
          <a:xfrm>
            <a:off x="7593177" y="4012057"/>
            <a:ext cx="14233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Transformers Movie" pitchFamily="2" charset="0"/>
                <a:ea typeface="华文楷体" panose="02010600040101010101" pitchFamily="2" charset="-122"/>
                <a:cs typeface="Times New Roman" panose="02020603050405020304" pitchFamily="18" charset="0"/>
              </a:rPr>
              <a:t>MUST</a:t>
            </a:r>
            <a:endParaRPr lang="zh-CN" altLang="en-US" sz="3200" b="1" dirty="0">
              <a:solidFill>
                <a:srgbClr val="C00000"/>
              </a:solidFill>
              <a:latin typeface="Transformers Movie" pitchFamily="2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4160CEB-CE1C-FBF2-0B0E-DF19AE07E6B6}"/>
              </a:ext>
            </a:extLst>
          </p:cNvPr>
          <p:cNvSpPr txBox="1"/>
          <p:nvPr/>
        </p:nvSpPr>
        <p:spPr>
          <a:xfrm>
            <a:off x="6454302" y="4800283"/>
            <a:ext cx="18505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Transformers Movie" pitchFamily="2" charset="0"/>
                <a:ea typeface="华文楷体" panose="02010600040101010101" pitchFamily="2" charset="-122"/>
                <a:cs typeface="Times New Roman" panose="02020603050405020304" pitchFamily="18" charset="0"/>
              </a:rPr>
              <a:t>Optional</a:t>
            </a:r>
            <a:endParaRPr lang="zh-CN" altLang="en-US" sz="3200" b="1" dirty="0">
              <a:solidFill>
                <a:srgbClr val="0070C0"/>
              </a:solidFill>
              <a:latin typeface="Transformers Movie" pitchFamily="2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909D3F3-F7DC-5791-E53D-C9D96A903001}"/>
              </a:ext>
            </a:extLst>
          </p:cNvPr>
          <p:cNvSpPr txBox="1"/>
          <p:nvPr/>
        </p:nvSpPr>
        <p:spPr>
          <a:xfrm>
            <a:off x="962448" y="5504628"/>
            <a:ext cx="7647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形象理解：对某维度上的点以一定距离规则进行分类</a:t>
            </a:r>
          </a:p>
        </p:txBody>
      </p:sp>
    </p:spTree>
    <p:extLst>
      <p:ext uri="{BB962C8B-B14F-4D97-AF65-F5344CB8AC3E}">
        <p14:creationId xmlns:p14="http://schemas.microsoft.com/office/powerpoint/2010/main" val="3627391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A8043-84D0-68F0-F3DA-9F4602BEE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5912A21-DFC4-09D2-7F47-E35B71D071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4E7E83CD-AA2F-6F5A-6281-B84FA5C7F8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9DB7E5D-EC95-8BE5-EBAF-9528ABB7C05F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7A0AEC6-3A81-6EE3-59CD-B58E22F78A4E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F099A2C-2DAF-1874-054E-6F1C99D3C4AF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相似性衡量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5BCBA9-B22F-2967-24C2-32708DCECC34}"/>
              </a:ext>
            </a:extLst>
          </p:cNvPr>
          <p:cNvSpPr txBox="1"/>
          <p:nvPr/>
        </p:nvSpPr>
        <p:spPr>
          <a:xfrm>
            <a:off x="892454" y="2071930"/>
            <a:ext cx="44695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Minkowski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distance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err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Lq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范数）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9CB4C19-8D94-D363-72C1-73DA7223B2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15"/>
          <a:stretch/>
        </p:blipFill>
        <p:spPr>
          <a:xfrm>
            <a:off x="1246470" y="2533595"/>
            <a:ext cx="9201623" cy="923753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28B88B9-5FF1-18D9-7D09-6E0FD6B6CEFB}"/>
              </a:ext>
            </a:extLst>
          </p:cNvPr>
          <p:cNvCxnSpPr>
            <a:cxnSpLocks/>
          </p:cNvCxnSpPr>
          <p:nvPr/>
        </p:nvCxnSpPr>
        <p:spPr>
          <a:xfrm flipH="1">
            <a:off x="2909689" y="3429000"/>
            <a:ext cx="4947716" cy="67540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066209E1-478C-5A6C-0BE8-E2CE8845C9FF}"/>
              </a:ext>
            </a:extLst>
          </p:cNvPr>
          <p:cNvSpPr txBox="1"/>
          <p:nvPr/>
        </p:nvSpPr>
        <p:spPr>
          <a:xfrm>
            <a:off x="1371447" y="3530451"/>
            <a:ext cx="546676" cy="369332"/>
          </a:xfrm>
          <a:prstGeom prst="rect">
            <a:avLst/>
          </a:prstGeom>
          <a:noFill/>
          <a:ln w="38100"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q=1</a:t>
            </a:r>
            <a:endParaRPr lang="zh-CN" altLang="en-US" b="1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D8336C8-263E-FE64-4F0E-703819EEDDB4}"/>
              </a:ext>
            </a:extLst>
          </p:cNvPr>
          <p:cNvSpPr txBox="1"/>
          <p:nvPr/>
        </p:nvSpPr>
        <p:spPr>
          <a:xfrm>
            <a:off x="269007" y="4014867"/>
            <a:ext cx="29480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Manhattan distance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455A6F23-26E8-6298-DBEE-B070BD55EA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7" t="79339" r="37929" b="4902"/>
          <a:stretch/>
        </p:blipFill>
        <p:spPr>
          <a:xfrm>
            <a:off x="274131" y="4430060"/>
            <a:ext cx="5193792" cy="402336"/>
          </a:xfrm>
          <a:prstGeom prst="rect">
            <a:avLst/>
          </a:prstGeom>
        </p:spPr>
      </p:pic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DBCADD4-7C76-A7B8-C69A-D452B96F4CB6}"/>
              </a:ext>
            </a:extLst>
          </p:cNvPr>
          <p:cNvCxnSpPr>
            <a:cxnSpLocks/>
          </p:cNvCxnSpPr>
          <p:nvPr/>
        </p:nvCxnSpPr>
        <p:spPr>
          <a:xfrm flipH="1">
            <a:off x="5144673" y="3457348"/>
            <a:ext cx="2712732" cy="229239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59309DD8-42AF-78F8-23B8-5F1E634367FF}"/>
              </a:ext>
            </a:extLst>
          </p:cNvPr>
          <p:cNvSpPr txBox="1"/>
          <p:nvPr/>
        </p:nvSpPr>
        <p:spPr>
          <a:xfrm>
            <a:off x="4246592" y="5145773"/>
            <a:ext cx="552180" cy="369332"/>
          </a:xfrm>
          <a:prstGeom prst="rect">
            <a:avLst/>
          </a:prstGeom>
          <a:noFill/>
          <a:ln w="38100"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q=2</a:t>
            </a:r>
            <a:endParaRPr lang="zh-CN" altLang="en-US" b="1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3A6EB13-75BD-9B9D-CAF4-503F255A6C9C}"/>
              </a:ext>
            </a:extLst>
          </p:cNvPr>
          <p:cNvSpPr txBox="1"/>
          <p:nvPr/>
        </p:nvSpPr>
        <p:spPr>
          <a:xfrm>
            <a:off x="2706840" y="5560732"/>
            <a:ext cx="29480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Euclidean distance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731F2479-98F3-00D1-0091-9F7CD02F01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1" t="48106" r="31742" b="31693"/>
          <a:stretch/>
        </p:blipFill>
        <p:spPr>
          <a:xfrm>
            <a:off x="657236" y="6075402"/>
            <a:ext cx="5735118" cy="515721"/>
          </a:xfrm>
          <a:prstGeom prst="rect">
            <a:avLst/>
          </a:prstGeom>
        </p:spPr>
      </p:pic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4D0E785F-0357-4CD7-920C-607732A39D38}"/>
              </a:ext>
            </a:extLst>
          </p:cNvPr>
          <p:cNvCxnSpPr>
            <a:cxnSpLocks/>
          </p:cNvCxnSpPr>
          <p:nvPr/>
        </p:nvCxnSpPr>
        <p:spPr>
          <a:xfrm>
            <a:off x="7857405" y="3457348"/>
            <a:ext cx="496550" cy="71145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1BA955CF-468B-A310-E9FF-9187015CB50B}"/>
              </a:ext>
            </a:extLst>
          </p:cNvPr>
          <p:cNvSpPr txBox="1"/>
          <p:nvPr/>
        </p:nvSpPr>
        <p:spPr>
          <a:xfrm>
            <a:off x="7283106" y="4189809"/>
            <a:ext cx="29480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Chebyshev distance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8B8EA3F4-AD9C-7D9A-3DD3-51586AC767A0}"/>
                  </a:ext>
                </a:extLst>
              </p:cNvPr>
              <p:cNvSpPr txBox="1"/>
              <p:nvPr/>
            </p:nvSpPr>
            <p:spPr>
              <a:xfrm>
                <a:off x="8589093" y="3792129"/>
                <a:ext cx="742325" cy="369332"/>
              </a:xfrm>
              <a:prstGeom prst="rect">
                <a:avLst/>
              </a:prstGeom>
              <a:noFill/>
              <a:ln w="38100">
                <a:solidFill>
                  <a:schemeClr val="dk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/>
                  <a:t>q=</a:t>
                </a:r>
                <a14:m>
                  <m:oMath xmlns:m="http://schemas.openxmlformats.org/officeDocument/2006/math"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endParaRPr lang="zh-CN" altLang="en-US" b="1" dirty="0"/>
              </a:p>
            </p:txBody>
          </p:sp>
        </mc:Choice>
        <mc:Fallback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8B8EA3F4-AD9C-7D9A-3DD3-51586AC767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9093" y="3792129"/>
                <a:ext cx="742325" cy="369332"/>
              </a:xfrm>
              <a:prstGeom prst="rect">
                <a:avLst/>
              </a:prstGeom>
              <a:blipFill>
                <a:blip r:embed="rId5"/>
                <a:stretch>
                  <a:fillRect t="-2985" b="-17910"/>
                </a:stretch>
              </a:blipFill>
              <a:ln w="38100">
                <a:solidFill>
                  <a:schemeClr val="dk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9" name="组合 48">
            <a:extLst>
              <a:ext uri="{FF2B5EF4-FFF2-40B4-BE49-F238E27FC236}">
                <a16:creationId xmlns:a16="http://schemas.microsoft.com/office/drawing/2014/main" id="{EF6A318D-182C-9622-C2EC-64146203C549}"/>
              </a:ext>
            </a:extLst>
          </p:cNvPr>
          <p:cNvGrpSpPr/>
          <p:nvPr/>
        </p:nvGrpSpPr>
        <p:grpSpPr>
          <a:xfrm>
            <a:off x="6537139" y="4679822"/>
            <a:ext cx="3893051" cy="461665"/>
            <a:chOff x="6292667" y="4679822"/>
            <a:chExt cx="3893051" cy="461665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C99107DF-1BFD-354E-7F30-64A25E0E92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87"/>
            <a:stretch/>
          </p:blipFill>
          <p:spPr>
            <a:xfrm>
              <a:off x="7514541" y="4679822"/>
              <a:ext cx="2671177" cy="461665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F535CDAD-7BD1-8C6C-FAB2-9E589F16CB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7" t="81132" r="81073" b="4902"/>
            <a:stretch/>
          </p:blipFill>
          <p:spPr>
            <a:xfrm>
              <a:off x="6292667" y="4732698"/>
              <a:ext cx="1223804" cy="356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894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10E591-15A2-1DD2-C6AC-C12067CAB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20A5574-B493-D919-F7BE-C9BB078301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F3C6958E-7E12-98DD-A669-D4F311E67B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411C867-B509-BA23-FE04-3B3EEE667112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9243134-6F07-AF67-331E-2A206135BE11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C2AECA9-9632-3B2E-3BE8-26D34A636A47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相似性衡量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9F12BA-1148-EB62-520A-930FC34D092E}"/>
              </a:ext>
            </a:extLst>
          </p:cNvPr>
          <p:cNvSpPr txBox="1"/>
          <p:nvPr/>
        </p:nvSpPr>
        <p:spPr>
          <a:xfrm>
            <a:off x="892453" y="2071930"/>
            <a:ext cx="53547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二元变量的距离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——Contingency Table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BE2B9FB-7C04-1B1F-65D5-D08594373FF6}"/>
              </a:ext>
            </a:extLst>
          </p:cNvPr>
          <p:cNvGrpSpPr/>
          <p:nvPr/>
        </p:nvGrpSpPr>
        <p:grpSpPr>
          <a:xfrm>
            <a:off x="503651" y="2686366"/>
            <a:ext cx="9300060" cy="1359446"/>
            <a:chOff x="503651" y="2686366"/>
            <a:chExt cx="9300060" cy="135944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97C9F07-5F03-F6F2-88AB-F988A35DC295}"/>
                </a:ext>
              </a:extLst>
            </p:cNvPr>
            <p:cNvSpPr txBox="1"/>
            <p:nvPr/>
          </p:nvSpPr>
          <p:spPr>
            <a:xfrm>
              <a:off x="925901" y="3125224"/>
              <a:ext cx="54823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A</a:t>
              </a:r>
              <a:endPara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52C310C-1ECE-F31A-5A26-B4C619202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651" y="2686366"/>
              <a:ext cx="9300060" cy="406807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E0E5534-6574-6696-F047-40825059118A}"/>
                </a:ext>
              </a:extLst>
            </p:cNvPr>
            <p:cNvSpPr txBox="1"/>
            <p:nvPr/>
          </p:nvSpPr>
          <p:spPr>
            <a:xfrm>
              <a:off x="925900" y="3584147"/>
              <a:ext cx="54823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B</a:t>
              </a:r>
              <a:endPara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955BFB8-06E8-DEA0-A814-9D873330EEBD}"/>
                </a:ext>
              </a:extLst>
            </p:cNvPr>
            <p:cNvSpPr txBox="1"/>
            <p:nvPr/>
          </p:nvSpPr>
          <p:spPr>
            <a:xfrm>
              <a:off x="2312051" y="3088054"/>
              <a:ext cx="6909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11</a:t>
              </a:r>
              <a:endParaRPr lang="zh-CN" altLang="en-US" sz="2400" b="1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46FF784-305D-C473-E769-1CE6E826B91C}"/>
                </a:ext>
              </a:extLst>
            </p:cNvPr>
            <p:cNvSpPr txBox="1"/>
            <p:nvPr/>
          </p:nvSpPr>
          <p:spPr>
            <a:xfrm>
              <a:off x="3548238" y="3086225"/>
              <a:ext cx="6909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12</a:t>
              </a:r>
              <a:endParaRPr lang="zh-CN" altLang="en-US" sz="2400" b="1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DC4E7AA-3673-6F62-503F-D9213BA807C1}"/>
                </a:ext>
              </a:extLst>
            </p:cNvPr>
            <p:cNvSpPr txBox="1"/>
            <p:nvPr/>
          </p:nvSpPr>
          <p:spPr>
            <a:xfrm>
              <a:off x="4899590" y="3086224"/>
              <a:ext cx="6909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13</a:t>
              </a:r>
              <a:endParaRPr lang="zh-CN" altLang="en-US" sz="2400" b="1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3EAA759-8D3D-9EAF-52B8-7C4D37225485}"/>
                </a:ext>
              </a:extLst>
            </p:cNvPr>
            <p:cNvSpPr txBox="1"/>
            <p:nvPr/>
          </p:nvSpPr>
          <p:spPr>
            <a:xfrm>
              <a:off x="6250942" y="3086223"/>
              <a:ext cx="6909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14</a:t>
              </a:r>
              <a:endParaRPr lang="zh-CN" altLang="en-US" sz="2400" b="1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8B2AE54-7E44-39CF-5CF7-82E0272A9D0B}"/>
                </a:ext>
              </a:extLst>
            </p:cNvPr>
            <p:cNvSpPr txBox="1"/>
            <p:nvPr/>
          </p:nvSpPr>
          <p:spPr>
            <a:xfrm>
              <a:off x="7602294" y="3086222"/>
              <a:ext cx="6909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15</a:t>
              </a:r>
              <a:endParaRPr lang="zh-CN" altLang="en-US" sz="2400" b="1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D41DED4-4561-0E27-2F49-47D7B977173D}"/>
                </a:ext>
              </a:extLst>
            </p:cNvPr>
            <p:cNvSpPr txBox="1"/>
            <p:nvPr/>
          </p:nvSpPr>
          <p:spPr>
            <a:xfrm>
              <a:off x="8953646" y="3086221"/>
              <a:ext cx="6909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16</a:t>
              </a:r>
              <a:endParaRPr lang="zh-CN" altLang="en-US" sz="2400" b="1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4BE27F1-D158-C723-B5EF-6ACB06F37DFC}"/>
                </a:ext>
              </a:extLst>
            </p:cNvPr>
            <p:cNvSpPr txBox="1"/>
            <p:nvPr/>
          </p:nvSpPr>
          <p:spPr>
            <a:xfrm>
              <a:off x="2312051" y="3544958"/>
              <a:ext cx="6909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21</a:t>
              </a:r>
              <a:endParaRPr lang="zh-CN" altLang="en-US" sz="2400" b="1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A579CB1-C50C-D214-A581-0FAF939E5782}"/>
                </a:ext>
              </a:extLst>
            </p:cNvPr>
            <p:cNvSpPr txBox="1"/>
            <p:nvPr/>
          </p:nvSpPr>
          <p:spPr>
            <a:xfrm>
              <a:off x="3548238" y="3543129"/>
              <a:ext cx="6909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22</a:t>
              </a:r>
              <a:endParaRPr lang="zh-CN" altLang="en-US" sz="2400" b="1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5B0FF78-AA35-BE00-65D3-1A14BAA7C829}"/>
                </a:ext>
              </a:extLst>
            </p:cNvPr>
            <p:cNvSpPr txBox="1"/>
            <p:nvPr/>
          </p:nvSpPr>
          <p:spPr>
            <a:xfrm>
              <a:off x="4899590" y="3543128"/>
              <a:ext cx="6909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23</a:t>
              </a:r>
              <a:endParaRPr lang="zh-CN" altLang="en-US" sz="2400" b="1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B570412-2259-876D-1ED5-A88F9C8EB2E0}"/>
                </a:ext>
              </a:extLst>
            </p:cNvPr>
            <p:cNvSpPr txBox="1"/>
            <p:nvPr/>
          </p:nvSpPr>
          <p:spPr>
            <a:xfrm>
              <a:off x="6250942" y="3543127"/>
              <a:ext cx="6909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24</a:t>
              </a:r>
              <a:endParaRPr lang="zh-CN" altLang="en-US" sz="2400" b="1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3FAB671-08EF-FD0D-40D6-C9D076CA8A3E}"/>
                </a:ext>
              </a:extLst>
            </p:cNvPr>
            <p:cNvSpPr txBox="1"/>
            <p:nvPr/>
          </p:nvSpPr>
          <p:spPr>
            <a:xfrm>
              <a:off x="7602294" y="3543126"/>
              <a:ext cx="6909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25</a:t>
              </a:r>
              <a:endParaRPr lang="zh-CN" altLang="en-US" sz="2400" b="1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CE5F153-05DA-CDEB-F4AE-7DDF74C85CF2}"/>
                </a:ext>
              </a:extLst>
            </p:cNvPr>
            <p:cNvSpPr txBox="1"/>
            <p:nvPr/>
          </p:nvSpPr>
          <p:spPr>
            <a:xfrm>
              <a:off x="8953646" y="3543125"/>
              <a:ext cx="6909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26</a:t>
              </a:r>
              <a:endParaRPr lang="zh-CN" altLang="en-US" sz="2400" b="1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A859D7F1-8D61-76BD-C548-E5A5C6E936CB}"/>
                  </a:ext>
                </a:extLst>
              </p:cNvPr>
              <p:cNvSpPr txBox="1"/>
              <p:nvPr/>
            </p:nvSpPr>
            <p:spPr>
              <a:xfrm>
                <a:off x="10105939" y="3239373"/>
                <a:ext cx="1826597" cy="4536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i="1" dirty="0" smtClean="0">
                        <a:latin typeface="Cambria Math" panose="020405030504060302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rPr>
                      <m:t>𝑽</m:t>
                    </m:r>
                    <m:r>
                      <a:rPr lang="en-US" altLang="zh-CN" sz="2400" b="1" i="1" baseline="-25000" dirty="0" err="1" smtClean="0">
                        <a:latin typeface="Cambria Math" panose="020405030504060302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rPr>
                      <m:t>𝒊𝒋</m:t>
                    </m:r>
                    <m:r>
                      <a:rPr lang="en-US" altLang="zh-CN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altLang="zh-CN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{</m:t>
                    </m:r>
                    <m:r>
                      <a:rPr lang="en-US" altLang="zh-CN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zh-CN" alt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，</m:t>
                    </m:r>
                    <m:r>
                      <a:rPr lang="en-US" altLang="zh-CN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altLang="zh-CN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}</m:t>
                    </m:r>
                  </m:oMath>
                </a14:m>
                <a:r>
                  <a:rPr lang="en-US" altLang="zh-CN" sz="2400" b="1" baseline="-25000" dirty="0">
                    <a:latin typeface="华文楷体" panose="02010600040101010101" pitchFamily="2" charset="-122"/>
                    <a:ea typeface="华文楷体" panose="02010600040101010101" pitchFamily="2" charset="-122"/>
                    <a:cs typeface="Times New Roman" panose="02020603050405020304" pitchFamily="18" charset="0"/>
                  </a:rPr>
                  <a:t>  </a:t>
                </a:r>
                <a:endParaRPr lang="zh-CN" altLang="en-US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A859D7F1-8D61-76BD-C548-E5A5C6E936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05939" y="3239373"/>
                <a:ext cx="1826597" cy="453650"/>
              </a:xfrm>
              <a:prstGeom prst="rect">
                <a:avLst/>
              </a:prstGeom>
              <a:blipFill>
                <a:blip r:embed="rId5"/>
                <a:stretch>
                  <a:fillRect l="-1003" r="-1338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图片 35">
            <a:extLst>
              <a:ext uri="{FF2B5EF4-FFF2-40B4-BE49-F238E27FC236}">
                <a16:creationId xmlns:a16="http://schemas.microsoft.com/office/drawing/2014/main" id="{15ED42D7-7E2D-0F50-F898-3B1DB7A93C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43" y="4522720"/>
            <a:ext cx="3410838" cy="2048295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7163BF22-9411-CF94-4572-620638E30244}"/>
              </a:ext>
            </a:extLst>
          </p:cNvPr>
          <p:cNvSpPr txBox="1"/>
          <p:nvPr/>
        </p:nvSpPr>
        <p:spPr>
          <a:xfrm>
            <a:off x="925900" y="4113333"/>
            <a:ext cx="27536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对于两个“点”（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18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dirty="0"/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CF108195-F95B-A9F3-FD0E-3B179A3148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027" y="5328978"/>
            <a:ext cx="2974899" cy="92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003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A02B1-F0EC-C78D-AF09-BCD786DBD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7847185B-A506-129E-1CB2-BF50108DEB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8E56E661-54D0-F4B5-B114-80169BBF73C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FBC5950-739D-9478-025A-A7B2165E60EA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F6809C1-271A-7F51-79DF-4F512087276E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30DD45-66D9-25B1-8864-15FC3E837BF1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相似性衡量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1D7066F-77F8-4A7E-271F-6F050E83C4F8}"/>
              </a:ext>
            </a:extLst>
          </p:cNvPr>
          <p:cNvSpPr txBox="1"/>
          <p:nvPr/>
        </p:nvSpPr>
        <p:spPr>
          <a:xfrm>
            <a:off x="892453" y="2071930"/>
            <a:ext cx="70518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蛋白质序列的一种处理办法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分类变量的距离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6646D747-CEAB-FD66-606A-FD527AA7080F}"/>
                  </a:ext>
                </a:extLst>
              </p:cNvPr>
              <p:cNvSpPr txBox="1"/>
              <p:nvPr/>
            </p:nvSpPr>
            <p:spPr>
              <a:xfrm>
                <a:off x="2209589" y="2763486"/>
                <a:ext cx="3751984" cy="4536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i="1" dirty="0" smtClean="0">
                        <a:latin typeface="Cambria Math" panose="020405030504060302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rPr>
                      <m:t>𝑽</m:t>
                    </m:r>
                    <m:r>
                      <a:rPr lang="en-US" altLang="zh-CN" sz="2400" b="1" i="1" baseline="-25000" dirty="0" err="1" smtClean="0">
                        <a:latin typeface="Cambria Math" panose="020405030504060302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rPr>
                      <m:t>𝒊𝒋</m:t>
                    </m:r>
                    <m:r>
                      <a:rPr lang="en-US" altLang="zh-CN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altLang="zh-CN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{</m:t>
                    </m:r>
                    <m:r>
                      <a:rPr lang="en-US" altLang="zh-CN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𝒂𝒍𝒍</m:t>
                    </m:r>
                    <m:r>
                      <a:rPr lang="en-US" altLang="zh-CN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zh-CN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𝒂𝒎𝒊𝒏𝒐</m:t>
                    </m:r>
                    <m:r>
                      <a:rPr lang="en-US" altLang="zh-CN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zh-CN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𝒂𝒄𝒊𝒅</m:t>
                    </m:r>
                    <m:r>
                      <a:rPr lang="en-US" altLang="zh-CN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}</m:t>
                    </m:r>
                  </m:oMath>
                </a14:m>
                <a:r>
                  <a:rPr lang="en-US" altLang="zh-CN" sz="2400" b="1" baseline="-25000" dirty="0">
                    <a:latin typeface="华文楷体" panose="02010600040101010101" pitchFamily="2" charset="-122"/>
                    <a:ea typeface="华文楷体" panose="02010600040101010101" pitchFamily="2" charset="-122"/>
                    <a:cs typeface="Times New Roman" panose="02020603050405020304" pitchFamily="18" charset="0"/>
                  </a:rPr>
                  <a:t>  </a:t>
                </a:r>
                <a:endParaRPr lang="zh-CN" altLang="en-US" sz="2400" b="1" baseline="-25000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6646D747-CEAB-FD66-606A-FD527AA708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589" y="2763486"/>
                <a:ext cx="3751984" cy="453650"/>
              </a:xfrm>
              <a:prstGeom prst="rect">
                <a:avLst/>
              </a:prstGeom>
              <a:blipFill>
                <a:blip r:embed="rId5"/>
                <a:stretch>
                  <a:fillRect l="-325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6381EE0-5A6F-A826-49F0-884A84F005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931123"/>
              </p:ext>
            </p:extLst>
          </p:nvPr>
        </p:nvGraphicFramePr>
        <p:xfrm>
          <a:off x="1218989" y="3577084"/>
          <a:ext cx="19812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>
                  <a:extLst>
                    <a:ext uri="{9D8B030D-6E8A-4147-A177-3AD203B41FA5}">
                      <a16:colId xmlns:a16="http://schemas.microsoft.com/office/drawing/2014/main" val="35049359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1293486702"/>
                    </a:ext>
                  </a:extLst>
                </a:gridCol>
              </a:tblGrid>
              <a:tr h="2786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ID</a:t>
                      </a:r>
                      <a:endParaRPr lang="zh-CN" altLang="en-US" sz="24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2343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/>
                        <a:t>Acid</a:t>
                      </a:r>
                      <a:endParaRPr lang="zh-CN" altLang="en-US" sz="2400" b="0" dirty="0"/>
                    </a:p>
                  </a:txBody>
                  <a:tcPr>
                    <a:solidFill>
                      <a:srgbClr val="2343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5982"/>
                  </a:ext>
                </a:extLst>
              </a:tr>
            </a:tbl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930629E7-C6B9-2FAB-234A-8528A08CA7BB}"/>
              </a:ext>
            </a:extLst>
          </p:cNvPr>
          <p:cNvSpPr txBox="1"/>
          <p:nvPr/>
        </p:nvSpPr>
        <p:spPr>
          <a:xfrm>
            <a:off x="1533736" y="4029792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427590D-7232-9858-BAEA-7E6353D78AF2}"/>
              </a:ext>
            </a:extLst>
          </p:cNvPr>
          <p:cNvSpPr txBox="1"/>
          <p:nvPr/>
        </p:nvSpPr>
        <p:spPr>
          <a:xfrm>
            <a:off x="2396717" y="4029792"/>
            <a:ext cx="6909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Ala</a:t>
            </a:r>
            <a:endParaRPr lang="zh-CN" altLang="en-US" sz="2400" b="1" baseline="-250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4900EEA-763F-0708-E316-5CF5E036546B}"/>
              </a:ext>
            </a:extLst>
          </p:cNvPr>
          <p:cNvSpPr txBox="1"/>
          <p:nvPr/>
        </p:nvSpPr>
        <p:spPr>
          <a:xfrm>
            <a:off x="1533736" y="4394232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9D0E2B4-23E4-ADE8-2C3D-A081DBCC1D3F}"/>
              </a:ext>
            </a:extLst>
          </p:cNvPr>
          <p:cNvSpPr txBox="1"/>
          <p:nvPr/>
        </p:nvSpPr>
        <p:spPr>
          <a:xfrm>
            <a:off x="2396717" y="4394232"/>
            <a:ext cx="6909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Cys</a:t>
            </a:r>
            <a:endParaRPr lang="zh-CN" altLang="en-US" sz="2400" b="1" baseline="-250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27F82F1-7ABA-D03F-C541-5B63C852CF0A}"/>
              </a:ext>
            </a:extLst>
          </p:cNvPr>
          <p:cNvSpPr txBox="1"/>
          <p:nvPr/>
        </p:nvSpPr>
        <p:spPr>
          <a:xfrm>
            <a:off x="1533736" y="4752099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DECC69-CFA1-A653-1A4A-8FF942E27E6D}"/>
              </a:ext>
            </a:extLst>
          </p:cNvPr>
          <p:cNvSpPr txBox="1"/>
          <p:nvPr/>
        </p:nvSpPr>
        <p:spPr>
          <a:xfrm>
            <a:off x="2396717" y="4752099"/>
            <a:ext cx="6909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His</a:t>
            </a:r>
            <a:endParaRPr lang="zh-CN" altLang="en-US" sz="2400" b="1" baseline="-250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5" name="表格 34">
            <a:extLst>
              <a:ext uri="{FF2B5EF4-FFF2-40B4-BE49-F238E27FC236}">
                <a16:creationId xmlns:a16="http://schemas.microsoft.com/office/drawing/2014/main" id="{F078427A-5DB7-DC38-ED51-DFE8A04568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619800"/>
              </p:ext>
            </p:extLst>
          </p:nvPr>
        </p:nvGraphicFramePr>
        <p:xfrm>
          <a:off x="4531491" y="3572592"/>
          <a:ext cx="441220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441">
                  <a:extLst>
                    <a:ext uri="{9D8B030D-6E8A-4147-A177-3AD203B41FA5}">
                      <a16:colId xmlns:a16="http://schemas.microsoft.com/office/drawing/2014/main" val="35049359"/>
                    </a:ext>
                  </a:extLst>
                </a:gridCol>
                <a:gridCol w="882441">
                  <a:extLst>
                    <a:ext uri="{9D8B030D-6E8A-4147-A177-3AD203B41FA5}">
                      <a16:colId xmlns:a16="http://schemas.microsoft.com/office/drawing/2014/main" val="3861207562"/>
                    </a:ext>
                  </a:extLst>
                </a:gridCol>
                <a:gridCol w="882441">
                  <a:extLst>
                    <a:ext uri="{9D8B030D-6E8A-4147-A177-3AD203B41FA5}">
                      <a16:colId xmlns:a16="http://schemas.microsoft.com/office/drawing/2014/main" val="361007783"/>
                    </a:ext>
                  </a:extLst>
                </a:gridCol>
                <a:gridCol w="882441">
                  <a:extLst>
                    <a:ext uri="{9D8B030D-6E8A-4147-A177-3AD203B41FA5}">
                      <a16:colId xmlns:a16="http://schemas.microsoft.com/office/drawing/2014/main" val="2580383011"/>
                    </a:ext>
                  </a:extLst>
                </a:gridCol>
                <a:gridCol w="882441">
                  <a:extLst>
                    <a:ext uri="{9D8B030D-6E8A-4147-A177-3AD203B41FA5}">
                      <a16:colId xmlns:a16="http://schemas.microsoft.com/office/drawing/2014/main" val="3046689860"/>
                    </a:ext>
                  </a:extLst>
                </a:gridCol>
              </a:tblGrid>
              <a:tr h="2786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ID</a:t>
                      </a:r>
                      <a:endParaRPr lang="zh-CN" altLang="en-US" sz="24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2343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/>
                        <a:t>Ala</a:t>
                      </a:r>
                      <a:endParaRPr lang="zh-CN" altLang="en-US" sz="2400" b="0" dirty="0"/>
                    </a:p>
                  </a:txBody>
                  <a:tcPr>
                    <a:solidFill>
                      <a:srgbClr val="2343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 err="1"/>
                        <a:t>Cys</a:t>
                      </a:r>
                      <a:endParaRPr lang="zh-CN" altLang="en-US" sz="2400" b="0" dirty="0"/>
                    </a:p>
                  </a:txBody>
                  <a:tcPr>
                    <a:solidFill>
                      <a:srgbClr val="2343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/>
                        <a:t>His</a:t>
                      </a:r>
                      <a:endParaRPr lang="zh-CN" altLang="en-US" sz="2400" b="0" dirty="0"/>
                    </a:p>
                  </a:txBody>
                  <a:tcPr>
                    <a:solidFill>
                      <a:srgbClr val="2343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/>
                        <a:t>Sec</a:t>
                      </a:r>
                      <a:endParaRPr lang="zh-CN" altLang="en-US" sz="2400" b="0" dirty="0"/>
                    </a:p>
                  </a:txBody>
                  <a:tcPr>
                    <a:solidFill>
                      <a:srgbClr val="2343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5982"/>
                  </a:ext>
                </a:extLst>
              </a:tr>
            </a:tbl>
          </a:graphicData>
        </a:graphic>
      </p:graphicFrame>
      <p:sp>
        <p:nvSpPr>
          <p:cNvPr id="38" name="文本框 37">
            <a:extLst>
              <a:ext uri="{FF2B5EF4-FFF2-40B4-BE49-F238E27FC236}">
                <a16:creationId xmlns:a16="http://schemas.microsoft.com/office/drawing/2014/main" id="{05DDD2D0-D03C-DEC4-7B30-6D1A290FF651}"/>
              </a:ext>
            </a:extLst>
          </p:cNvPr>
          <p:cNvSpPr txBox="1"/>
          <p:nvPr/>
        </p:nvSpPr>
        <p:spPr>
          <a:xfrm>
            <a:off x="4794761" y="4025300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E5E1F14-C88C-CD03-E354-EE710A6BD3B1}"/>
              </a:ext>
            </a:extLst>
          </p:cNvPr>
          <p:cNvSpPr txBox="1"/>
          <p:nvPr/>
        </p:nvSpPr>
        <p:spPr>
          <a:xfrm>
            <a:off x="5687455" y="4014232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0100B7A-7ACA-8075-D243-FB84F5E4D67D}"/>
              </a:ext>
            </a:extLst>
          </p:cNvPr>
          <p:cNvSpPr txBox="1"/>
          <p:nvPr/>
        </p:nvSpPr>
        <p:spPr>
          <a:xfrm>
            <a:off x="6580149" y="4003164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20D8574-1DC3-8FE5-90B8-C754F4CF7632}"/>
              </a:ext>
            </a:extLst>
          </p:cNvPr>
          <p:cNvSpPr txBox="1"/>
          <p:nvPr/>
        </p:nvSpPr>
        <p:spPr>
          <a:xfrm>
            <a:off x="7396072" y="3981028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4B7B2B1-7E90-EE33-455E-D538E6834617}"/>
              </a:ext>
            </a:extLst>
          </p:cNvPr>
          <p:cNvSpPr txBox="1"/>
          <p:nvPr/>
        </p:nvSpPr>
        <p:spPr>
          <a:xfrm>
            <a:off x="8288766" y="3969960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DBE1CCC-590E-1939-7141-27527D4D01B1}"/>
              </a:ext>
            </a:extLst>
          </p:cNvPr>
          <p:cNvSpPr txBox="1"/>
          <p:nvPr/>
        </p:nvSpPr>
        <p:spPr>
          <a:xfrm>
            <a:off x="4814432" y="4415896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7620CB8-F313-8A26-3F34-DFA317B629D7}"/>
              </a:ext>
            </a:extLst>
          </p:cNvPr>
          <p:cNvSpPr txBox="1"/>
          <p:nvPr/>
        </p:nvSpPr>
        <p:spPr>
          <a:xfrm>
            <a:off x="5707126" y="4404828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80DEAD2-4DF0-1E91-D10C-5D645C5A7DD8}"/>
              </a:ext>
            </a:extLst>
          </p:cNvPr>
          <p:cNvSpPr txBox="1"/>
          <p:nvPr/>
        </p:nvSpPr>
        <p:spPr>
          <a:xfrm>
            <a:off x="6599820" y="4393760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D948AB3-5AF2-F945-9B4F-808032529278}"/>
              </a:ext>
            </a:extLst>
          </p:cNvPr>
          <p:cNvSpPr txBox="1"/>
          <p:nvPr/>
        </p:nvSpPr>
        <p:spPr>
          <a:xfrm>
            <a:off x="7415743" y="4371624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C747620-51A2-FBF8-42C8-D659BE76BABC}"/>
              </a:ext>
            </a:extLst>
          </p:cNvPr>
          <p:cNvSpPr txBox="1"/>
          <p:nvPr/>
        </p:nvSpPr>
        <p:spPr>
          <a:xfrm>
            <a:off x="8308437" y="4360556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A3FC92E-EE61-6AB0-6FBC-DCD33BB709C1}"/>
              </a:ext>
            </a:extLst>
          </p:cNvPr>
          <p:cNvSpPr txBox="1"/>
          <p:nvPr/>
        </p:nvSpPr>
        <p:spPr>
          <a:xfrm>
            <a:off x="4814432" y="4787986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8967652-ADF4-9057-385B-2E657DD9A6B8}"/>
              </a:ext>
            </a:extLst>
          </p:cNvPr>
          <p:cNvSpPr txBox="1"/>
          <p:nvPr/>
        </p:nvSpPr>
        <p:spPr>
          <a:xfrm>
            <a:off x="5707126" y="4776918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7ED9080-B74F-DA18-3DD4-E7A9E8C7B63B}"/>
              </a:ext>
            </a:extLst>
          </p:cNvPr>
          <p:cNvSpPr txBox="1"/>
          <p:nvPr/>
        </p:nvSpPr>
        <p:spPr>
          <a:xfrm>
            <a:off x="6599820" y="4765850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C0991192-AE8D-746F-8EEF-E1B1A92042C5}"/>
              </a:ext>
            </a:extLst>
          </p:cNvPr>
          <p:cNvSpPr txBox="1"/>
          <p:nvPr/>
        </p:nvSpPr>
        <p:spPr>
          <a:xfrm>
            <a:off x="7415743" y="4743714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0DC1F71-0A9B-A274-790B-DA4A32AE2443}"/>
              </a:ext>
            </a:extLst>
          </p:cNvPr>
          <p:cNvSpPr txBox="1"/>
          <p:nvPr/>
        </p:nvSpPr>
        <p:spPr>
          <a:xfrm>
            <a:off x="8308437" y="4732646"/>
            <a:ext cx="548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763F9DD-F295-11C0-923D-FC49BBCBD52A}"/>
              </a:ext>
            </a:extLst>
          </p:cNvPr>
          <p:cNvSpPr txBox="1"/>
          <p:nvPr/>
        </p:nvSpPr>
        <p:spPr>
          <a:xfrm>
            <a:off x="962448" y="5664581"/>
            <a:ext cx="38323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还没有完全明白如何实现！</a:t>
            </a:r>
            <a:endParaRPr lang="en-US" altLang="zh-CN" sz="24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983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5A85B-C0F1-F4AE-D78E-69B6D6082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BF4AE4FF-9B60-E3CC-22BB-2B6F2F0CB6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D9B023EC-0282-9309-3318-F3C39925DF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4538F20-B87A-8424-0962-389DC2BC2EAC}"/>
              </a:ext>
            </a:extLst>
          </p:cNvPr>
          <p:cNvSpPr txBox="1"/>
          <p:nvPr/>
        </p:nvSpPr>
        <p:spPr>
          <a:xfrm>
            <a:off x="962449" y="91598"/>
            <a:ext cx="229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F7722FC-9527-4192-4690-78F05E53E3E4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C0236C9-6A24-BCB8-472F-6ED272BB0478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相似性衡量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5F57A2-4E7C-F4FB-68F2-2EB1ABF03FCE}"/>
              </a:ext>
            </a:extLst>
          </p:cNvPr>
          <p:cNvSpPr txBox="1"/>
          <p:nvPr/>
        </p:nvSpPr>
        <p:spPr>
          <a:xfrm>
            <a:off x="892453" y="2071930"/>
            <a:ext cx="93776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u="sng" dirty="0" err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Biopython</a:t>
            </a:r>
            <a:r>
              <a:rPr lang="zh-CN" altLang="en-US" sz="2400" b="1" u="sng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库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中对于不同实验条件下共表达基因的聚类分析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A225DF1-C17F-2473-1728-A1EDD084DD3D}"/>
              </a:ext>
            </a:extLst>
          </p:cNvPr>
          <p:cNvSpPr txBox="1"/>
          <p:nvPr/>
        </p:nvSpPr>
        <p:spPr>
          <a:xfrm>
            <a:off x="3493842" y="1621175"/>
            <a:ext cx="6491816" cy="369332"/>
          </a:xfrm>
          <a:prstGeom prst="rect">
            <a:avLst/>
          </a:prstGeom>
          <a:noFill/>
          <a:ln w="19050">
            <a:solidFill>
              <a:srgbClr val="3883CE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https://biopython-cn.readthedocs.io/zh-cn/latest/cn/chr15.html#id11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5E83F7D5-481C-1A5E-AD28-6F9540DDD9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539" y="2605426"/>
            <a:ext cx="5302661" cy="98665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E4ECEB3-6FCA-77E9-D604-183E3D838C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794" y="3592080"/>
            <a:ext cx="3924473" cy="320251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8D7AAB8-E2E4-18F5-F20E-AFBE5AD6A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878" y="4080535"/>
            <a:ext cx="4485389" cy="222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552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D47925-EC3D-AB30-8657-B273F4F53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68962A8-7187-3BB6-BA31-8CE97BE809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8000"/>
          </a:blip>
          <a:srcRect l="20597" t="19333" r="17812" b="18421"/>
          <a:stretch/>
        </p:blipFill>
        <p:spPr>
          <a:xfrm>
            <a:off x="7128933" y="169168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FFE89826-E253-3212-4988-15763E9871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0DB3D1A-C628-F33F-87BA-5FEBA31E0355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聚类分析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631DD62-08FD-0499-508E-92142DCDC2A1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CAAE18-5F26-21F6-844F-C099D9455C0D}"/>
              </a:ext>
            </a:extLst>
          </p:cNvPr>
          <p:cNvSpPr txBox="1"/>
          <p:nvPr/>
        </p:nvSpPr>
        <p:spPr>
          <a:xfrm>
            <a:off x="179587" y="1097955"/>
            <a:ext cx="273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+mj-ea"/>
                <a:ea typeface="+mj-ea"/>
              </a:rPr>
              <a:t>聚类算法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6A3C6EF-1242-1FB4-F892-58B1165BFC10}"/>
              </a:ext>
            </a:extLst>
          </p:cNvPr>
          <p:cNvSpPr txBox="1"/>
          <p:nvPr/>
        </p:nvSpPr>
        <p:spPr>
          <a:xfrm>
            <a:off x="892453" y="1961863"/>
            <a:ext cx="20172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K-means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聚类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DCC7100-50CF-81BF-9AB3-333D763685CC}"/>
              </a:ext>
            </a:extLst>
          </p:cNvPr>
          <p:cNvSpPr txBox="1"/>
          <p:nvPr/>
        </p:nvSpPr>
        <p:spPr>
          <a:xfrm>
            <a:off x="1284182" y="2367088"/>
            <a:ext cx="899636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Step1-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随机选择 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K 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个初始质心，每一个质心为一个类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Step2-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把每个观测（用于更新距离矩阵）指派到离它最近的质心，与质心形成新的类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Step3-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重新计算每个类的质心，即一个类中的所有观测的平均向量（类似于形心）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Step4-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重复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Step2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Step3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Step5-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直到质心不在发生变化（收敛）或者到达最大迭代次数时停止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AA15E9B7-1D4B-DD9E-5111-90118CB8B1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4" t="14996" r="43545" b="66444"/>
          <a:stretch/>
        </p:blipFill>
        <p:spPr>
          <a:xfrm>
            <a:off x="1284182" y="3974032"/>
            <a:ext cx="2017237" cy="113577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77DD871-6F8F-674B-CC03-7F6EE6DB3F1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54" t="41207" r="43545" b="35460"/>
          <a:stretch/>
        </p:blipFill>
        <p:spPr>
          <a:xfrm>
            <a:off x="3555982" y="3986249"/>
            <a:ext cx="1652355" cy="113577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5ADD717-B25A-A8B9-E763-002F36E22B9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70" t="72075" r="43529" b="2011"/>
          <a:stretch/>
        </p:blipFill>
        <p:spPr>
          <a:xfrm>
            <a:off x="5131652" y="3939355"/>
            <a:ext cx="1578648" cy="120513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E67F579A-55FA-736F-38F6-E9431BBB9C1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9" b="72968"/>
          <a:stretch/>
        </p:blipFill>
        <p:spPr>
          <a:xfrm>
            <a:off x="7329053" y="3884514"/>
            <a:ext cx="1626913" cy="120477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7F11C41-6568-0B7D-DECE-EABECE73334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9" t="34678" b="39553"/>
          <a:stretch/>
        </p:blipFill>
        <p:spPr>
          <a:xfrm>
            <a:off x="2522325" y="5299688"/>
            <a:ext cx="1808496" cy="127665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494C45DC-D540-F5CA-11A3-5ACC7190C56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9" t="68508" b="3569"/>
          <a:stretch/>
        </p:blipFill>
        <p:spPr>
          <a:xfrm>
            <a:off x="6203779" y="5311921"/>
            <a:ext cx="1669788" cy="1277245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3602A1B8-69F2-53C6-31BA-AF0EFA029A33}"/>
              </a:ext>
            </a:extLst>
          </p:cNvPr>
          <p:cNvSpPr txBox="1"/>
          <p:nvPr/>
        </p:nvSpPr>
        <p:spPr>
          <a:xfrm>
            <a:off x="1712222" y="5017733"/>
            <a:ext cx="7180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i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Step1</a:t>
            </a:r>
            <a:endParaRPr lang="zh-CN" altLang="en-US" sz="1400" b="1" i="1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521DDE3-139E-8614-18E4-B5B4EDF79486}"/>
              </a:ext>
            </a:extLst>
          </p:cNvPr>
          <p:cNvSpPr txBox="1"/>
          <p:nvPr/>
        </p:nvSpPr>
        <p:spPr>
          <a:xfrm>
            <a:off x="4816070" y="5089292"/>
            <a:ext cx="7180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i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Step2</a:t>
            </a:r>
            <a:endParaRPr lang="zh-CN" altLang="en-US" sz="1400" b="1" i="1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FDB30E2-55CE-6708-9E03-5B325C03A453}"/>
              </a:ext>
            </a:extLst>
          </p:cNvPr>
          <p:cNvSpPr txBox="1"/>
          <p:nvPr/>
        </p:nvSpPr>
        <p:spPr>
          <a:xfrm>
            <a:off x="7794908" y="5054065"/>
            <a:ext cx="7180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i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Step3</a:t>
            </a:r>
            <a:endParaRPr lang="zh-CN" altLang="en-US" sz="1400" b="1" i="1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CDC7190-EEBB-D392-92C9-11803C05363E}"/>
              </a:ext>
            </a:extLst>
          </p:cNvPr>
          <p:cNvSpPr txBox="1"/>
          <p:nvPr/>
        </p:nvSpPr>
        <p:spPr>
          <a:xfrm>
            <a:off x="2942378" y="6506424"/>
            <a:ext cx="7180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i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Step4</a:t>
            </a:r>
            <a:endParaRPr lang="zh-CN" altLang="en-US" sz="1400" b="1" i="1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826EF9A-684D-EBC5-F59B-C86BB3721ED6}"/>
              </a:ext>
            </a:extLst>
          </p:cNvPr>
          <p:cNvSpPr txBox="1"/>
          <p:nvPr/>
        </p:nvSpPr>
        <p:spPr>
          <a:xfrm>
            <a:off x="6706778" y="6504018"/>
            <a:ext cx="7180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i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Step5</a:t>
            </a:r>
            <a:endParaRPr lang="zh-CN" altLang="en-US" sz="1400" b="1" i="1" dirty="0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1F6B1B87-AF29-A7F0-535A-191CFE0EB414}"/>
              </a:ext>
            </a:extLst>
          </p:cNvPr>
          <p:cNvCxnSpPr>
            <a:cxnSpLocks/>
          </p:cNvCxnSpPr>
          <p:nvPr/>
        </p:nvCxnSpPr>
        <p:spPr>
          <a:xfrm flipH="1">
            <a:off x="892453" y="3841927"/>
            <a:ext cx="94615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35338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FmZWIzNDg2MmIzZjExOTIzMmViNTBmYTMwYTk0ZWYifQ=="/>
  <p:tag name="KSO_WPP_MARK_KEY" val="d8c98273-79af-45a8-ad09-21b57cf5866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2809</Words>
  <Application>Microsoft Office PowerPoint</Application>
  <PresentationFormat>宽屏</PresentationFormat>
  <Paragraphs>259</Paragraphs>
  <Slides>30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SimHei</vt:lpstr>
      <vt:lpstr>Calibri</vt:lpstr>
      <vt:lpstr>E-BZ+ZDEGV4-1</vt:lpstr>
      <vt:lpstr>Arial</vt:lpstr>
      <vt:lpstr>Times New Roman</vt:lpstr>
      <vt:lpstr>华文楷体</vt:lpstr>
      <vt:lpstr>SimHei</vt:lpstr>
      <vt:lpstr>FSJ0+ZDEGV5-2</vt:lpstr>
      <vt:lpstr>Cambria Math</vt:lpstr>
      <vt:lpstr>system-ui</vt:lpstr>
      <vt:lpstr>Wingdings</vt:lpstr>
      <vt:lpstr>FangSong</vt:lpstr>
      <vt:lpstr>华文行楷</vt:lpstr>
      <vt:lpstr>FZShuSong-Z01</vt:lpstr>
      <vt:lpstr>Transformers Movie</vt:lpstr>
      <vt:lpstr>Lato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yjy</dc:creator>
  <cp:lastModifiedBy>子瑞 刘</cp:lastModifiedBy>
  <cp:revision>62</cp:revision>
  <dcterms:created xsi:type="dcterms:W3CDTF">2024-01-29T05:45:00Z</dcterms:created>
  <dcterms:modified xsi:type="dcterms:W3CDTF">2024-02-06T14:04:51Z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7C2429DFC30840CA80E7C9FEF89DFA02_12</vt:lpwstr>
  </property>
  <property fmtid="{D5CDD505-2E9C-101B-9397-08002B2CF9AE}" pid="3" name="KSOProductBuildVer">
    <vt:lpwstr>2052-11.1.0.14036</vt:lpwstr>
  </property>
</Properties>
</file>