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4"/>
  </p:notesMasterIdLst>
  <p:sldIdLst>
    <p:sldId id="256" r:id="rId4"/>
    <p:sldId id="258" r:id="rId5"/>
    <p:sldId id="257" r:id="rId6"/>
    <p:sldId id="261" r:id="rId7"/>
    <p:sldId id="263" r:id="rId8"/>
    <p:sldId id="264" r:id="rId9"/>
    <p:sldId id="265" r:id="rId10"/>
    <p:sldId id="267" r:id="rId11"/>
    <p:sldId id="266" r:id="rId12"/>
    <p:sldId id="262"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34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18FC97-C6A7-4C6D-BFAE-9D45B68FFC3A}" type="datetimeFigureOut">
              <a:rPr lang="zh-CN" altLang="en-US" smtClean="0"/>
              <a:t>2024/2/8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6C5A39-0053-47EA-9C99-F3988C79E33A}" type="slidenum">
              <a:rPr lang="zh-CN" altLang="en-US" smtClean="0"/>
              <a:t>‹#›</a:t>
            </a:fld>
            <a:endParaRPr lang="zh-CN" altLang="en-US"/>
          </a:p>
        </p:txBody>
      </p:sp>
    </p:spTree>
    <p:extLst>
      <p:ext uri="{BB962C8B-B14F-4D97-AF65-F5344CB8AC3E}">
        <p14:creationId xmlns:p14="http://schemas.microsoft.com/office/powerpoint/2010/main" val="263514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9994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2E7BDC-7BE9-4B2C-E976-90ADF1E5E4C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C684649-6AB3-3190-9513-8562AA6B14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6D05C88-3C6C-0152-CA1C-8A2090934EAE}"/>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49714613-B5DE-653D-D964-7803923499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3A015F8-71F6-4A5A-7DC3-3E0B7FE966FC}"/>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3589674604"/>
      </p:ext>
    </p:extLst>
  </p:cSld>
  <p:clrMapOvr>
    <a:masterClrMapping/>
  </p:clrMapOvr>
  <p:transition>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AFA2BE-F7DC-680D-FD9E-4252932258C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E2D79DB-E8F4-DF7E-932B-B4FADEC2C89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B5E8FB8-28C7-1CE8-9129-CBCDB6E9E338}"/>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8D3A2A5C-3B34-BBBE-FFDC-E63004B04F3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D5BDD87-73DD-DA64-7427-5C4D30DA864E}"/>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1799299950"/>
      </p:ext>
    </p:extLst>
  </p:cSld>
  <p:clrMapOvr>
    <a:masterClrMapping/>
  </p:clrMapOvr>
  <p:transition>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21EA10-40C5-DE8F-2A1D-3EB4604AE2F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EC8B11C3-DE9E-E8F6-8BE8-E195DDC979F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7A98DEB-A130-C487-7A32-F94192B369C6}"/>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2919940E-D3E2-C50F-B992-0EDDB600A4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3E3D12-A776-3577-83B5-AC5DD8DCD5F7}"/>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2158564134"/>
      </p:ext>
    </p:extLst>
  </p:cSld>
  <p:clrMapOvr>
    <a:masterClrMapping/>
  </p:clrMapOvr>
  <p:transition>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26025011"/>
      </p:ext>
    </p:extLst>
  </p:cSld>
  <p:clrMapOvr>
    <a:masterClrMapping/>
  </p:clrMapOvr>
  <p:transition>
    <p:push dir="u"/>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804579531"/>
      </p:ext>
    </p:extLst>
  </p:cSld>
  <p:clrMapOvr>
    <a:masterClrMapping/>
  </p:clrMapOvr>
  <p:transition>
    <p:push dir="u"/>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121601275"/>
      </p:ext>
    </p:extLst>
  </p:cSld>
  <p:clrMapOvr>
    <a:masterClrMapping/>
  </p:clrMapOvr>
  <p:transition>
    <p:push dir="u"/>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637920059"/>
      </p:ext>
    </p:extLst>
  </p:cSld>
  <p:clrMapOvr>
    <a:masterClrMapping/>
  </p:clrMapOvr>
  <p:transition>
    <p:push dir="u"/>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29749858"/>
      </p:ext>
    </p:extLst>
  </p:cSld>
  <p:clrMapOvr>
    <a:masterClrMapping/>
  </p:clrMapOvr>
  <p:transition>
    <p:push dir="u"/>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258335846"/>
      </p:ext>
    </p:extLst>
  </p:cSld>
  <p:clrMapOvr>
    <a:masterClrMapping/>
  </p:clrMapOvr>
  <p:transition>
    <p:push dir="u"/>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931219699"/>
      </p:ext>
    </p:extLst>
  </p:cSld>
  <p:clrMapOvr>
    <a:masterClrMapping/>
  </p:clrMapOvr>
  <p:transition>
    <p:push dir="u"/>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168378950"/>
      </p:ext>
    </p:extLst>
  </p:cSld>
  <p:clrMapOvr>
    <a:masterClrMapping/>
  </p:clrMapOvr>
  <p:transition>
    <p:push dir="u"/>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3706474-F115-E460-4F7E-F713A4C5CB4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41B64E0-CD2F-D873-1183-07F8CBAC29E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7679350-9A4C-46D3-DED3-30DBAB97FD06}"/>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AB52F9D0-3F40-59ED-F3BC-2BE4EB87095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815AF87-D9DB-3E13-04AC-818AE4C18585}"/>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2979719353"/>
      </p:ext>
    </p:extLst>
  </p:cSld>
  <p:clrMapOvr>
    <a:masterClrMapping/>
  </p:clrMapOvr>
  <p:transition>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47500448"/>
      </p:ext>
    </p:extLst>
  </p:cSld>
  <p:clrMapOvr>
    <a:masterClrMapping/>
  </p:clrMapOvr>
  <p:transition>
    <p:push dir="u"/>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578293824"/>
      </p:ext>
    </p:extLst>
  </p:cSld>
  <p:clrMapOvr>
    <a:masterClrMapping/>
  </p:clrMapOvr>
  <p:transition>
    <p:push dir="u"/>
  </p:transitio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54489849"/>
      </p:ext>
    </p:extLst>
  </p:cSld>
  <p:clrMapOvr>
    <a:masterClrMapping/>
  </p:clrMapOvr>
  <p:transition>
    <p:push dir="u"/>
  </p:transition>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354223"/>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405520674"/>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81344419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181777283"/>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327615658"/>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12885605"/>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9878044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022D00-0DB6-3B1B-68C1-8932AEE8F55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B165EDB-1E17-FF92-0BEC-8A5F633873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0C30CB1F-9149-8FEB-D886-B2BE7575F3E5}"/>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E465E785-F9B7-386C-6F18-A6E34DA9C3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5E6B67A-4590-9C8B-3F22-129FCF9DA7AC}"/>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1903566679"/>
      </p:ext>
    </p:extLst>
  </p:cSld>
  <p:clrMapOvr>
    <a:masterClrMapping/>
  </p:clrMapOvr>
  <p:transition>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76691546"/>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867913889"/>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789052035"/>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23106404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30F73B-BC38-6C6D-4AA1-976B70C5712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B371392-F23F-60AC-D66A-CC7AE8F4E4C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E2DDBC3-7968-A021-BBD4-3878E6FDA73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30946DC-3F88-E416-854E-3CDF8F58A17B}"/>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6" name="页脚占位符 5">
            <a:extLst>
              <a:ext uri="{FF2B5EF4-FFF2-40B4-BE49-F238E27FC236}">
                <a16:creationId xmlns:a16="http://schemas.microsoft.com/office/drawing/2014/main" id="{18FC99BA-9B09-4773-FA86-FFE71D90E5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376AE83-4C73-EF9A-72C6-0616094204AA}"/>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3405867687"/>
      </p:ext>
    </p:extLst>
  </p:cSld>
  <p:clrMapOvr>
    <a:masterClrMapping/>
  </p:clrMapOvr>
  <p:transition>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E6B2C9-19FB-13B6-EB91-90991065F63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98A71A3-5C95-D065-AB82-D978BD893F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3E030EE-FA0A-3E0E-AEDC-D27E9DC2E40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B5E093EA-660F-4F61-8318-D6879246D6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A199044-FAC6-ED25-5396-0593A0FF0DD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7962A7CB-DE8C-87B0-6B3A-880778B03BFB}"/>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8" name="页脚占位符 7">
            <a:extLst>
              <a:ext uri="{FF2B5EF4-FFF2-40B4-BE49-F238E27FC236}">
                <a16:creationId xmlns:a16="http://schemas.microsoft.com/office/drawing/2014/main" id="{B9EE6B81-F8DB-51E4-A583-5FE4F5E9B4B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EA70DF27-93EB-9AE0-F5AD-5626257C148D}"/>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3305452255"/>
      </p:ext>
    </p:extLst>
  </p:cSld>
  <p:clrMapOvr>
    <a:masterClrMapping/>
  </p:clrMapOvr>
  <p:transition>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09B1EA-3256-913A-E410-D1B19284FAA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84B4CC1-6009-7FFF-6A9D-46B6F70BB7D7}"/>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4" name="页脚占位符 3">
            <a:extLst>
              <a:ext uri="{FF2B5EF4-FFF2-40B4-BE49-F238E27FC236}">
                <a16:creationId xmlns:a16="http://schemas.microsoft.com/office/drawing/2014/main" id="{F6E7011B-0D6C-7722-32EA-9E08DDB10C1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B7DA0E80-D8CA-1403-3176-1672193DBD54}"/>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337365792"/>
      </p:ext>
    </p:extLst>
  </p:cSld>
  <p:clrMapOvr>
    <a:masterClrMapping/>
  </p:clrMapOvr>
  <p:transition>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DC60C9D-D960-3B6E-7A4B-2BB25C69D6B6}"/>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3" name="页脚占位符 2">
            <a:extLst>
              <a:ext uri="{FF2B5EF4-FFF2-40B4-BE49-F238E27FC236}">
                <a16:creationId xmlns:a16="http://schemas.microsoft.com/office/drawing/2014/main" id="{5F6B8C47-8C18-ED45-B558-A4EF755A52E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EB07AFC9-B76A-D980-0FBD-BADCFEABDE8A}"/>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3742492591"/>
      </p:ext>
    </p:extLst>
  </p:cSld>
  <p:clrMapOvr>
    <a:masterClrMapping/>
  </p:clrMapOvr>
  <p:transition>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5B9C14-5CD0-708D-69BC-4CF8F0ECEF6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35F314D-6C79-DCCE-BB47-B711C7B9C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2EDEDB0-90A6-6C44-1A09-87A287589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B7E49D36-8E2A-7372-84D4-CC2C257E8272}"/>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6" name="页脚占位符 5">
            <a:extLst>
              <a:ext uri="{FF2B5EF4-FFF2-40B4-BE49-F238E27FC236}">
                <a16:creationId xmlns:a16="http://schemas.microsoft.com/office/drawing/2014/main" id="{5EA19579-4F93-CBD3-F2C1-87F58FF5170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37943FE-9DF2-2937-B087-C4DCC02CEE03}"/>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2571494090"/>
      </p:ext>
    </p:extLst>
  </p:cSld>
  <p:clrMapOvr>
    <a:masterClrMapping/>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235074-D07E-0C44-A3A5-9CFE652326F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5E437DC-C709-03AC-0FD2-A12FCD585A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35E279F-C560-385F-A5D9-FC9585D7E0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AE449A8-A61D-7C07-0D19-63C07FF1228A}"/>
              </a:ext>
            </a:extLst>
          </p:cNvPr>
          <p:cNvSpPr>
            <a:spLocks noGrp="1"/>
          </p:cNvSpPr>
          <p:nvPr>
            <p:ph type="dt" sz="half" idx="10"/>
          </p:nvPr>
        </p:nvSpPr>
        <p:spPr/>
        <p:txBody>
          <a:bodyPr/>
          <a:lstStyle/>
          <a:p>
            <a:fld id="{294DE001-5B7D-4733-BA1E-35885A822213}" type="datetimeFigureOut">
              <a:rPr lang="zh-CN" altLang="en-US" smtClean="0"/>
              <a:t>2024/2/8</a:t>
            </a:fld>
            <a:endParaRPr lang="zh-CN" altLang="en-US"/>
          </a:p>
        </p:txBody>
      </p:sp>
      <p:sp>
        <p:nvSpPr>
          <p:cNvPr id="6" name="页脚占位符 5">
            <a:extLst>
              <a:ext uri="{FF2B5EF4-FFF2-40B4-BE49-F238E27FC236}">
                <a16:creationId xmlns:a16="http://schemas.microsoft.com/office/drawing/2014/main" id="{1FF06895-2129-5027-A1CE-89979202E46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3F0E294-AD64-CDEA-0D30-E274CF5ADD09}"/>
              </a:ext>
            </a:extLst>
          </p:cNvPr>
          <p:cNvSpPr>
            <a:spLocks noGrp="1"/>
          </p:cNvSpPr>
          <p:nvPr>
            <p:ph type="sldNum" sz="quarter" idx="12"/>
          </p:nvPr>
        </p:nvSpPr>
        <p:spPr/>
        <p:txBody>
          <a:body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1838452836"/>
      </p:ext>
    </p:extLst>
  </p:cSld>
  <p:clrMapOvr>
    <a:masterClrMapping/>
  </p:clrMapOvr>
  <p:transition>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3CA44D13-09FC-AE37-6D94-ED26B7CB97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07D71CC3-E91D-DED5-FC9F-36E5EF4225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DB5DE81-241F-BE73-E5C7-D199DE85F6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DE001-5B7D-4733-BA1E-35885A822213}" type="datetimeFigureOut">
              <a:rPr lang="zh-CN" altLang="en-US" smtClean="0"/>
              <a:t>2024/2/8</a:t>
            </a:fld>
            <a:endParaRPr lang="zh-CN" altLang="en-US"/>
          </a:p>
        </p:txBody>
      </p:sp>
      <p:sp>
        <p:nvSpPr>
          <p:cNvPr id="5" name="页脚占位符 4">
            <a:extLst>
              <a:ext uri="{FF2B5EF4-FFF2-40B4-BE49-F238E27FC236}">
                <a16:creationId xmlns:a16="http://schemas.microsoft.com/office/drawing/2014/main" id="{9AC00D42-7958-F895-C021-76621D65C2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9426BF2-F6D0-D0E1-E96F-F7C59B9392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CDEE1-772C-4B50-B443-2231AB017FF1}" type="slidenum">
              <a:rPr lang="zh-CN" altLang="en-US" smtClean="0"/>
              <a:t>‹#›</a:t>
            </a:fld>
            <a:endParaRPr lang="zh-CN" altLang="en-US"/>
          </a:p>
        </p:txBody>
      </p:sp>
    </p:spTree>
    <p:extLst>
      <p:ext uri="{BB962C8B-B14F-4D97-AF65-F5344CB8AC3E}">
        <p14:creationId xmlns:p14="http://schemas.microsoft.com/office/powerpoint/2010/main" val="1685416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876278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sh dir="u"/>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2024/2/8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30685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xml"/><Relationship Id="rId1" Type="http://schemas.openxmlformats.org/officeDocument/2006/relationships/tags" Target="../tags/tag1.xm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5.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6.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a:extLst>
              <a:ext uri="{FF2B5EF4-FFF2-40B4-BE49-F238E27FC236}">
                <a16:creationId xmlns:a16="http://schemas.microsoft.com/office/drawing/2014/main" id="{8B56A6FC-F1FC-AD2F-322F-462A2545D13A}"/>
              </a:ext>
            </a:extLst>
          </p:cNvPr>
          <p:cNvPicPr>
            <a:picLocks noChangeAspect="1"/>
          </p:cNvPicPr>
          <p:nvPr/>
        </p:nvPicPr>
        <p:blipFill>
          <a:blip r:embed="rId4">
            <a:alphaModFix amt="57000"/>
          </a:blip>
          <a:stretch>
            <a:fillRect/>
          </a:stretch>
        </p:blipFill>
        <p:spPr>
          <a:xfrm>
            <a:off x="4481597" y="-1143489"/>
            <a:ext cx="14743469" cy="14914540"/>
          </a:xfrm>
          <a:prstGeom prst="rect">
            <a:avLst/>
          </a:prstGeom>
        </p:spPr>
      </p:pic>
      <p:sp>
        <p:nvSpPr>
          <p:cNvPr id="6" name="文本框 5"/>
          <p:cNvSpPr txBox="1"/>
          <p:nvPr/>
        </p:nvSpPr>
        <p:spPr>
          <a:xfrm>
            <a:off x="8802512" y="5965755"/>
            <a:ext cx="2578735" cy="8299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华文行楷" panose="02010800040101010101" charset="-122"/>
                <a:ea typeface="华文行楷" panose="02010800040101010101" charset="-122"/>
                <a:cs typeface="华文行楷" panose="02010800040101010101" charset="-122"/>
              </a:rPr>
              <a:t>汇报人：龚建廷</a:t>
            </a:r>
            <a:endParaRPr kumimoji="0" lang="en-US" altLang="zh-CN" sz="2400" b="0" i="0" u="none" strike="noStrike" kern="1200" cap="none" spc="0" normalizeH="0" baseline="0" noProof="0" dirty="0">
              <a:ln>
                <a:noFill/>
              </a:ln>
              <a:solidFill>
                <a:prstClr val="black"/>
              </a:solidFill>
              <a:effectLst/>
              <a:uLnTx/>
              <a:uFillTx/>
              <a:latin typeface="华文行楷" panose="02010800040101010101" charset="-122"/>
              <a:ea typeface="华文行楷" panose="02010800040101010101" charset="-122"/>
              <a:cs typeface="华文行楷" panose="02010800040101010101"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华文行楷" panose="02010800040101010101" charset="-122"/>
                <a:ea typeface="华文行楷" panose="02010800040101010101" charset="-122"/>
                <a:cs typeface="华文行楷" panose="02010800040101010101" charset="-122"/>
              </a:rPr>
              <a:t>日期：</a:t>
            </a:r>
            <a:r>
              <a:rPr kumimoji="0" lang="en-US" altLang="zh-CN" sz="2400" b="0" i="0" u="none" strike="noStrike" kern="1200" cap="none" spc="0" normalizeH="0" baseline="0" noProof="0" dirty="0">
                <a:ln>
                  <a:noFill/>
                </a:ln>
                <a:solidFill>
                  <a:prstClr val="black"/>
                </a:solidFill>
                <a:effectLst/>
                <a:uLnTx/>
                <a:uFillTx/>
                <a:latin typeface="华文行楷" panose="02010800040101010101" charset="-122"/>
                <a:ea typeface="华文行楷" panose="02010800040101010101" charset="-122"/>
                <a:cs typeface="华文行楷" panose="02010800040101010101" charset="-122"/>
              </a:rPr>
              <a:t>2024-02-08</a:t>
            </a:r>
          </a:p>
        </p:txBody>
      </p:sp>
      <p:sp>
        <p:nvSpPr>
          <p:cNvPr id="12" name="矩形 11">
            <a:extLst>
              <a:ext uri="{FF2B5EF4-FFF2-40B4-BE49-F238E27FC236}">
                <a16:creationId xmlns:a16="http://schemas.microsoft.com/office/drawing/2014/main" id="{11E88B94-96F0-335F-4346-2AA9B8E03516}"/>
              </a:ext>
            </a:extLst>
          </p:cNvPr>
          <p:cNvSpPr/>
          <p:nvPr/>
        </p:nvSpPr>
        <p:spPr>
          <a:xfrm>
            <a:off x="-1029903" y="-135466"/>
            <a:ext cx="13513870" cy="2497616"/>
          </a:xfrm>
          <a:prstGeom prst="rect">
            <a:avLst/>
          </a:prstGeom>
          <a:solidFill>
            <a:srgbClr val="E8D3F5">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panose="020B0503020204020204" pitchFamily="34" charset="-122"/>
              <a:cs typeface="+mn-cs"/>
            </a:endParaRPr>
          </a:p>
        </p:txBody>
      </p:sp>
      <p:sp>
        <p:nvSpPr>
          <p:cNvPr id="5" name="文本框 4"/>
          <p:cNvSpPr txBox="1"/>
          <p:nvPr/>
        </p:nvSpPr>
        <p:spPr>
          <a:xfrm>
            <a:off x="889281" y="396212"/>
            <a:ext cx="9347834"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b="1" i="0" u="none" strike="noStrike" kern="1200" cap="none" spc="0" normalizeH="0" baseline="0" noProof="0" dirty="0">
                <a:ln>
                  <a:solidFill>
                    <a:srgbClr val="E8D3F5"/>
                  </a:solidFill>
                </a:ln>
                <a:solidFill>
                  <a:srgbClr val="7030A0"/>
                </a:solidFill>
                <a:effectLst/>
                <a:uLnTx/>
                <a:uFillTx/>
                <a:latin typeface="微软雅黑" panose="020B0503020204020204" pitchFamily="34" charset="-122"/>
                <a:ea typeface="微软雅黑" panose="020B0503020204020204" pitchFamily="34" charset="-122"/>
                <a:cs typeface="宋体" panose="02010600030101010101" pitchFamily="2" charset="-122"/>
              </a:rPr>
              <a:t>全细胞微生物传感器</a:t>
            </a:r>
          </a:p>
        </p:txBody>
      </p:sp>
      <p:pic>
        <p:nvPicPr>
          <p:cNvPr id="7" name="图片 6" descr="微信图片_20240202181306"/>
          <p:cNvPicPr>
            <a:picLocks noChangeAspect="1"/>
          </p:cNvPicPr>
          <p:nvPr>
            <p:custDataLst>
              <p:tags r:id="rId1"/>
            </p:custDataLst>
          </p:nvPr>
        </p:nvPicPr>
        <p:blipFill>
          <a:blip r:embed="rId5">
            <a:clrChange>
              <a:clrFrom>
                <a:srgbClr val="FFFFFF">
                  <a:alpha val="100000"/>
                </a:srgbClr>
              </a:clrFrom>
              <a:clrTo>
                <a:srgbClr val="FFFFFF">
                  <a:alpha val="100000"/>
                  <a:alpha val="0"/>
                </a:srgbClr>
              </a:clrTo>
            </a:clrChange>
          </a:blip>
          <a:srcRect l="15864" t="17469" r="23407" b="24111"/>
          <a:stretch>
            <a:fillRect/>
          </a:stretch>
        </p:blipFill>
        <p:spPr>
          <a:xfrm>
            <a:off x="9881515" y="260356"/>
            <a:ext cx="1983424" cy="1908345"/>
          </a:xfrm>
          <a:prstGeom prst="rect">
            <a:avLst/>
          </a:prstGeom>
        </p:spPr>
      </p:pic>
      <p:sp>
        <p:nvSpPr>
          <p:cNvPr id="13" name="矩形 12">
            <a:extLst>
              <a:ext uri="{FF2B5EF4-FFF2-40B4-BE49-F238E27FC236}">
                <a16:creationId xmlns:a16="http://schemas.microsoft.com/office/drawing/2014/main" id="{6C9D9969-80AC-545A-7749-DF32438877F7}"/>
              </a:ext>
            </a:extLst>
          </p:cNvPr>
          <p:cNvSpPr/>
          <p:nvPr/>
        </p:nvSpPr>
        <p:spPr>
          <a:xfrm>
            <a:off x="-744215" y="-381000"/>
            <a:ext cx="1082882" cy="2743149"/>
          </a:xfrm>
          <a:prstGeom prst="rect">
            <a:avLst/>
          </a:prstGeom>
          <a:solidFill>
            <a:srgbClr val="610FA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panose="020B0503020204020204" pitchFamily="34"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EAE89-1709-07E2-2528-61FB57B05DA7}"/>
            </a:ext>
          </a:extLst>
        </p:cNvPr>
        <p:cNvGrpSpPr/>
        <p:nvPr/>
      </p:nvGrpSpPr>
      <p:grpSpPr>
        <a:xfrm>
          <a:off x="0" y="0"/>
          <a:ext cx="0" cy="0"/>
          <a:chOff x="0" y="0"/>
          <a:chExt cx="0" cy="0"/>
        </a:xfrm>
      </p:grpSpPr>
      <p:grpSp>
        <p:nvGrpSpPr>
          <p:cNvPr id="8" name="组合 7">
            <a:extLst>
              <a:ext uri="{FF2B5EF4-FFF2-40B4-BE49-F238E27FC236}">
                <a16:creationId xmlns:a16="http://schemas.microsoft.com/office/drawing/2014/main" id="{A5079B41-A19F-E039-B45E-C003E32718DA}"/>
              </a:ext>
            </a:extLst>
          </p:cNvPr>
          <p:cNvGrpSpPr/>
          <p:nvPr/>
        </p:nvGrpSpPr>
        <p:grpSpPr>
          <a:xfrm>
            <a:off x="10114915" y="4831715"/>
            <a:ext cx="2310130" cy="2188210"/>
            <a:chOff x="15929" y="7609"/>
            <a:chExt cx="3638" cy="3446"/>
          </a:xfrm>
        </p:grpSpPr>
        <p:pic>
          <p:nvPicPr>
            <p:cNvPr id="2" name="图片 1" descr="微信图片_20240129134527">
              <a:extLst>
                <a:ext uri="{FF2B5EF4-FFF2-40B4-BE49-F238E27FC236}">
                  <a16:creationId xmlns:a16="http://schemas.microsoft.com/office/drawing/2014/main" id="{76E9FC82-C665-656B-6AB5-8CBCC58CD67D}"/>
                </a:ext>
              </a:extLst>
            </p:cNvPr>
            <p:cNvPicPr>
              <a:picLocks noChangeAspect="1"/>
            </p:cNvPicPr>
            <p:nvPr/>
          </p:nvPicPr>
          <p:blipFill>
            <a:blip r:embed="rId2">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a:extLst>
                <a:ext uri="{FF2B5EF4-FFF2-40B4-BE49-F238E27FC236}">
                  <a16:creationId xmlns:a16="http://schemas.microsoft.com/office/drawing/2014/main" id="{F402933D-6F75-3C24-CB13-68FC86176E04}"/>
                </a:ext>
              </a:extLst>
            </p:cNvPr>
            <p:cNvPicPr>
              <a:picLocks noChangeAspect="1"/>
            </p:cNvPicPr>
            <p:nvPr/>
          </p:nvPicPr>
          <p:blipFill>
            <a:blip r:embed="rId3">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a:extLst>
              <a:ext uri="{FF2B5EF4-FFF2-40B4-BE49-F238E27FC236}">
                <a16:creationId xmlns:a16="http://schemas.microsoft.com/office/drawing/2014/main" id="{20AC8E58-B6BC-5C48-B952-54306C085C82}"/>
              </a:ext>
            </a:extLst>
          </p:cNvPr>
          <p:cNvCxnSpPr/>
          <p:nvPr/>
        </p:nvCxnSpPr>
        <p:spPr>
          <a:xfrm>
            <a:off x="94615" y="719455"/>
            <a:ext cx="3432175" cy="0"/>
          </a:xfrm>
          <a:prstGeom prst="line">
            <a:avLst/>
          </a:prstGeom>
          <a:ln w="381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a:extLst>
              <a:ext uri="{FF2B5EF4-FFF2-40B4-BE49-F238E27FC236}">
                <a16:creationId xmlns:a16="http://schemas.microsoft.com/office/drawing/2014/main" id="{3BDCC8F4-3224-22B7-28AC-3E1407CB3FBD}"/>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a:extLst>
              <a:ext uri="{FF2B5EF4-FFF2-40B4-BE49-F238E27FC236}">
                <a16:creationId xmlns:a16="http://schemas.microsoft.com/office/drawing/2014/main" id="{4183BD3A-70ED-E8BE-EE62-5DECE7240787}"/>
              </a:ext>
            </a:extLst>
          </p:cNvPr>
          <p:cNvSpPr txBox="1"/>
          <p:nvPr/>
        </p:nvSpPr>
        <p:spPr>
          <a:xfrm>
            <a:off x="894715" y="90805"/>
            <a:ext cx="2546985"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7030A0"/>
                </a:solidFill>
                <a:effectLst/>
                <a:uLnTx/>
                <a:uFillTx/>
                <a:latin typeface="华文宋体" panose="02010600040101010101" charset="-122"/>
                <a:ea typeface="华文宋体" panose="02010600040101010101" charset="-122"/>
                <a:cs typeface="+mn-cs"/>
              </a:rPr>
              <a:t>优化策略</a:t>
            </a:r>
          </a:p>
        </p:txBody>
      </p:sp>
      <p:sp>
        <p:nvSpPr>
          <p:cNvPr id="6" name="灯片编号占位符 5">
            <a:extLst>
              <a:ext uri="{FF2B5EF4-FFF2-40B4-BE49-F238E27FC236}">
                <a16:creationId xmlns:a16="http://schemas.microsoft.com/office/drawing/2014/main" id="{52E3AC15-46F9-9ACC-A0FE-AC84DA9B01E5}"/>
              </a:ext>
            </a:extLst>
          </p:cNvPr>
          <p:cNvSpPr>
            <a:spLocks noGrp="1"/>
          </p:cNvSpPr>
          <p:nvPr>
            <p:ph type="sldNum" sz="quarter" idx="12"/>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14" name="文本框 13">
            <a:extLst>
              <a:ext uri="{FF2B5EF4-FFF2-40B4-BE49-F238E27FC236}">
                <a16:creationId xmlns:a16="http://schemas.microsoft.com/office/drawing/2014/main" id="{8714EC41-39F0-E2F6-9776-9A8C1E8D699E}"/>
              </a:ext>
            </a:extLst>
          </p:cNvPr>
          <p:cNvSpPr txBox="1"/>
          <p:nvPr/>
        </p:nvSpPr>
        <p:spPr>
          <a:xfrm>
            <a:off x="7118598" y="1660489"/>
            <a:ext cx="2810312" cy="4524315"/>
          </a:xfrm>
          <a:prstGeom prst="rect">
            <a:avLst/>
          </a:prstGeom>
          <a:noFill/>
        </p:spPr>
        <p:txBody>
          <a:bodyPr wrap="square" rtlCol="0">
            <a:spAutoFit/>
          </a:bodyPr>
          <a:lstStyle/>
          <a:p>
            <a:r>
              <a:rPr lang="zh-CN" altLang="en-US" dirty="0"/>
              <a:t>缺点：工作量大、不能保证核糖开关对靶标有高度特异性（有点糊）</a:t>
            </a:r>
            <a:endParaRPr lang="en-US" altLang="zh-CN" dirty="0"/>
          </a:p>
          <a:p>
            <a:endParaRPr lang="en-US" altLang="zh-CN" dirty="0"/>
          </a:p>
          <a:p>
            <a:r>
              <a:rPr lang="zh-CN" altLang="en-US" dirty="0"/>
              <a:t>理性设计：理性设计算法从核酸适配体的已知序列和二级结构出发，构建核糖开关剩余部分的序列。目前对于核糖开关的认识过少，且配体结合和信号转导在连接域上相互作用的构象变化复杂难以预测，仍难以作为一种普适性的设计指导方法。</a:t>
            </a:r>
          </a:p>
          <a:p>
            <a:r>
              <a:rPr lang="en-US" altLang="zh-CN" dirty="0" err="1"/>
              <a:t>RNAfold</a:t>
            </a:r>
            <a:endParaRPr lang="en-US" altLang="zh-CN" dirty="0"/>
          </a:p>
          <a:p>
            <a:endParaRPr lang="en-US" altLang="zh-CN" dirty="0"/>
          </a:p>
        </p:txBody>
      </p:sp>
      <p:pic>
        <p:nvPicPr>
          <p:cNvPr id="16" name="图片 15">
            <a:extLst>
              <a:ext uri="{FF2B5EF4-FFF2-40B4-BE49-F238E27FC236}">
                <a16:creationId xmlns:a16="http://schemas.microsoft.com/office/drawing/2014/main" id="{F052595A-6DBB-62CE-EBCE-A604956BEF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715" y="2079457"/>
            <a:ext cx="5402509" cy="4677615"/>
          </a:xfrm>
          <a:prstGeom prst="rect">
            <a:avLst/>
          </a:prstGeom>
        </p:spPr>
      </p:pic>
    </p:spTree>
    <p:extLst>
      <p:ext uri="{BB962C8B-B14F-4D97-AF65-F5344CB8AC3E}">
        <p14:creationId xmlns:p14="http://schemas.microsoft.com/office/powerpoint/2010/main" val="2503994088"/>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0114915" y="4831715"/>
            <a:ext cx="2310130" cy="2188210"/>
            <a:chOff x="15929" y="7609"/>
            <a:chExt cx="3638" cy="3446"/>
          </a:xfrm>
        </p:grpSpPr>
        <p:pic>
          <p:nvPicPr>
            <p:cNvPr id="2" name="图片 1" descr="微信图片_20240129134527"/>
            <p:cNvPicPr>
              <a:picLocks noChangeAspect="1"/>
            </p:cNvPicPr>
            <p:nvPr/>
          </p:nvPicPr>
          <p:blipFill>
            <a:blip r:embed="rId2">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p:cNvPicPr>
              <a:picLocks noChangeAspect="1"/>
            </p:cNvPicPr>
            <p:nvPr/>
          </p:nvPicPr>
          <p:blipFill>
            <a:blip r:embed="rId3">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p:cNvCxnSpPr/>
          <p:nvPr/>
        </p:nvCxnSpPr>
        <p:spPr>
          <a:xfrm>
            <a:off x="94615" y="719455"/>
            <a:ext cx="3432175" cy="0"/>
          </a:xfrm>
          <a:prstGeom prst="line">
            <a:avLst/>
          </a:prstGeom>
          <a:ln w="381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p:cNvPicPr>
            <a:picLocks noChangeAspect="1"/>
          </p:cNvPicPr>
          <p:nvPr/>
        </p:nvPicPr>
        <p:blipFill>
          <a:blip r:embed="rId3">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p:cNvSpPr txBox="1"/>
          <p:nvPr/>
        </p:nvSpPr>
        <p:spPr>
          <a:xfrm>
            <a:off x="894715" y="90805"/>
            <a:ext cx="2546985"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7030A0"/>
                </a:solidFill>
                <a:effectLst/>
                <a:uLnTx/>
                <a:uFillTx/>
                <a:latin typeface="华文宋体" panose="02010600040101010101" charset="-122"/>
                <a:ea typeface="华文宋体" panose="02010600040101010101" charset="-122"/>
                <a:cs typeface="+mn-cs"/>
              </a:rPr>
              <a:t>概述</a:t>
            </a:r>
          </a:p>
        </p:txBody>
      </p:sp>
      <p:sp>
        <p:nvSpPr>
          <p:cNvPr id="6" name="灯片编号占位符 5"/>
          <p:cNvSpPr>
            <a:spLocks noGrp="1"/>
          </p:cNvSpPr>
          <p:nvPr>
            <p:ph type="sldNum" sz="quarter" idx="12"/>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10" name="文本框 9">
            <a:extLst>
              <a:ext uri="{FF2B5EF4-FFF2-40B4-BE49-F238E27FC236}">
                <a16:creationId xmlns:a16="http://schemas.microsoft.com/office/drawing/2014/main" id="{26CC8062-E65B-6883-7238-4E5DBCC2219A}"/>
              </a:ext>
            </a:extLst>
          </p:cNvPr>
          <p:cNvSpPr txBox="1"/>
          <p:nvPr/>
        </p:nvSpPr>
        <p:spPr>
          <a:xfrm>
            <a:off x="1432377" y="723763"/>
            <a:ext cx="9281652" cy="3139321"/>
          </a:xfrm>
          <a:prstGeom prst="rect">
            <a:avLst/>
          </a:prstGeom>
          <a:noFill/>
        </p:spPr>
        <p:txBody>
          <a:bodyPr wrap="square" rtlCol="0">
            <a:spAutoFit/>
          </a:bodyPr>
          <a:lstStyle/>
          <a:p>
            <a:r>
              <a:rPr lang="zh-CN" altLang="en-US" dirty="0"/>
              <a:t>概念解释：微生物全细胞作为敏感元件构建生物传感器</a:t>
            </a:r>
            <a:endParaRPr lang="en-US" altLang="zh-CN" dirty="0"/>
          </a:p>
          <a:p>
            <a:r>
              <a:rPr lang="zh-CN" altLang="en-US" dirty="0"/>
              <a:t>分类：</a:t>
            </a:r>
            <a:endParaRPr lang="en-US" altLang="zh-CN" dirty="0"/>
          </a:p>
          <a:p>
            <a:r>
              <a:rPr lang="en-US" altLang="zh-CN" dirty="0"/>
              <a:t>1</a:t>
            </a:r>
            <a:r>
              <a:rPr lang="zh-CN" altLang="en-US" dirty="0"/>
              <a:t>、电活性：底物经微生物细胞作用后转变为具有电极活性的物质（</a:t>
            </a:r>
            <a:r>
              <a:rPr lang="en-US" altLang="zh-CN" dirty="0"/>
              <a:t>H</a:t>
            </a:r>
            <a:r>
              <a:rPr lang="en-US" altLang="zh-CN" baseline="-25000" dirty="0"/>
              <a:t>2</a:t>
            </a:r>
            <a:r>
              <a:rPr lang="en-US" altLang="zh-CN" dirty="0"/>
              <a:t>O</a:t>
            </a:r>
            <a:r>
              <a:rPr lang="en-US" altLang="zh-CN" baseline="-25000" dirty="0"/>
              <a:t>2</a:t>
            </a:r>
            <a:r>
              <a:rPr lang="zh-CN" altLang="en-US" dirty="0"/>
              <a:t>等）</a:t>
            </a:r>
            <a:endParaRPr lang="en-US" altLang="zh-CN" dirty="0"/>
          </a:p>
          <a:p>
            <a:r>
              <a:rPr lang="en-US" altLang="zh-CN" dirty="0"/>
              <a:t>2</a:t>
            </a:r>
            <a:r>
              <a:rPr lang="zh-CN" altLang="en-US" dirty="0"/>
              <a:t>、呼吸活性：微生物细胞与底物作用后，在同化样品中有机物的同时，微生物细胞的呼吸活性有所提高</a:t>
            </a:r>
            <a:endParaRPr lang="en-US" altLang="zh-CN" dirty="0"/>
          </a:p>
          <a:p>
            <a:r>
              <a:rPr lang="en-US" altLang="zh-CN" dirty="0"/>
              <a:t>3</a:t>
            </a:r>
            <a:r>
              <a:rPr lang="zh-CN" altLang="en-US" dirty="0"/>
              <a:t>、荧光活性：荧光蛋白供体</a:t>
            </a:r>
            <a:r>
              <a:rPr lang="en-US" altLang="zh-CN" dirty="0"/>
              <a:t>-</a:t>
            </a:r>
            <a:r>
              <a:rPr lang="zh-CN" altLang="en-US" dirty="0"/>
              <a:t>受体对与小分子底物作用后结构改变，进而导致的荧光变化反映了底物的量</a:t>
            </a:r>
            <a:endParaRPr lang="en-US" altLang="zh-CN" dirty="0"/>
          </a:p>
          <a:p>
            <a:r>
              <a:rPr lang="en-US" altLang="zh-CN" dirty="0"/>
              <a:t>4</a:t>
            </a:r>
            <a:r>
              <a:rPr lang="zh-CN" altLang="en-US" dirty="0"/>
              <a:t>、基因回路（重点介绍）：通过转录因子或核糖开关控制报告基因（荧光蛋白等）的表达</a:t>
            </a:r>
            <a:endParaRPr lang="en-US" altLang="zh-CN" dirty="0"/>
          </a:p>
          <a:p>
            <a:endParaRPr lang="en-US" altLang="zh-CN" dirty="0"/>
          </a:p>
          <a:p>
            <a:r>
              <a:rPr lang="zh-CN" altLang="en-US" dirty="0"/>
              <a:t>基因回路型全细胞微生物传感器性能参数</a:t>
            </a:r>
            <a:endParaRPr lang="en-US" altLang="zh-CN" dirty="0"/>
          </a:p>
          <a:p>
            <a:r>
              <a:rPr lang="zh-CN" altLang="en-US" dirty="0"/>
              <a:t>传感性能的评价可由</a:t>
            </a:r>
            <a:r>
              <a:rPr lang="en-US" altLang="zh-CN" dirty="0"/>
              <a:t>Hill</a:t>
            </a:r>
            <a:r>
              <a:rPr lang="zh-CN" altLang="en-US" dirty="0"/>
              <a:t>方程拟合的输入输出响应曲线呈现</a:t>
            </a:r>
          </a:p>
        </p:txBody>
      </p:sp>
      <p:pic>
        <p:nvPicPr>
          <p:cNvPr id="12" name="图片 11">
            <a:extLst>
              <a:ext uri="{FF2B5EF4-FFF2-40B4-BE49-F238E27FC236}">
                <a16:creationId xmlns:a16="http://schemas.microsoft.com/office/drawing/2014/main" id="{1FE7A3F5-813E-1E36-AF1A-307196AE3B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6225" y="4140083"/>
            <a:ext cx="3790950" cy="2114550"/>
          </a:xfrm>
          <a:prstGeom prst="rect">
            <a:avLst/>
          </a:prstGeom>
        </p:spPr>
      </p:pic>
      <p:pic>
        <p:nvPicPr>
          <p:cNvPr id="14" name="图片 13">
            <a:extLst>
              <a:ext uri="{FF2B5EF4-FFF2-40B4-BE49-F238E27FC236}">
                <a16:creationId xmlns:a16="http://schemas.microsoft.com/office/drawing/2014/main" id="{31D94DBD-36A9-6D65-A757-AE12A3C039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6103" y="4034534"/>
            <a:ext cx="3097666" cy="2591077"/>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图片 1" descr="微信图片_20240202181306"/>
          <p:cNvPicPr>
            <a:picLocks noChangeAspect="1"/>
          </p:cNvPicPr>
          <p:nvPr/>
        </p:nvPicPr>
        <p:blipFill>
          <a:blip r:embed="rId3">
            <a:clrChange>
              <a:clrFrom>
                <a:srgbClr val="FFFFFF">
                  <a:alpha val="100000"/>
                </a:srgbClr>
              </a:clrFrom>
              <a:clrTo>
                <a:srgbClr val="FFFFFF">
                  <a:alpha val="100000"/>
                  <a:alpha val="0"/>
                </a:srgbClr>
              </a:clrTo>
            </a:clrChange>
          </a:blip>
          <a:srcRect l="15864" t="17469" r="23407" b="24111"/>
          <a:stretch>
            <a:fillRect/>
          </a:stretch>
        </p:blipFill>
        <p:spPr>
          <a:xfrm>
            <a:off x="-71755" y="5666105"/>
            <a:ext cx="1313180" cy="1263650"/>
          </a:xfrm>
          <a:prstGeom prst="rect">
            <a:avLst/>
          </a:prstGeom>
        </p:spPr>
      </p:pic>
      <p:cxnSp>
        <p:nvCxnSpPr>
          <p:cNvPr id="3" name="直接连接符 2"/>
          <p:cNvCxnSpPr/>
          <p:nvPr/>
        </p:nvCxnSpPr>
        <p:spPr>
          <a:xfrm>
            <a:off x="3783330" y="702310"/>
            <a:ext cx="4624705" cy="22860"/>
          </a:xfrm>
          <a:prstGeom prst="line">
            <a:avLst/>
          </a:prstGeom>
          <a:ln w="25400">
            <a:solidFill>
              <a:srgbClr val="CA9BE9"/>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423243" y="17284"/>
            <a:ext cx="534487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dirty="0">
                <a:solidFill>
                  <a:srgbClr val="7030A0"/>
                </a:solidFill>
              </a:rPr>
              <a:t>转录因子微生物传感器</a:t>
            </a:r>
            <a:endParaRPr kumimoji="0" lang="zh-CN" altLang="en-US" sz="4000" b="0" i="0" u="none" strike="noStrike" kern="1200" cap="none" spc="0" normalizeH="0" baseline="0" noProof="0" dirty="0">
              <a:ln>
                <a:noFill/>
              </a:ln>
              <a:solidFill>
                <a:srgbClr val="7030A0"/>
              </a:solidFill>
              <a:effectLst/>
              <a:uLnTx/>
              <a:uFillTx/>
              <a:latin typeface="华文宋体" panose="02010600040101010101" charset="-122"/>
              <a:ea typeface="华文宋体" panose="02010600040101010101" charset="-122"/>
              <a:cs typeface="+mn-cs"/>
            </a:endParaRPr>
          </a:p>
        </p:txBody>
      </p:sp>
      <p:sp>
        <p:nvSpPr>
          <p:cNvPr id="7" name="灯片编号占位符 6"/>
          <p:cNvSpPr>
            <a:spLocks noGrp="1"/>
          </p:cNvSpPr>
          <p:nvPr>
            <p:ph type="sldNum" sz="quarter" idx="12"/>
            <p:custDataLst>
              <p:tags r:id="rId1"/>
            </p:custDataLst>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pic>
        <p:nvPicPr>
          <p:cNvPr id="6" name="图片 5">
            <a:extLst>
              <a:ext uri="{FF2B5EF4-FFF2-40B4-BE49-F238E27FC236}">
                <a16:creationId xmlns:a16="http://schemas.microsoft.com/office/drawing/2014/main" id="{E4EA7CA7-1E28-7DA7-41E9-933E367710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751" y="1009988"/>
            <a:ext cx="7539049" cy="4656117"/>
          </a:xfrm>
          <a:prstGeom prst="rect">
            <a:avLst/>
          </a:prstGeom>
        </p:spPr>
      </p:pic>
      <p:sp>
        <p:nvSpPr>
          <p:cNvPr id="8" name="文本框 7">
            <a:extLst>
              <a:ext uri="{FF2B5EF4-FFF2-40B4-BE49-F238E27FC236}">
                <a16:creationId xmlns:a16="http://schemas.microsoft.com/office/drawing/2014/main" id="{C6404062-275A-5A92-746A-AD68D2E9B37F}"/>
              </a:ext>
            </a:extLst>
          </p:cNvPr>
          <p:cNvSpPr txBox="1"/>
          <p:nvPr/>
        </p:nvSpPr>
        <p:spPr>
          <a:xfrm>
            <a:off x="7620000" y="1400364"/>
            <a:ext cx="3775587" cy="2031325"/>
          </a:xfrm>
          <a:prstGeom prst="rect">
            <a:avLst/>
          </a:prstGeom>
          <a:noFill/>
        </p:spPr>
        <p:txBody>
          <a:bodyPr wrap="square" rtlCol="0">
            <a:spAutoFit/>
          </a:bodyPr>
          <a:lstStyle/>
          <a:p>
            <a:r>
              <a:rPr lang="zh-CN" altLang="en-US" dirty="0"/>
              <a:t>转录因子具有两个功能域 ： </a:t>
            </a:r>
            <a:endParaRPr lang="en-US" altLang="zh-CN" dirty="0"/>
          </a:p>
          <a:p>
            <a:r>
              <a:rPr lang="zh-CN" altLang="en-US" dirty="0"/>
              <a:t>配体结合域</a:t>
            </a:r>
          </a:p>
          <a:p>
            <a:r>
              <a:rPr lang="en-US" altLang="zh-CN" dirty="0"/>
              <a:t>DNA</a:t>
            </a:r>
            <a:r>
              <a:rPr lang="zh-CN" altLang="en-US" dirty="0"/>
              <a:t>结合域 </a:t>
            </a:r>
            <a:endParaRPr lang="en-US" altLang="zh-CN" dirty="0"/>
          </a:p>
          <a:p>
            <a:endParaRPr lang="en-US" altLang="zh-CN" dirty="0"/>
          </a:p>
          <a:p>
            <a:r>
              <a:rPr lang="zh-CN" altLang="en-US" dirty="0"/>
              <a:t>转录因子结合位点：一段特殊的 </a:t>
            </a:r>
            <a:r>
              <a:rPr lang="en-US" altLang="zh-CN" dirty="0"/>
              <a:t>DNA </a:t>
            </a:r>
            <a:r>
              <a:rPr lang="zh-CN" altLang="en-US" dirty="0"/>
              <a:t>序列，通常具有对称性，多存在直接重复和回文序列</a:t>
            </a:r>
            <a:endParaRPr lang="en-US" altLang="zh-CN" dirty="0"/>
          </a:p>
        </p:txBody>
      </p:sp>
    </p:spTree>
  </p:cSld>
  <p:clrMapOvr>
    <a:masterClrMapping/>
  </p:clrMapOvr>
  <p:transition>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图片 1" descr="微信图片_20240202181306"/>
          <p:cNvPicPr>
            <a:picLocks noChangeAspect="1"/>
          </p:cNvPicPr>
          <p:nvPr/>
        </p:nvPicPr>
        <p:blipFill>
          <a:blip r:embed="rId3">
            <a:clrChange>
              <a:clrFrom>
                <a:srgbClr val="FFFFFF">
                  <a:alpha val="100000"/>
                </a:srgbClr>
              </a:clrFrom>
              <a:clrTo>
                <a:srgbClr val="FFFFFF">
                  <a:alpha val="100000"/>
                  <a:alpha val="0"/>
                </a:srgbClr>
              </a:clrTo>
            </a:clrChange>
          </a:blip>
          <a:srcRect l="15864" t="17469" r="23407" b="24111"/>
          <a:stretch>
            <a:fillRect/>
          </a:stretch>
        </p:blipFill>
        <p:spPr>
          <a:xfrm>
            <a:off x="-71755" y="5666105"/>
            <a:ext cx="1313180" cy="1263650"/>
          </a:xfrm>
          <a:prstGeom prst="rect">
            <a:avLst/>
          </a:prstGeom>
        </p:spPr>
      </p:pic>
      <p:cxnSp>
        <p:nvCxnSpPr>
          <p:cNvPr id="3" name="直接连接符 2"/>
          <p:cNvCxnSpPr/>
          <p:nvPr/>
        </p:nvCxnSpPr>
        <p:spPr>
          <a:xfrm>
            <a:off x="3783330" y="702310"/>
            <a:ext cx="4624705" cy="22860"/>
          </a:xfrm>
          <a:prstGeom prst="line">
            <a:avLst/>
          </a:prstGeom>
          <a:ln w="25400">
            <a:solidFill>
              <a:srgbClr val="CA9BE9"/>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783965" y="42545"/>
            <a:ext cx="4624070" cy="7067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dirty="0">
                <a:solidFill>
                  <a:srgbClr val="610FA1"/>
                </a:solidFill>
                <a:latin typeface="华文宋体" panose="02010600040101010101" charset="-122"/>
                <a:ea typeface="华文宋体" panose="02010600040101010101" charset="-122"/>
              </a:rPr>
              <a:t>对应</a:t>
            </a:r>
            <a:r>
              <a:rPr kumimoji="0" lang="zh-CN" altLang="en-US" sz="4000" b="0" i="0" u="none" strike="noStrike" kern="1200" cap="none" spc="0" normalizeH="0" baseline="0" noProof="0" dirty="0">
                <a:ln>
                  <a:noFill/>
                </a:ln>
                <a:solidFill>
                  <a:srgbClr val="610FA1"/>
                </a:solidFill>
                <a:effectLst/>
                <a:uLnTx/>
                <a:uFillTx/>
                <a:latin typeface="华文宋体" panose="02010600040101010101" charset="-122"/>
                <a:ea typeface="华文宋体" panose="02010600040101010101" charset="-122"/>
                <a:cs typeface="+mn-cs"/>
              </a:rPr>
              <a:t>优化策略</a:t>
            </a:r>
          </a:p>
        </p:txBody>
      </p:sp>
      <p:sp>
        <p:nvSpPr>
          <p:cNvPr id="7" name="灯片编号占位符 6"/>
          <p:cNvSpPr>
            <a:spLocks noGrp="1"/>
          </p:cNvSpPr>
          <p:nvPr>
            <p:ph type="sldNum" sz="quarter" idx="12"/>
            <p:custDataLst>
              <p:tags r:id="rId1"/>
            </p:custDataLst>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5" name="文本框 4">
            <a:extLst>
              <a:ext uri="{FF2B5EF4-FFF2-40B4-BE49-F238E27FC236}">
                <a16:creationId xmlns:a16="http://schemas.microsoft.com/office/drawing/2014/main" id="{AE350727-7996-56A6-AB5F-3879BA1B18C5}"/>
              </a:ext>
            </a:extLst>
          </p:cNvPr>
          <p:cNvSpPr txBox="1"/>
          <p:nvPr/>
        </p:nvSpPr>
        <p:spPr>
          <a:xfrm>
            <a:off x="3873797" y="1251893"/>
            <a:ext cx="4788423" cy="4247317"/>
          </a:xfrm>
          <a:prstGeom prst="rect">
            <a:avLst/>
          </a:prstGeom>
          <a:noFill/>
        </p:spPr>
        <p:txBody>
          <a:bodyPr wrap="square" rtlCol="0">
            <a:spAutoFit/>
          </a:bodyPr>
          <a:lstStyle/>
          <a:p>
            <a:r>
              <a:rPr lang="zh-CN" altLang="en-US" dirty="0"/>
              <a:t>基于蛋白质工程的优化策略</a:t>
            </a:r>
            <a:endParaRPr lang="en-US" altLang="zh-CN" dirty="0"/>
          </a:p>
          <a:p>
            <a:r>
              <a:rPr lang="en-US" altLang="zh-CN" dirty="0"/>
              <a:t>1</a:t>
            </a:r>
            <a:r>
              <a:rPr lang="zh-CN" altLang="en-US" dirty="0"/>
              <a:t>、通过对蛋白质的定向进化，增强对底物或</a:t>
            </a:r>
            <a:r>
              <a:rPr lang="en-US" altLang="zh-CN" dirty="0"/>
              <a:t>DNA</a:t>
            </a:r>
            <a:r>
              <a:rPr lang="zh-CN" altLang="en-US" dirty="0"/>
              <a:t>的结合能力，或者改变配体的特异性</a:t>
            </a:r>
            <a:endParaRPr lang="en-US" altLang="zh-CN" dirty="0"/>
          </a:p>
          <a:p>
            <a:r>
              <a:rPr lang="en-US" altLang="zh-CN" dirty="0"/>
              <a:t>2</a:t>
            </a:r>
            <a:r>
              <a:rPr lang="zh-CN" altLang="en-US" dirty="0"/>
              <a:t>、构建重组蛋白</a:t>
            </a:r>
            <a:endParaRPr lang="en-US" altLang="zh-CN" dirty="0"/>
          </a:p>
          <a:p>
            <a:r>
              <a:rPr lang="zh-CN" altLang="en-US" dirty="0"/>
              <a:t>（</a:t>
            </a:r>
            <a:r>
              <a:rPr lang="en-US" altLang="zh-CN" dirty="0"/>
              <a:t>1</a:t>
            </a:r>
            <a:r>
              <a:rPr lang="zh-CN" altLang="en-US" dirty="0"/>
              <a:t>）已有的转录因子的两个不同结构域的重新组合</a:t>
            </a:r>
            <a:endParaRPr lang="en-US" altLang="zh-CN" dirty="0"/>
          </a:p>
          <a:p>
            <a:r>
              <a:rPr lang="zh-CN" altLang="en-US" dirty="0"/>
              <a:t>（</a:t>
            </a:r>
            <a:r>
              <a:rPr lang="en-US" altLang="zh-CN" dirty="0"/>
              <a:t>2</a:t>
            </a:r>
            <a:r>
              <a:rPr lang="zh-CN" altLang="en-US" dirty="0"/>
              <a:t>）（</a:t>
            </a:r>
            <a:r>
              <a:rPr lang="en-US" altLang="zh-CN" dirty="0"/>
              <a:t>Jay D. </a:t>
            </a:r>
            <a:r>
              <a:rPr lang="en-US" altLang="zh-CN" dirty="0" err="1"/>
              <a:t>Keasling</a:t>
            </a:r>
            <a:r>
              <a:rPr lang="en-US" altLang="zh-CN" dirty="0"/>
              <a:t> 2013</a:t>
            </a:r>
            <a:r>
              <a:rPr lang="zh-CN" altLang="en-US" dirty="0"/>
              <a:t>）异戊烯焦磷酸</a:t>
            </a:r>
            <a:r>
              <a:rPr lang="en-US" altLang="zh-CN" dirty="0"/>
              <a:t>(IPP)</a:t>
            </a:r>
            <a:r>
              <a:rPr lang="zh-CN" altLang="en-US" dirty="0"/>
              <a:t>传感器的构建</a:t>
            </a:r>
            <a:endParaRPr lang="en-US" altLang="zh-CN" dirty="0"/>
          </a:p>
          <a:p>
            <a:r>
              <a:rPr lang="zh-CN" altLang="en-US" dirty="0"/>
              <a:t>     考虑到未发现有天然的异戊烯类化合物存在相关转录因子，转录因子的配体结构域采用了一种结合</a:t>
            </a:r>
            <a:r>
              <a:rPr lang="en-US" altLang="zh-CN" dirty="0"/>
              <a:t>IPP</a:t>
            </a:r>
            <a:r>
              <a:rPr lang="zh-CN" altLang="en-US" dirty="0"/>
              <a:t>的代谢酶</a:t>
            </a:r>
            <a:r>
              <a:rPr lang="en-US" altLang="zh-CN" dirty="0"/>
              <a:t>(Idi)</a:t>
            </a:r>
            <a:r>
              <a:rPr lang="zh-CN" altLang="en-US" dirty="0"/>
              <a:t>，</a:t>
            </a:r>
            <a:endParaRPr lang="en-US" altLang="zh-CN" dirty="0"/>
          </a:p>
          <a:p>
            <a:r>
              <a:rPr lang="en-US" altLang="zh-CN" dirty="0"/>
              <a:t>Idi</a:t>
            </a:r>
            <a:r>
              <a:rPr lang="zh-CN" altLang="en-US" dirty="0"/>
              <a:t>的优势：</a:t>
            </a:r>
            <a:r>
              <a:rPr lang="en-US" altLang="zh-CN" dirty="0"/>
              <a:t> IPP</a:t>
            </a:r>
            <a:r>
              <a:rPr lang="zh-CN" altLang="en-US" dirty="0"/>
              <a:t>和</a:t>
            </a:r>
            <a:r>
              <a:rPr lang="en-US" altLang="zh-CN" dirty="0"/>
              <a:t>Idi</a:t>
            </a:r>
            <a:r>
              <a:rPr lang="zh-CN" altLang="en-US" dirty="0"/>
              <a:t>的结合使得</a:t>
            </a:r>
            <a:r>
              <a:rPr lang="en-US" altLang="zh-CN" dirty="0"/>
              <a:t>Idi</a:t>
            </a:r>
            <a:r>
              <a:rPr lang="zh-CN" altLang="en-US" dirty="0"/>
              <a:t>发生二聚，进而产生融合蛋白的构象变化</a:t>
            </a:r>
            <a:endParaRPr lang="en-US" altLang="zh-CN" dirty="0"/>
          </a:p>
          <a:p>
            <a:r>
              <a:rPr lang="en-US" altLang="zh-CN" dirty="0"/>
              <a:t>a </a:t>
            </a:r>
            <a:r>
              <a:rPr lang="zh-CN" altLang="en-US" dirty="0"/>
              <a:t>结合</a:t>
            </a:r>
            <a:r>
              <a:rPr lang="en-US" altLang="zh-CN" dirty="0" err="1"/>
              <a:t>AraC</a:t>
            </a:r>
            <a:r>
              <a:rPr lang="en-US" altLang="zh-CN" dirty="0"/>
              <a:t> </a:t>
            </a:r>
            <a:r>
              <a:rPr lang="zh-CN" altLang="en-US" dirty="0"/>
              <a:t>抑制型</a:t>
            </a:r>
            <a:endParaRPr lang="en-US" altLang="zh-CN" dirty="0"/>
          </a:p>
          <a:p>
            <a:r>
              <a:rPr lang="en-US" altLang="zh-CN" dirty="0"/>
              <a:t>c </a:t>
            </a:r>
            <a:r>
              <a:rPr lang="zh-CN" altLang="en-US" dirty="0"/>
              <a:t>结合</a:t>
            </a:r>
            <a:r>
              <a:rPr lang="en-US" altLang="zh-CN" dirty="0"/>
              <a:t>GAL4 </a:t>
            </a:r>
            <a:r>
              <a:rPr lang="zh-CN" altLang="en-US" dirty="0"/>
              <a:t>促进型</a:t>
            </a:r>
            <a:endParaRPr lang="en-US" altLang="zh-CN" dirty="0"/>
          </a:p>
        </p:txBody>
      </p:sp>
      <p:pic>
        <p:nvPicPr>
          <p:cNvPr id="8" name="图片 7">
            <a:extLst>
              <a:ext uri="{FF2B5EF4-FFF2-40B4-BE49-F238E27FC236}">
                <a16:creationId xmlns:a16="http://schemas.microsoft.com/office/drawing/2014/main" id="{6D292562-D1F0-F613-C150-9695B539FCC7}"/>
              </a:ext>
            </a:extLst>
          </p:cNvPr>
          <p:cNvPicPr>
            <a:picLocks noChangeAspect="1"/>
          </p:cNvPicPr>
          <p:nvPr/>
        </p:nvPicPr>
        <p:blipFill rotWithShape="1">
          <a:blip r:embed="rId4">
            <a:extLst>
              <a:ext uri="{28A0092B-C50C-407E-A947-70E740481C1C}">
                <a14:useLocalDpi xmlns:a14="http://schemas.microsoft.com/office/drawing/2010/main" val="0"/>
              </a:ext>
            </a:extLst>
          </a:blip>
          <a:srcRect t="48549" r="48274"/>
          <a:stretch/>
        </p:blipFill>
        <p:spPr>
          <a:xfrm>
            <a:off x="8827712" y="1404985"/>
            <a:ext cx="3036081" cy="3593394"/>
          </a:xfrm>
          <a:prstGeom prst="rect">
            <a:avLst/>
          </a:prstGeom>
        </p:spPr>
      </p:pic>
      <p:pic>
        <p:nvPicPr>
          <p:cNvPr id="9" name="图片 8">
            <a:extLst>
              <a:ext uri="{FF2B5EF4-FFF2-40B4-BE49-F238E27FC236}">
                <a16:creationId xmlns:a16="http://schemas.microsoft.com/office/drawing/2014/main" id="{A8F95A61-33F3-CA51-FA43-4296E74D0057}"/>
              </a:ext>
            </a:extLst>
          </p:cNvPr>
          <p:cNvPicPr>
            <a:picLocks noChangeAspect="1"/>
          </p:cNvPicPr>
          <p:nvPr/>
        </p:nvPicPr>
        <p:blipFill rotWithShape="1">
          <a:blip r:embed="rId5"/>
          <a:srcRect b="52629"/>
          <a:stretch/>
        </p:blipFill>
        <p:spPr>
          <a:xfrm>
            <a:off x="278356" y="1404985"/>
            <a:ext cx="3036081" cy="3304109"/>
          </a:xfrm>
          <a:prstGeom prst="rect">
            <a:avLst/>
          </a:prstGeom>
        </p:spPr>
      </p:pic>
    </p:spTree>
  </p:cSld>
  <p:clrMapOvr>
    <a:masterClrMapping/>
  </p:clrMapOvr>
  <p:transition>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A9579F7B-CE40-124C-0FC1-307A2351351F}"/>
            </a:ext>
          </a:extLst>
        </p:cNvPr>
        <p:cNvGrpSpPr/>
        <p:nvPr/>
      </p:nvGrpSpPr>
      <p:grpSpPr>
        <a:xfrm>
          <a:off x="0" y="0"/>
          <a:ext cx="0" cy="0"/>
          <a:chOff x="0" y="0"/>
          <a:chExt cx="0" cy="0"/>
        </a:xfrm>
      </p:grpSpPr>
      <p:pic>
        <p:nvPicPr>
          <p:cNvPr id="2" name="图片 1" descr="微信图片_20240202181306">
            <a:extLst>
              <a:ext uri="{FF2B5EF4-FFF2-40B4-BE49-F238E27FC236}">
                <a16:creationId xmlns:a16="http://schemas.microsoft.com/office/drawing/2014/main" id="{EB044A4A-AE4A-4D08-98EF-AFAD9836E2A6}"/>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5864" t="17469" r="23407" b="24111"/>
          <a:stretch>
            <a:fillRect/>
          </a:stretch>
        </p:blipFill>
        <p:spPr>
          <a:xfrm>
            <a:off x="-71755" y="5666105"/>
            <a:ext cx="1313180" cy="1263650"/>
          </a:xfrm>
          <a:prstGeom prst="rect">
            <a:avLst/>
          </a:prstGeom>
        </p:spPr>
      </p:pic>
      <p:cxnSp>
        <p:nvCxnSpPr>
          <p:cNvPr id="3" name="直接连接符 2">
            <a:extLst>
              <a:ext uri="{FF2B5EF4-FFF2-40B4-BE49-F238E27FC236}">
                <a16:creationId xmlns:a16="http://schemas.microsoft.com/office/drawing/2014/main" id="{8D8285C1-7110-D60D-A136-F93AFD831847}"/>
              </a:ext>
            </a:extLst>
          </p:cNvPr>
          <p:cNvCxnSpPr/>
          <p:nvPr/>
        </p:nvCxnSpPr>
        <p:spPr>
          <a:xfrm>
            <a:off x="3783330" y="702310"/>
            <a:ext cx="4624705" cy="22860"/>
          </a:xfrm>
          <a:prstGeom prst="line">
            <a:avLst/>
          </a:prstGeom>
          <a:ln w="25400">
            <a:solidFill>
              <a:srgbClr val="CA9BE9"/>
            </a:soli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22181E10-4C0D-EE3A-DB63-CABA7F66559D}"/>
              </a:ext>
            </a:extLst>
          </p:cNvPr>
          <p:cNvSpPr txBox="1"/>
          <p:nvPr/>
        </p:nvSpPr>
        <p:spPr>
          <a:xfrm>
            <a:off x="3783965" y="42545"/>
            <a:ext cx="4624070" cy="7067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610FA1"/>
                </a:solidFill>
                <a:effectLst/>
                <a:uLnTx/>
                <a:uFillTx/>
                <a:latin typeface="华文宋体" panose="02010600040101010101" charset="-122"/>
                <a:ea typeface="华文宋体" panose="02010600040101010101" charset="-122"/>
                <a:cs typeface="+mn-cs"/>
              </a:rPr>
              <a:t>对应优化策略</a:t>
            </a:r>
          </a:p>
        </p:txBody>
      </p:sp>
      <p:sp>
        <p:nvSpPr>
          <p:cNvPr id="7" name="灯片编号占位符 6">
            <a:extLst>
              <a:ext uri="{FF2B5EF4-FFF2-40B4-BE49-F238E27FC236}">
                <a16:creationId xmlns:a16="http://schemas.microsoft.com/office/drawing/2014/main" id="{1BE0EBB1-76C3-1A4F-22D1-24F19E6CBD7E}"/>
              </a:ext>
            </a:extLst>
          </p:cNvPr>
          <p:cNvSpPr>
            <a:spLocks noGrp="1"/>
          </p:cNvSpPr>
          <p:nvPr>
            <p:ph type="sldNum" sz="quarter" idx="12"/>
            <p:custDataLst>
              <p:tags r:id="rId1"/>
            </p:custDataLst>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5" name="文本框 4">
            <a:extLst>
              <a:ext uri="{FF2B5EF4-FFF2-40B4-BE49-F238E27FC236}">
                <a16:creationId xmlns:a16="http://schemas.microsoft.com/office/drawing/2014/main" id="{D48AD980-DB25-97B9-D1A3-D2ACF74FE592}"/>
              </a:ext>
            </a:extLst>
          </p:cNvPr>
          <p:cNvSpPr txBox="1"/>
          <p:nvPr/>
        </p:nvSpPr>
        <p:spPr>
          <a:xfrm>
            <a:off x="919848" y="1025755"/>
            <a:ext cx="9851923"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基于启动子工程的优化策略</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lvl="0"/>
            <a:r>
              <a:rPr lang="zh-CN" altLang="en-US" dirty="0">
                <a:solidFill>
                  <a:prstClr val="black"/>
                </a:solidFill>
                <a:latin typeface="Times New Roman"/>
                <a:ea typeface="宋体"/>
              </a:rPr>
              <a:t>启动子序列</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Chen 2018</a:t>
            </a:r>
            <a:r>
              <a:rPr lang="zh-CN" altLang="en-US" dirty="0">
                <a:solidFill>
                  <a:prstClr val="black"/>
                </a:solidFill>
                <a:latin typeface="Times New Roman"/>
                <a:ea typeface="宋体"/>
                <a:sym typeface="Wingdings" panose="05000000000000000000" pitchFamily="2" charset="2"/>
              </a:rPr>
              <a:t>）</a:t>
            </a:r>
            <a:r>
              <a:rPr lang="zh-CN" altLang="en-US" dirty="0">
                <a:solidFill>
                  <a:prstClr val="black"/>
                </a:solidFill>
                <a:sym typeface="Wingdings" panose="05000000000000000000" pitchFamily="2" charset="2"/>
              </a:rPr>
              <a:t>建立大肠杆菌启动子库</a:t>
            </a:r>
            <a:endParaRPr lang="en-US" altLang="zh-CN" dirty="0">
              <a:solidFill>
                <a:prstClr val="black"/>
              </a:solidFill>
              <a:sym typeface="Wingdings" panose="05000000000000000000" pitchFamily="2" charset="2"/>
            </a:endParaRPr>
          </a:p>
          <a:p>
            <a:pPr lvl="0"/>
            <a:r>
              <a:rPr lang="zh-CN" altLang="en-US" dirty="0">
                <a:solidFill>
                  <a:prstClr val="black"/>
                </a:solidFill>
                <a:latin typeface="Times New Roman"/>
                <a:ea typeface="宋体"/>
                <a:sym typeface="Wingdings" panose="05000000000000000000" pitchFamily="2" charset="2"/>
              </a:rPr>
              <a:t>背景：大肠杆菌中，大多数启动子受</a:t>
            </a:r>
            <a:r>
              <a:rPr lang="zh-CN" altLang="en-US" dirty="0">
                <a:solidFill>
                  <a:prstClr val="black"/>
                </a:solidFill>
                <a:sym typeface="Wingdings" panose="05000000000000000000" pitchFamily="2" charset="2"/>
              </a:rPr>
              <a:t>管家转录因子</a:t>
            </a:r>
            <a:r>
              <a:rPr lang="en-US" altLang="zh-CN" dirty="0">
                <a:solidFill>
                  <a:prstClr val="black"/>
                </a:solidFill>
                <a:latin typeface="Times New Roman"/>
                <a:ea typeface="宋体"/>
                <a:sym typeface="Wingdings" panose="05000000000000000000" pitchFamily="2" charset="2"/>
              </a:rPr>
              <a:t>σ</a:t>
            </a:r>
            <a:r>
              <a:rPr lang="en-US" altLang="zh-CN" baseline="30000" dirty="0">
                <a:solidFill>
                  <a:prstClr val="black"/>
                </a:solidFill>
                <a:sym typeface="Wingdings" panose="05000000000000000000" pitchFamily="2" charset="2"/>
              </a:rPr>
              <a:t>70</a:t>
            </a:r>
            <a:r>
              <a:rPr lang="zh-CN" altLang="en-US" dirty="0">
                <a:solidFill>
                  <a:prstClr val="black"/>
                </a:solidFill>
                <a:latin typeface="Times New Roman"/>
                <a:ea typeface="宋体"/>
                <a:sym typeface="Wingdings" panose="05000000000000000000" pitchFamily="2" charset="2"/>
              </a:rPr>
              <a:t>的调节 ，可结合启动子的 </a:t>
            </a:r>
            <a:r>
              <a:rPr lang="en-US" altLang="zh-CN" dirty="0">
                <a:solidFill>
                  <a:prstClr val="black"/>
                </a:solidFill>
                <a:latin typeface="Times New Roman"/>
                <a:ea typeface="宋体"/>
                <a:sym typeface="Wingdings" panose="05000000000000000000" pitchFamily="2" charset="2"/>
              </a:rPr>
              <a:t>-10 </a:t>
            </a:r>
            <a:r>
              <a:rPr lang="zh-CN" altLang="en-US" dirty="0">
                <a:solidFill>
                  <a:prstClr val="black"/>
                </a:solidFill>
                <a:latin typeface="Times New Roman"/>
                <a:ea typeface="宋体"/>
                <a:sym typeface="Wingdings" panose="05000000000000000000" pitchFamily="2" charset="2"/>
              </a:rPr>
              <a:t>和 </a:t>
            </a:r>
            <a:r>
              <a:rPr lang="en-US" altLang="zh-CN" dirty="0">
                <a:solidFill>
                  <a:prstClr val="black"/>
                </a:solidFill>
                <a:latin typeface="Times New Roman"/>
                <a:ea typeface="宋体"/>
                <a:sym typeface="Wingdings" panose="05000000000000000000" pitchFamily="2" charset="2"/>
              </a:rPr>
              <a:t>-35 </a:t>
            </a:r>
            <a:r>
              <a:rPr lang="zh-CN" altLang="en-US" dirty="0">
                <a:solidFill>
                  <a:prstClr val="black"/>
                </a:solidFill>
                <a:latin typeface="Times New Roman"/>
                <a:ea typeface="宋体"/>
                <a:sym typeface="Wingdings" panose="05000000000000000000" pitchFamily="2" charset="2"/>
              </a:rPr>
              <a:t>位点，并使 </a:t>
            </a:r>
            <a:r>
              <a:rPr lang="en-US" altLang="zh-CN" dirty="0">
                <a:solidFill>
                  <a:prstClr val="black"/>
                </a:solidFill>
                <a:latin typeface="Times New Roman"/>
                <a:ea typeface="宋体"/>
                <a:sym typeface="Wingdings" panose="05000000000000000000" pitchFamily="2" charset="2"/>
              </a:rPr>
              <a:t>RNA </a:t>
            </a:r>
            <a:r>
              <a:rPr lang="zh-CN" altLang="en-US" dirty="0">
                <a:solidFill>
                  <a:prstClr val="black"/>
                </a:solidFill>
                <a:latin typeface="Times New Roman"/>
                <a:ea typeface="宋体"/>
                <a:sym typeface="Wingdings" panose="05000000000000000000" pitchFamily="2" charset="2"/>
              </a:rPr>
              <a:t>聚合酶能够结合并启动转录。转录速率已被证明是高度依赖于 </a:t>
            </a:r>
            <a:r>
              <a:rPr lang="en-US" altLang="zh-CN" dirty="0">
                <a:solidFill>
                  <a:prstClr val="black"/>
                </a:solidFill>
                <a:latin typeface="Times New Roman"/>
                <a:ea typeface="宋体"/>
                <a:sym typeface="Wingdings" panose="05000000000000000000" pitchFamily="2" charset="2"/>
              </a:rPr>
              <a:t>-10 </a:t>
            </a:r>
            <a:r>
              <a:rPr lang="zh-CN" altLang="en-US" dirty="0">
                <a:solidFill>
                  <a:prstClr val="black"/>
                </a:solidFill>
                <a:latin typeface="Times New Roman"/>
                <a:ea typeface="宋体"/>
                <a:sym typeface="Wingdings" panose="05000000000000000000" pitchFamily="2" charset="2"/>
              </a:rPr>
              <a:t>和 </a:t>
            </a:r>
            <a:r>
              <a:rPr lang="en-US" altLang="zh-CN" dirty="0">
                <a:solidFill>
                  <a:prstClr val="black"/>
                </a:solidFill>
                <a:latin typeface="Times New Roman"/>
                <a:ea typeface="宋体"/>
                <a:sym typeface="Wingdings" panose="05000000000000000000" pitchFamily="2" charset="2"/>
              </a:rPr>
              <a:t>-35 </a:t>
            </a:r>
            <a:r>
              <a:rPr lang="zh-CN" altLang="en-US" dirty="0">
                <a:solidFill>
                  <a:prstClr val="black"/>
                </a:solidFill>
                <a:latin typeface="Times New Roman"/>
                <a:ea typeface="宋体"/>
                <a:sym typeface="Wingdings" panose="05000000000000000000" pitchFamily="2" charset="2"/>
              </a:rPr>
              <a:t>位点的序列</a:t>
            </a:r>
            <a:endParaRPr lang="en-US" altLang="zh-CN" dirty="0">
              <a:solidFill>
                <a:prstClr val="black"/>
              </a:solidFill>
              <a:latin typeface="Times New Roman"/>
              <a:ea typeface="宋体"/>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prstClr val="black"/>
                </a:solidFill>
                <a:latin typeface="Times New Roman"/>
                <a:ea typeface="宋体"/>
                <a:sym typeface="Wingdings" panose="05000000000000000000" pitchFamily="2" charset="2"/>
              </a:rPr>
              <a:t>结构：（</a:t>
            </a:r>
            <a:r>
              <a:rPr lang="en-US" altLang="zh-CN" dirty="0">
                <a:solidFill>
                  <a:prstClr val="black"/>
                </a:solidFill>
                <a:latin typeface="Times New Roman"/>
                <a:ea typeface="宋体"/>
                <a:sym typeface="Wingdings" panose="05000000000000000000" pitchFamily="2" charset="2"/>
              </a:rPr>
              <a:t>1</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-35</a:t>
            </a:r>
            <a:r>
              <a:rPr lang="zh-CN" altLang="en-US" dirty="0">
                <a:solidFill>
                  <a:prstClr val="black"/>
                </a:solidFill>
                <a:latin typeface="Times New Roman"/>
                <a:ea typeface="宋体"/>
                <a:sym typeface="Wingdings" panose="05000000000000000000" pitchFamily="2" charset="2"/>
              </a:rPr>
              <a:t>位点上游的区域（转录激活剂的操作位点可以驻留在其中）</a:t>
            </a:r>
            <a:r>
              <a:rPr lang="en-US" altLang="zh-CN" dirty="0">
                <a:solidFill>
                  <a:prstClr val="black"/>
                </a:solidFill>
                <a:latin typeface="Times New Roman"/>
                <a:ea typeface="宋体"/>
                <a:sym typeface="Wingdings" panose="05000000000000000000" pitchFamily="2" charset="2"/>
              </a:rPr>
              <a:t>;</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2</a:t>
            </a:r>
            <a:r>
              <a:rPr lang="zh-CN" altLang="en-US" dirty="0">
                <a:solidFill>
                  <a:prstClr val="black"/>
                </a:solidFill>
                <a:latin typeface="Times New Roman"/>
                <a:ea typeface="宋体"/>
                <a:sym typeface="Wingdings" panose="05000000000000000000" pitchFamily="2" charset="2"/>
              </a:rPr>
              <a:t>） −</a:t>
            </a:r>
            <a:r>
              <a:rPr lang="en-US" altLang="zh-CN" dirty="0">
                <a:solidFill>
                  <a:prstClr val="black"/>
                </a:solidFill>
                <a:latin typeface="Times New Roman"/>
                <a:ea typeface="宋体"/>
                <a:sym typeface="Wingdings" panose="05000000000000000000" pitchFamily="2" charset="2"/>
              </a:rPr>
              <a:t>10 </a:t>
            </a:r>
            <a:r>
              <a:rPr lang="zh-CN" altLang="en-US" dirty="0">
                <a:solidFill>
                  <a:prstClr val="black"/>
                </a:solidFill>
                <a:latin typeface="Times New Roman"/>
                <a:ea typeface="宋体"/>
                <a:sym typeface="Wingdings" panose="05000000000000000000" pitchFamily="2" charset="2"/>
              </a:rPr>
              <a:t>和 −</a:t>
            </a:r>
            <a:r>
              <a:rPr lang="en-US" altLang="zh-CN" dirty="0">
                <a:solidFill>
                  <a:prstClr val="black"/>
                </a:solidFill>
                <a:latin typeface="Times New Roman"/>
                <a:ea typeface="宋体"/>
                <a:sym typeface="Wingdings" panose="05000000000000000000" pitchFamily="2" charset="2"/>
              </a:rPr>
              <a:t>35 </a:t>
            </a:r>
            <a:r>
              <a:rPr lang="zh-CN" altLang="en-US" dirty="0">
                <a:solidFill>
                  <a:prstClr val="black"/>
                </a:solidFill>
                <a:latin typeface="Times New Roman"/>
                <a:ea typeface="宋体"/>
                <a:sym typeface="Wingdings" panose="05000000000000000000" pitchFamily="2" charset="2"/>
              </a:rPr>
              <a:t>位点之间的间隔区（阻遏因子的操作位点可以驻留其中）</a:t>
            </a:r>
            <a:r>
              <a:rPr lang="en-US" altLang="zh-CN" dirty="0">
                <a:solidFill>
                  <a:prstClr val="black"/>
                </a:solidFill>
                <a:latin typeface="Times New Roman"/>
                <a:ea typeface="宋体"/>
                <a:sym typeface="Wingdings" panose="05000000000000000000" pitchFamily="2" charset="2"/>
              </a:rPr>
              <a:t>;</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3</a:t>
            </a:r>
            <a:r>
              <a:rPr lang="zh-CN" altLang="en-US" dirty="0">
                <a:solidFill>
                  <a:prstClr val="black"/>
                </a:solidFill>
                <a:latin typeface="Times New Roman"/>
                <a:ea typeface="宋体"/>
                <a:sym typeface="Wingdings" panose="05000000000000000000" pitchFamily="2" charset="2"/>
              </a:rPr>
              <a:t>） −</a:t>
            </a:r>
            <a:r>
              <a:rPr lang="en-US" altLang="zh-CN" dirty="0">
                <a:solidFill>
                  <a:prstClr val="black"/>
                </a:solidFill>
                <a:latin typeface="Times New Roman"/>
                <a:ea typeface="宋体"/>
                <a:sym typeface="Wingdings" panose="05000000000000000000" pitchFamily="2" charset="2"/>
              </a:rPr>
              <a:t>10 </a:t>
            </a:r>
            <a:r>
              <a:rPr lang="zh-CN" altLang="en-US" dirty="0">
                <a:solidFill>
                  <a:prstClr val="black"/>
                </a:solidFill>
                <a:latin typeface="Times New Roman"/>
                <a:ea typeface="宋体"/>
                <a:sym typeface="Wingdings" panose="05000000000000000000" pitchFamily="2" charset="2"/>
              </a:rPr>
              <a:t>位点</a:t>
            </a:r>
            <a:r>
              <a:rPr lang="en-US" altLang="zh-CN" dirty="0">
                <a:solidFill>
                  <a:prstClr val="black"/>
                </a:solidFill>
                <a:latin typeface="Times New Roman"/>
                <a:ea typeface="宋体"/>
                <a:sym typeface="Wingdings" panose="05000000000000000000" pitchFamily="2" charset="2"/>
              </a:rPr>
              <a:t>;</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4</a:t>
            </a:r>
            <a:r>
              <a:rPr lang="zh-CN" altLang="en-US" dirty="0">
                <a:solidFill>
                  <a:prstClr val="black"/>
                </a:solidFill>
                <a:latin typeface="Times New Roman"/>
                <a:ea typeface="宋体"/>
                <a:sym typeface="Wingdings" panose="05000000000000000000" pitchFamily="2" charset="2"/>
              </a:rPr>
              <a:t>） −</a:t>
            </a:r>
            <a:r>
              <a:rPr lang="en-US" altLang="zh-CN" dirty="0">
                <a:solidFill>
                  <a:prstClr val="black"/>
                </a:solidFill>
                <a:latin typeface="Times New Roman"/>
                <a:ea typeface="宋体"/>
                <a:sym typeface="Wingdings" panose="05000000000000000000" pitchFamily="2" charset="2"/>
              </a:rPr>
              <a:t>35 </a:t>
            </a:r>
            <a:r>
              <a:rPr lang="zh-CN" altLang="en-US" dirty="0">
                <a:solidFill>
                  <a:prstClr val="black"/>
                </a:solidFill>
                <a:latin typeface="Times New Roman"/>
                <a:ea typeface="宋体"/>
                <a:sym typeface="Wingdings" panose="05000000000000000000" pitchFamily="2" charset="2"/>
              </a:rPr>
              <a:t>位点</a:t>
            </a:r>
            <a:r>
              <a:rPr lang="en-US" altLang="zh-CN" dirty="0">
                <a:solidFill>
                  <a:prstClr val="black"/>
                </a:solidFill>
                <a:latin typeface="Times New Roman"/>
                <a:ea typeface="宋体"/>
                <a:sym typeface="Wingdings" panose="05000000000000000000" pitchFamily="2" charset="2"/>
              </a:rPr>
              <a:t>;</a:t>
            </a:r>
            <a:r>
              <a:rPr lang="zh-CN" altLang="en-US" dirty="0">
                <a:solidFill>
                  <a:prstClr val="black"/>
                </a:solidFill>
                <a:latin typeface="Times New Roman"/>
                <a:ea typeface="宋体"/>
                <a:sym typeface="Wingdings" panose="05000000000000000000" pitchFamily="2" charset="2"/>
              </a:rPr>
              <a:t>（</a:t>
            </a:r>
            <a:r>
              <a:rPr lang="en-US" altLang="zh-CN" dirty="0">
                <a:solidFill>
                  <a:prstClr val="black"/>
                </a:solidFill>
                <a:latin typeface="Times New Roman"/>
                <a:ea typeface="宋体"/>
                <a:sym typeface="Wingdings" panose="05000000000000000000" pitchFamily="2" charset="2"/>
              </a:rPr>
              <a:t>5</a:t>
            </a:r>
            <a:r>
              <a:rPr lang="zh-CN" altLang="en-US" dirty="0">
                <a:solidFill>
                  <a:prstClr val="black"/>
                </a:solidFill>
                <a:latin typeface="Times New Roman"/>
                <a:ea typeface="宋体"/>
                <a:sym typeface="Wingdings" panose="05000000000000000000" pitchFamily="2" charset="2"/>
              </a:rPr>
              <a:t>）编码目的基因的下游区域</a:t>
            </a:r>
            <a:endParaRPr lang="en-US" altLang="zh-CN" dirty="0">
              <a:solidFill>
                <a:prstClr val="black"/>
              </a:solidFill>
              <a:latin typeface="Times New Roman"/>
              <a:ea typeface="宋体"/>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prstClr val="black"/>
                </a:solidFill>
                <a:latin typeface="Times New Roman"/>
                <a:ea typeface="宋体"/>
                <a:sym typeface="Wingdings" panose="05000000000000000000" pitchFamily="2" charset="2"/>
              </a:rPr>
              <a:t>通过调节</a:t>
            </a:r>
            <a:r>
              <a:rPr lang="en-US" altLang="zh-CN" dirty="0">
                <a:solidFill>
                  <a:prstClr val="black"/>
                </a:solidFill>
                <a:latin typeface="Times New Roman"/>
                <a:ea typeface="宋体"/>
                <a:sym typeface="Wingdings" panose="05000000000000000000" pitchFamily="2" charset="2"/>
              </a:rPr>
              <a:t>-10</a:t>
            </a:r>
            <a:r>
              <a:rPr lang="zh-CN" altLang="en-US" dirty="0">
                <a:solidFill>
                  <a:prstClr val="black"/>
                </a:solidFill>
                <a:latin typeface="Times New Roman"/>
                <a:ea typeface="宋体"/>
                <a:sym typeface="Wingdings" panose="05000000000000000000" pitchFamily="2" charset="2"/>
              </a:rPr>
              <a:t>和</a:t>
            </a:r>
            <a:r>
              <a:rPr lang="en-US" altLang="zh-CN" dirty="0">
                <a:solidFill>
                  <a:prstClr val="black"/>
                </a:solidFill>
                <a:latin typeface="Times New Roman"/>
                <a:ea typeface="宋体"/>
                <a:sym typeface="Wingdings" panose="05000000000000000000" pitchFamily="2" charset="2"/>
              </a:rPr>
              <a:t>-35</a:t>
            </a:r>
            <a:r>
              <a:rPr lang="zh-CN" altLang="en-US" dirty="0">
                <a:solidFill>
                  <a:prstClr val="black"/>
                </a:solidFill>
                <a:latin typeface="Times New Roman"/>
                <a:ea typeface="宋体"/>
                <a:sym typeface="Wingdings" panose="05000000000000000000" pitchFamily="2" charset="2"/>
              </a:rPr>
              <a:t>位点附近的</a:t>
            </a:r>
            <a:r>
              <a:rPr lang="en-US" altLang="zh-CN" dirty="0">
                <a:solidFill>
                  <a:prstClr val="black"/>
                </a:solidFill>
                <a:latin typeface="Times New Roman"/>
                <a:ea typeface="宋体"/>
                <a:sym typeface="Wingdings" panose="05000000000000000000" pitchFamily="2" charset="2"/>
              </a:rPr>
              <a:t>DNA</a:t>
            </a:r>
            <a:r>
              <a:rPr lang="zh-CN" altLang="en-US" dirty="0">
                <a:solidFill>
                  <a:prstClr val="black"/>
                </a:solidFill>
                <a:latin typeface="Times New Roman"/>
                <a:ea typeface="宋体"/>
                <a:sym typeface="Wingdings" panose="05000000000000000000" pitchFamily="2" charset="2"/>
              </a:rPr>
              <a:t>序列调节启动子性能</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p:txBody>
      </p:sp>
      <p:pic>
        <p:nvPicPr>
          <p:cNvPr id="12" name="图片 11">
            <a:extLst>
              <a:ext uri="{FF2B5EF4-FFF2-40B4-BE49-F238E27FC236}">
                <a16:creationId xmlns:a16="http://schemas.microsoft.com/office/drawing/2014/main" id="{557EFAF0-FE61-33D4-CAFE-797ABFE90D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5810" y="3639628"/>
            <a:ext cx="4298947" cy="2855692"/>
          </a:xfrm>
          <a:prstGeom prst="rect">
            <a:avLst/>
          </a:prstGeom>
        </p:spPr>
      </p:pic>
      <p:pic>
        <p:nvPicPr>
          <p:cNvPr id="14" name="图片 13">
            <a:extLst>
              <a:ext uri="{FF2B5EF4-FFF2-40B4-BE49-F238E27FC236}">
                <a16:creationId xmlns:a16="http://schemas.microsoft.com/office/drawing/2014/main" id="{A2B47CDC-76EA-642A-B1F1-CB005F1255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8304" y="3523921"/>
            <a:ext cx="4063631" cy="3074427"/>
          </a:xfrm>
          <a:prstGeom prst="rect">
            <a:avLst/>
          </a:prstGeom>
        </p:spPr>
      </p:pic>
    </p:spTree>
    <p:extLst>
      <p:ext uri="{BB962C8B-B14F-4D97-AF65-F5344CB8AC3E}">
        <p14:creationId xmlns:p14="http://schemas.microsoft.com/office/powerpoint/2010/main" val="1105563905"/>
      </p:ext>
    </p:extLst>
  </p:cSld>
  <p:clrMapOvr>
    <a:masterClrMapping/>
  </p:clrMapOvr>
  <p:transition>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F519E995-589D-A530-C1F8-0794B5F440CB}"/>
            </a:ext>
          </a:extLst>
        </p:cNvPr>
        <p:cNvGrpSpPr/>
        <p:nvPr/>
      </p:nvGrpSpPr>
      <p:grpSpPr>
        <a:xfrm>
          <a:off x="0" y="0"/>
          <a:ext cx="0" cy="0"/>
          <a:chOff x="0" y="0"/>
          <a:chExt cx="0" cy="0"/>
        </a:xfrm>
      </p:grpSpPr>
      <p:pic>
        <p:nvPicPr>
          <p:cNvPr id="2" name="图片 1" descr="微信图片_20240202181306">
            <a:extLst>
              <a:ext uri="{FF2B5EF4-FFF2-40B4-BE49-F238E27FC236}">
                <a16:creationId xmlns:a16="http://schemas.microsoft.com/office/drawing/2014/main" id="{2E8E5D2D-9EF1-3ACF-7802-FAFF62B03B8E}"/>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5864" t="17469" r="23407" b="24111"/>
          <a:stretch>
            <a:fillRect/>
          </a:stretch>
        </p:blipFill>
        <p:spPr>
          <a:xfrm>
            <a:off x="-71755" y="5666105"/>
            <a:ext cx="1313180" cy="1263650"/>
          </a:xfrm>
          <a:prstGeom prst="rect">
            <a:avLst/>
          </a:prstGeom>
        </p:spPr>
      </p:pic>
      <p:cxnSp>
        <p:nvCxnSpPr>
          <p:cNvPr id="3" name="直接连接符 2">
            <a:extLst>
              <a:ext uri="{FF2B5EF4-FFF2-40B4-BE49-F238E27FC236}">
                <a16:creationId xmlns:a16="http://schemas.microsoft.com/office/drawing/2014/main" id="{22A7A1CE-207B-1566-3BC2-6AE4226C93F2}"/>
              </a:ext>
            </a:extLst>
          </p:cNvPr>
          <p:cNvCxnSpPr/>
          <p:nvPr/>
        </p:nvCxnSpPr>
        <p:spPr>
          <a:xfrm>
            <a:off x="3783330" y="702310"/>
            <a:ext cx="4624705" cy="22860"/>
          </a:xfrm>
          <a:prstGeom prst="line">
            <a:avLst/>
          </a:prstGeom>
          <a:ln w="25400">
            <a:solidFill>
              <a:srgbClr val="CA9BE9"/>
            </a:soli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861BBAAE-BA17-3829-BA24-67679EBE9F7A}"/>
              </a:ext>
            </a:extLst>
          </p:cNvPr>
          <p:cNvSpPr txBox="1"/>
          <p:nvPr/>
        </p:nvSpPr>
        <p:spPr>
          <a:xfrm>
            <a:off x="3783965" y="42545"/>
            <a:ext cx="4624070" cy="7067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610FA1"/>
                </a:solidFill>
                <a:effectLst/>
                <a:uLnTx/>
                <a:uFillTx/>
                <a:latin typeface="华文宋体" panose="02010600040101010101" charset="-122"/>
                <a:ea typeface="华文宋体" panose="02010600040101010101" charset="-122"/>
                <a:cs typeface="+mn-cs"/>
              </a:rPr>
              <a:t>对应优化策略</a:t>
            </a:r>
          </a:p>
        </p:txBody>
      </p:sp>
      <p:sp>
        <p:nvSpPr>
          <p:cNvPr id="7" name="灯片编号占位符 6">
            <a:extLst>
              <a:ext uri="{FF2B5EF4-FFF2-40B4-BE49-F238E27FC236}">
                <a16:creationId xmlns:a16="http://schemas.microsoft.com/office/drawing/2014/main" id="{5550B49C-855E-7BBC-C071-02CF71D8D3CA}"/>
              </a:ext>
            </a:extLst>
          </p:cNvPr>
          <p:cNvSpPr>
            <a:spLocks noGrp="1"/>
          </p:cNvSpPr>
          <p:nvPr>
            <p:ph type="sldNum" sz="quarter" idx="12"/>
            <p:custDataLst>
              <p:tags r:id="rId1"/>
            </p:custDataLst>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pic>
        <p:nvPicPr>
          <p:cNvPr id="9" name="图片 8">
            <a:extLst>
              <a:ext uri="{FF2B5EF4-FFF2-40B4-BE49-F238E27FC236}">
                <a16:creationId xmlns:a16="http://schemas.microsoft.com/office/drawing/2014/main" id="{CFB2F576-7A4F-6483-91B7-92875DE023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1425" y="982042"/>
            <a:ext cx="5424846" cy="4747524"/>
          </a:xfrm>
          <a:prstGeom prst="rect">
            <a:avLst/>
          </a:prstGeom>
        </p:spPr>
      </p:pic>
      <p:sp>
        <p:nvSpPr>
          <p:cNvPr id="11" name="文本框 10">
            <a:extLst>
              <a:ext uri="{FF2B5EF4-FFF2-40B4-BE49-F238E27FC236}">
                <a16:creationId xmlns:a16="http://schemas.microsoft.com/office/drawing/2014/main" id="{2ACB0A60-4B1E-7FDD-1CD1-D52887427D05}"/>
              </a:ext>
            </a:extLst>
          </p:cNvPr>
          <p:cNvSpPr txBox="1"/>
          <p:nvPr/>
        </p:nvSpPr>
        <p:spPr>
          <a:xfrm>
            <a:off x="6719292" y="957912"/>
            <a:ext cx="5158075" cy="5355312"/>
          </a:xfrm>
          <a:prstGeom prst="rect">
            <a:avLst/>
          </a:prstGeom>
          <a:noFill/>
        </p:spPr>
        <p:txBody>
          <a:bodyPr wrap="square" rtlCol="0">
            <a:spAutoFit/>
          </a:bodyPr>
          <a:lstStyle/>
          <a:p>
            <a:r>
              <a:rPr lang="zh-CN" altLang="en-US" dirty="0"/>
              <a:t>还可以构建杂交启动子</a:t>
            </a:r>
            <a:endParaRPr lang="en-US" altLang="zh-CN" dirty="0"/>
          </a:p>
          <a:p>
            <a:r>
              <a:rPr lang="en-US" altLang="zh-CN" dirty="0"/>
              <a:t>5</a:t>
            </a:r>
            <a:r>
              <a:rPr lang="zh-CN" altLang="en-US" dirty="0"/>
              <a:t>种不同转录激活因子</a:t>
            </a:r>
            <a:endParaRPr lang="en-US" altLang="zh-CN" dirty="0"/>
          </a:p>
          <a:p>
            <a:r>
              <a:rPr lang="en-US" altLang="zh-CN" dirty="0"/>
              <a:t>4</a:t>
            </a:r>
            <a:r>
              <a:rPr lang="zh-CN" altLang="en-US" dirty="0"/>
              <a:t>种不同序列组合</a:t>
            </a:r>
            <a:endParaRPr lang="en-US" altLang="zh-CN" dirty="0"/>
          </a:p>
          <a:p>
            <a:r>
              <a:rPr lang="zh-CN" altLang="en-US" dirty="0"/>
              <a:t>是否加入</a:t>
            </a:r>
            <a:r>
              <a:rPr lang="en-US" altLang="zh-CN" dirty="0"/>
              <a:t>IPTG</a:t>
            </a:r>
            <a:r>
              <a:rPr lang="zh-CN" altLang="en-US" dirty="0"/>
              <a:t>或</a:t>
            </a:r>
            <a:r>
              <a:rPr lang="en-US" altLang="zh-CN" dirty="0" err="1"/>
              <a:t>Atc</a:t>
            </a:r>
            <a:endParaRPr lang="en-US" altLang="zh-CN" dirty="0"/>
          </a:p>
          <a:p>
            <a:r>
              <a:rPr lang="zh-CN" altLang="en-US" dirty="0"/>
              <a:t>转录速率结果如左图所示</a:t>
            </a:r>
            <a:endParaRPr lang="en-US" altLang="zh-CN" dirty="0"/>
          </a:p>
          <a:p>
            <a:r>
              <a:rPr lang="zh-CN" altLang="en-US" dirty="0"/>
              <a:t>使用的组合：</a:t>
            </a:r>
            <a:r>
              <a:rPr lang="nn-NO" altLang="zh-CN" dirty="0"/>
              <a:t>dE</a:t>
            </a:r>
            <a:r>
              <a:rPr lang="zh-CN" altLang="nn-NO" dirty="0"/>
              <a:t>、</a:t>
            </a:r>
            <a:r>
              <a:rPr lang="nn-NO" altLang="zh-CN" dirty="0"/>
              <a:t>dF</a:t>
            </a:r>
            <a:r>
              <a:rPr lang="zh-CN" altLang="nn-NO" dirty="0"/>
              <a:t>、</a:t>
            </a:r>
            <a:r>
              <a:rPr lang="nn-NO" altLang="zh-CN" dirty="0"/>
              <a:t>bD</a:t>
            </a:r>
            <a:r>
              <a:rPr lang="zh-CN" altLang="en-US" dirty="0"/>
              <a:t>、</a:t>
            </a:r>
            <a:r>
              <a:rPr lang="nn-NO" altLang="zh-CN" dirty="0"/>
              <a:t>eG</a:t>
            </a:r>
          </a:p>
          <a:p>
            <a:r>
              <a:rPr lang="zh-CN" altLang="en-US" dirty="0"/>
              <a:t>（由上一个实验筛选出来）</a:t>
            </a:r>
            <a:endParaRPr lang="en-US" altLang="zh-CN" dirty="0"/>
          </a:p>
          <a:p>
            <a:r>
              <a:rPr lang="en-US" altLang="zh-CN" dirty="0" err="1"/>
              <a:t>dE</a:t>
            </a:r>
            <a:r>
              <a:rPr lang="zh-CN" altLang="en-US" dirty="0"/>
              <a:t>对照</a:t>
            </a:r>
            <a:endParaRPr lang="en-US" altLang="zh-CN" dirty="0"/>
          </a:p>
          <a:p>
            <a:r>
              <a:rPr lang="en-US" altLang="zh-CN" dirty="0" err="1"/>
              <a:t>dF</a:t>
            </a:r>
            <a:r>
              <a:rPr lang="zh-CN" altLang="en-US" dirty="0"/>
              <a:t>更高的诱导，略多渗漏</a:t>
            </a:r>
            <a:endParaRPr lang="en-US" altLang="zh-CN" dirty="0"/>
          </a:p>
          <a:p>
            <a:r>
              <a:rPr lang="en-US" altLang="zh-CN" dirty="0" err="1"/>
              <a:t>bD</a:t>
            </a:r>
            <a:r>
              <a:rPr lang="zh-CN" altLang="en-US" b="0" i="0" dirty="0">
                <a:solidFill>
                  <a:srgbClr val="222222"/>
                </a:solidFill>
                <a:effectLst/>
                <a:latin typeface="Harding"/>
              </a:rPr>
              <a:t>低渗漏和低信号</a:t>
            </a:r>
            <a:endParaRPr lang="en-US" altLang="zh-CN" dirty="0"/>
          </a:p>
          <a:p>
            <a:r>
              <a:rPr lang="en-US" altLang="zh-CN" dirty="0" err="1"/>
              <a:t>eG</a:t>
            </a:r>
            <a:r>
              <a:rPr lang="zh-CN" altLang="en-US" b="0" i="0" dirty="0">
                <a:solidFill>
                  <a:srgbClr val="222222"/>
                </a:solidFill>
                <a:effectLst/>
                <a:latin typeface="Harding"/>
              </a:rPr>
              <a:t>高渗漏和高信号</a:t>
            </a:r>
            <a:endParaRPr lang="en-US" altLang="zh-CN" b="0" i="0" dirty="0">
              <a:solidFill>
                <a:srgbClr val="222222"/>
              </a:solidFill>
              <a:effectLst/>
              <a:latin typeface="Harding"/>
            </a:endParaRPr>
          </a:p>
          <a:p>
            <a:endParaRPr lang="en-US" altLang="zh-CN" dirty="0"/>
          </a:p>
          <a:p>
            <a:r>
              <a:rPr lang="zh-CN" altLang="en-US" dirty="0"/>
              <a:t>基于蛋白质表达的优化策略</a:t>
            </a:r>
          </a:p>
          <a:p>
            <a:r>
              <a:rPr lang="zh-CN" altLang="en-US" dirty="0"/>
              <a:t>通常情况下，</a:t>
            </a:r>
            <a:r>
              <a:rPr lang="en-US" altLang="zh-CN" dirty="0"/>
              <a:t>RBS </a:t>
            </a:r>
            <a:r>
              <a:rPr lang="zh-CN" altLang="en-US" dirty="0"/>
              <a:t>通过控制蛋白质翻译来微调生物传感器动态范围。一个例子是在</a:t>
            </a:r>
            <a:r>
              <a:rPr lang="en-US" altLang="zh-CN" dirty="0"/>
              <a:t>2020</a:t>
            </a:r>
            <a:r>
              <a:rPr lang="zh-CN" altLang="en-US" dirty="0"/>
              <a:t>年，</a:t>
            </a:r>
            <a:r>
              <a:rPr lang="en-US" altLang="zh-CN" dirty="0"/>
              <a:t>Ding</a:t>
            </a:r>
            <a:r>
              <a:rPr lang="zh-CN" altLang="en-US" dirty="0"/>
              <a:t>等构建了 </a:t>
            </a:r>
            <a:r>
              <a:rPr lang="en-US" altLang="zh-CN" dirty="0"/>
              <a:t>81</a:t>
            </a:r>
            <a:r>
              <a:rPr lang="zh-CN" altLang="en-US" dirty="0"/>
              <a:t>种交叉</a:t>
            </a:r>
            <a:r>
              <a:rPr lang="en-US" altLang="zh-CN" dirty="0" err="1"/>
              <a:t>cRBS</a:t>
            </a:r>
            <a:r>
              <a:rPr lang="zh-CN" altLang="en-US" dirty="0"/>
              <a:t>的葡萄糖酸生物传感器，其中基于</a:t>
            </a:r>
            <a:r>
              <a:rPr lang="en-US" altLang="zh-CN" dirty="0"/>
              <a:t>R7M10</a:t>
            </a:r>
            <a:r>
              <a:rPr lang="zh-CN" altLang="en-US" dirty="0"/>
              <a:t>和</a:t>
            </a:r>
            <a:r>
              <a:rPr lang="en-US" altLang="zh-CN" dirty="0"/>
              <a:t>RM10 </a:t>
            </a:r>
            <a:r>
              <a:rPr lang="en-US" altLang="zh-CN" dirty="0" err="1"/>
              <a:t>cRBS</a:t>
            </a:r>
            <a:r>
              <a:rPr lang="en-US" altLang="zh-CN" dirty="0"/>
              <a:t> </a:t>
            </a:r>
            <a:r>
              <a:rPr lang="zh-CN" altLang="en-US" dirty="0"/>
              <a:t>的传感器动态范围高于自然存在的</a:t>
            </a:r>
            <a:r>
              <a:rPr lang="en-US" altLang="zh-CN" dirty="0" err="1"/>
              <a:t>cRBS</a:t>
            </a:r>
            <a:r>
              <a:rPr lang="en-US" altLang="zh-CN" dirty="0"/>
              <a:t> RG10 </a:t>
            </a:r>
            <a:r>
              <a:rPr lang="zh-CN" altLang="en-US" dirty="0"/>
              <a:t>的 </a:t>
            </a:r>
            <a:r>
              <a:rPr lang="en-US" altLang="zh-CN" dirty="0"/>
              <a:t>9 </a:t>
            </a:r>
            <a:r>
              <a:rPr lang="zh-CN" altLang="en-US" dirty="0"/>
              <a:t>倍</a:t>
            </a:r>
          </a:p>
          <a:p>
            <a:endParaRPr lang="zh-CN" altLang="en-US" dirty="0"/>
          </a:p>
        </p:txBody>
      </p:sp>
    </p:spTree>
    <p:extLst>
      <p:ext uri="{BB962C8B-B14F-4D97-AF65-F5344CB8AC3E}">
        <p14:creationId xmlns:p14="http://schemas.microsoft.com/office/powerpoint/2010/main" val="2015499066"/>
      </p:ext>
    </p:extLst>
  </p:cSld>
  <p:clrMapOvr>
    <a:masterClrMapping/>
  </p:clrMapOvr>
  <p:transition>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210941D8-6F6C-6279-AF8A-F1918DB55397}"/>
            </a:ext>
          </a:extLst>
        </p:cNvPr>
        <p:cNvGrpSpPr/>
        <p:nvPr/>
      </p:nvGrpSpPr>
      <p:grpSpPr>
        <a:xfrm>
          <a:off x="0" y="0"/>
          <a:ext cx="0" cy="0"/>
          <a:chOff x="0" y="0"/>
          <a:chExt cx="0" cy="0"/>
        </a:xfrm>
      </p:grpSpPr>
      <p:pic>
        <p:nvPicPr>
          <p:cNvPr id="2" name="图片 1" descr="微信图片_20240202181306">
            <a:extLst>
              <a:ext uri="{FF2B5EF4-FFF2-40B4-BE49-F238E27FC236}">
                <a16:creationId xmlns:a16="http://schemas.microsoft.com/office/drawing/2014/main" id="{1223313C-10A0-D6A7-3B3C-76D4F89260B1}"/>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5864" t="17469" r="23407" b="24111"/>
          <a:stretch>
            <a:fillRect/>
          </a:stretch>
        </p:blipFill>
        <p:spPr>
          <a:xfrm>
            <a:off x="-71755" y="5666105"/>
            <a:ext cx="1313180" cy="1263650"/>
          </a:xfrm>
          <a:prstGeom prst="rect">
            <a:avLst/>
          </a:prstGeom>
        </p:spPr>
      </p:pic>
      <p:cxnSp>
        <p:nvCxnSpPr>
          <p:cNvPr id="3" name="直接连接符 2">
            <a:extLst>
              <a:ext uri="{FF2B5EF4-FFF2-40B4-BE49-F238E27FC236}">
                <a16:creationId xmlns:a16="http://schemas.microsoft.com/office/drawing/2014/main" id="{570C0299-A6A0-A2F3-3618-2421C64B4925}"/>
              </a:ext>
            </a:extLst>
          </p:cNvPr>
          <p:cNvCxnSpPr/>
          <p:nvPr/>
        </p:nvCxnSpPr>
        <p:spPr>
          <a:xfrm>
            <a:off x="3783330" y="702310"/>
            <a:ext cx="4624705" cy="22860"/>
          </a:xfrm>
          <a:prstGeom prst="line">
            <a:avLst/>
          </a:prstGeom>
          <a:ln w="25400">
            <a:solidFill>
              <a:srgbClr val="CA9BE9"/>
            </a:soli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DB7FFA67-2742-1A4F-1AC8-EA19F4C5577C}"/>
              </a:ext>
            </a:extLst>
          </p:cNvPr>
          <p:cNvSpPr txBox="1"/>
          <p:nvPr/>
        </p:nvSpPr>
        <p:spPr>
          <a:xfrm>
            <a:off x="3783965" y="42545"/>
            <a:ext cx="4624070" cy="7067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610FA1"/>
                </a:solidFill>
                <a:effectLst/>
                <a:uLnTx/>
                <a:uFillTx/>
                <a:latin typeface="华文宋体" panose="02010600040101010101" charset="-122"/>
                <a:ea typeface="华文宋体" panose="02010600040101010101" charset="-122"/>
                <a:cs typeface="+mn-cs"/>
              </a:rPr>
              <a:t>核糖开关</a:t>
            </a:r>
          </a:p>
        </p:txBody>
      </p:sp>
      <p:sp>
        <p:nvSpPr>
          <p:cNvPr id="7" name="灯片编号占位符 6">
            <a:extLst>
              <a:ext uri="{FF2B5EF4-FFF2-40B4-BE49-F238E27FC236}">
                <a16:creationId xmlns:a16="http://schemas.microsoft.com/office/drawing/2014/main" id="{A0A5B32D-62A9-075B-16DB-B1CE3880DD3F}"/>
              </a:ext>
            </a:extLst>
          </p:cNvPr>
          <p:cNvSpPr>
            <a:spLocks noGrp="1"/>
          </p:cNvSpPr>
          <p:nvPr>
            <p:ph type="sldNum" sz="quarter" idx="12"/>
            <p:custDataLst>
              <p:tags r:id="rId1"/>
            </p:custDataLst>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pic>
        <p:nvPicPr>
          <p:cNvPr id="8" name="图片 7">
            <a:extLst>
              <a:ext uri="{FF2B5EF4-FFF2-40B4-BE49-F238E27FC236}">
                <a16:creationId xmlns:a16="http://schemas.microsoft.com/office/drawing/2014/main" id="{A93F5A44-B8E5-557C-CE95-B1AF816D45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4335" y="764540"/>
            <a:ext cx="5867400" cy="5391150"/>
          </a:xfrm>
          <a:prstGeom prst="rect">
            <a:avLst/>
          </a:prstGeom>
        </p:spPr>
      </p:pic>
      <p:sp>
        <p:nvSpPr>
          <p:cNvPr id="10" name="文本框 9">
            <a:extLst>
              <a:ext uri="{FF2B5EF4-FFF2-40B4-BE49-F238E27FC236}">
                <a16:creationId xmlns:a16="http://schemas.microsoft.com/office/drawing/2014/main" id="{2CAE85B4-D345-2353-808E-DD8B87D7F4FF}"/>
              </a:ext>
            </a:extLst>
          </p:cNvPr>
          <p:cNvSpPr txBox="1"/>
          <p:nvPr/>
        </p:nvSpPr>
        <p:spPr>
          <a:xfrm>
            <a:off x="850265" y="1140340"/>
            <a:ext cx="4369230" cy="4801314"/>
          </a:xfrm>
          <a:prstGeom prst="rect">
            <a:avLst/>
          </a:prstGeom>
          <a:noFill/>
        </p:spPr>
        <p:txBody>
          <a:bodyPr wrap="square" rtlCol="0">
            <a:spAutoFit/>
          </a:bodyPr>
          <a:lstStyle/>
          <a:p>
            <a:r>
              <a:rPr lang="en-US" altLang="zh-CN" dirty="0"/>
              <a:t>1</a:t>
            </a:r>
            <a:r>
              <a:rPr lang="zh-CN" altLang="en-US" dirty="0"/>
              <a:t>、转录起止型核糖开关位于目的基因序列内部，只有当核糖开关与配体结合时发生内在终止子结构构象改变，基因才得以完成或终止转录。</a:t>
            </a:r>
            <a:endParaRPr lang="en-US" altLang="zh-CN" dirty="0"/>
          </a:p>
          <a:p>
            <a:r>
              <a:rPr lang="en-US" altLang="zh-CN" dirty="0"/>
              <a:t>2</a:t>
            </a:r>
            <a:r>
              <a:rPr lang="zh-CN" altLang="en-US" dirty="0"/>
              <a:t>、翻译起止型核糖开关</a:t>
            </a:r>
            <a:endParaRPr lang="en-US" altLang="zh-CN" dirty="0"/>
          </a:p>
          <a:p>
            <a:r>
              <a:rPr lang="en-US" altLang="zh-CN" dirty="0"/>
              <a:t>3</a:t>
            </a:r>
            <a:r>
              <a:rPr lang="zh-CN" altLang="en-US" dirty="0"/>
              <a:t>、</a:t>
            </a:r>
            <a:r>
              <a:rPr lang="en-US" altLang="zh-CN" dirty="0"/>
              <a:t>mRNA </a:t>
            </a:r>
            <a:r>
              <a:rPr lang="zh-CN" altLang="en-US" dirty="0"/>
              <a:t>自剪切型核糖开关通过抑制或激活核酶活性，调控 </a:t>
            </a:r>
            <a:r>
              <a:rPr lang="en-US" altLang="zh-CN" dirty="0"/>
              <a:t>mRNA </a:t>
            </a:r>
            <a:r>
              <a:rPr lang="zh-CN" altLang="en-US" dirty="0"/>
              <a:t>自剪切情况，从而控制翻译完整度。</a:t>
            </a:r>
            <a:endParaRPr lang="en-US" altLang="zh-CN" dirty="0"/>
          </a:p>
          <a:p>
            <a:r>
              <a:rPr lang="zh-CN" altLang="en-US" dirty="0"/>
              <a:t>相比于转录因子机制，核糖开关只由非编码 </a:t>
            </a:r>
            <a:r>
              <a:rPr lang="en-US" altLang="zh-CN" dirty="0"/>
              <a:t>RNA </a:t>
            </a:r>
            <a:r>
              <a:rPr lang="zh-CN" altLang="en-US" dirty="0"/>
              <a:t>调控，调控机制简单，响应更快。</a:t>
            </a:r>
            <a:endParaRPr lang="en-US" altLang="zh-CN" dirty="0"/>
          </a:p>
          <a:p>
            <a:endParaRPr lang="en-US" altLang="zh-CN" dirty="0"/>
          </a:p>
          <a:p>
            <a:r>
              <a:rPr lang="zh-CN" altLang="en-US" dirty="0"/>
              <a:t>现阶段，对依赖于核糖开关的全细胞微生物传感器性能优化策略多集中在配体结合域突变、基于 </a:t>
            </a:r>
            <a:r>
              <a:rPr lang="en-US" altLang="zh-CN" dirty="0"/>
              <a:t>SELEX</a:t>
            </a:r>
            <a:r>
              <a:rPr lang="zh-CN" altLang="en-US" dirty="0"/>
              <a:t>系统进化体系和理性设计新型核糖开关。</a:t>
            </a:r>
            <a:endParaRPr lang="en-US" altLang="zh-CN" dirty="0"/>
          </a:p>
          <a:p>
            <a:endParaRPr lang="en-US" altLang="zh-CN" dirty="0"/>
          </a:p>
          <a:p>
            <a:r>
              <a:rPr lang="zh-CN" altLang="en-US" dirty="0"/>
              <a:t>密码子优化 偏好性</a:t>
            </a:r>
          </a:p>
        </p:txBody>
      </p:sp>
    </p:spTree>
    <p:extLst>
      <p:ext uri="{BB962C8B-B14F-4D97-AF65-F5344CB8AC3E}">
        <p14:creationId xmlns:p14="http://schemas.microsoft.com/office/powerpoint/2010/main" val="1593391396"/>
      </p:ext>
    </p:extLst>
  </p:cSld>
  <p:clrMapOvr>
    <a:masterClrMapping/>
  </p:clrMapOvr>
  <p:transition>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04CC6-ECBF-1CD1-913B-C50646C7A9E5}"/>
            </a:ext>
          </a:extLst>
        </p:cNvPr>
        <p:cNvGrpSpPr/>
        <p:nvPr/>
      </p:nvGrpSpPr>
      <p:grpSpPr>
        <a:xfrm>
          <a:off x="0" y="0"/>
          <a:ext cx="0" cy="0"/>
          <a:chOff x="0" y="0"/>
          <a:chExt cx="0" cy="0"/>
        </a:xfrm>
      </p:grpSpPr>
      <p:grpSp>
        <p:nvGrpSpPr>
          <p:cNvPr id="8" name="组合 7">
            <a:extLst>
              <a:ext uri="{FF2B5EF4-FFF2-40B4-BE49-F238E27FC236}">
                <a16:creationId xmlns:a16="http://schemas.microsoft.com/office/drawing/2014/main" id="{C9F12CB6-4FF5-ED59-467A-35DC6DF28421}"/>
              </a:ext>
            </a:extLst>
          </p:cNvPr>
          <p:cNvGrpSpPr/>
          <p:nvPr/>
        </p:nvGrpSpPr>
        <p:grpSpPr>
          <a:xfrm>
            <a:off x="10114915" y="4831715"/>
            <a:ext cx="2310130" cy="2188210"/>
            <a:chOff x="15929" y="7609"/>
            <a:chExt cx="3638" cy="3446"/>
          </a:xfrm>
        </p:grpSpPr>
        <p:pic>
          <p:nvPicPr>
            <p:cNvPr id="2" name="图片 1" descr="微信图片_20240129134527">
              <a:extLst>
                <a:ext uri="{FF2B5EF4-FFF2-40B4-BE49-F238E27FC236}">
                  <a16:creationId xmlns:a16="http://schemas.microsoft.com/office/drawing/2014/main" id="{F9AB6C5B-B214-86AE-5DB7-0554CFE1399E}"/>
                </a:ext>
              </a:extLst>
            </p:cNvPr>
            <p:cNvPicPr>
              <a:picLocks noChangeAspect="1"/>
            </p:cNvPicPr>
            <p:nvPr/>
          </p:nvPicPr>
          <p:blipFill>
            <a:blip r:embed="rId2">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a:extLst>
                <a:ext uri="{FF2B5EF4-FFF2-40B4-BE49-F238E27FC236}">
                  <a16:creationId xmlns:a16="http://schemas.microsoft.com/office/drawing/2014/main" id="{35246CB3-2745-9FCB-0B4A-4D321D37E5C5}"/>
                </a:ext>
              </a:extLst>
            </p:cNvPr>
            <p:cNvPicPr>
              <a:picLocks noChangeAspect="1"/>
            </p:cNvPicPr>
            <p:nvPr/>
          </p:nvPicPr>
          <p:blipFill>
            <a:blip r:embed="rId3">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a:extLst>
              <a:ext uri="{FF2B5EF4-FFF2-40B4-BE49-F238E27FC236}">
                <a16:creationId xmlns:a16="http://schemas.microsoft.com/office/drawing/2014/main" id="{CA8E2131-B11F-C028-B264-D47E70E698FD}"/>
              </a:ext>
            </a:extLst>
          </p:cNvPr>
          <p:cNvCxnSpPr/>
          <p:nvPr/>
        </p:nvCxnSpPr>
        <p:spPr>
          <a:xfrm>
            <a:off x="94615" y="719455"/>
            <a:ext cx="3432175" cy="0"/>
          </a:xfrm>
          <a:prstGeom prst="line">
            <a:avLst/>
          </a:prstGeom>
          <a:ln w="381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a:extLst>
              <a:ext uri="{FF2B5EF4-FFF2-40B4-BE49-F238E27FC236}">
                <a16:creationId xmlns:a16="http://schemas.microsoft.com/office/drawing/2014/main" id="{F73F3BF2-BD47-1C2C-9823-2EC6D9F71B86}"/>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a:extLst>
              <a:ext uri="{FF2B5EF4-FFF2-40B4-BE49-F238E27FC236}">
                <a16:creationId xmlns:a16="http://schemas.microsoft.com/office/drawing/2014/main" id="{D51F3E55-4D88-9A4F-276D-C4F3D20B88AB}"/>
              </a:ext>
            </a:extLst>
          </p:cNvPr>
          <p:cNvSpPr txBox="1"/>
          <p:nvPr/>
        </p:nvSpPr>
        <p:spPr>
          <a:xfrm>
            <a:off x="894715" y="90805"/>
            <a:ext cx="2546985"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7030A0"/>
                </a:solidFill>
                <a:effectLst/>
                <a:uLnTx/>
                <a:uFillTx/>
                <a:latin typeface="华文宋体" panose="02010600040101010101" charset="-122"/>
                <a:ea typeface="华文宋体" panose="02010600040101010101" charset="-122"/>
                <a:cs typeface="+mn-cs"/>
              </a:rPr>
              <a:t>优化策略</a:t>
            </a:r>
          </a:p>
        </p:txBody>
      </p:sp>
      <p:sp>
        <p:nvSpPr>
          <p:cNvPr id="6" name="灯片编号占位符 5">
            <a:extLst>
              <a:ext uri="{FF2B5EF4-FFF2-40B4-BE49-F238E27FC236}">
                <a16:creationId xmlns:a16="http://schemas.microsoft.com/office/drawing/2014/main" id="{320A2277-2291-4B7D-26A1-17C68F702B17}"/>
              </a:ext>
            </a:extLst>
          </p:cNvPr>
          <p:cNvSpPr>
            <a:spLocks noGrp="1"/>
          </p:cNvSpPr>
          <p:nvPr>
            <p:ph type="sldNum" sz="quarter" idx="12"/>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5" name="文本框 4">
            <a:extLst>
              <a:ext uri="{FF2B5EF4-FFF2-40B4-BE49-F238E27FC236}">
                <a16:creationId xmlns:a16="http://schemas.microsoft.com/office/drawing/2014/main" id="{DEE09840-71CF-5E09-5825-CAF827E904E0}"/>
              </a:ext>
            </a:extLst>
          </p:cNvPr>
          <p:cNvSpPr txBox="1"/>
          <p:nvPr/>
        </p:nvSpPr>
        <p:spPr>
          <a:xfrm>
            <a:off x="6330781" y="1378232"/>
            <a:ext cx="3727620"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SELEX</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a:t>
            </a:r>
            <a:r>
              <a:rPr kumimoji="0" lang="zh-CN" altLang="en-US" sz="1800" b="0" i="0" u="none" strike="noStrike" kern="1200" cap="none" spc="0" normalizeH="0" baseline="0" noProof="0" dirty="0">
                <a:ln>
                  <a:noFill/>
                </a:ln>
                <a:solidFill>
                  <a:srgbClr val="191B1F"/>
                </a:solidFill>
                <a:effectLst/>
                <a:uLnTx/>
                <a:uFillTx/>
                <a:latin typeface="-apple-system"/>
                <a:ea typeface="宋体"/>
                <a:cs typeface="+mn-cs"/>
              </a:rPr>
              <a:t>指数富集的配体系统进化技术</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）策略</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用于体外筛选高亲和力、和小分子特异结合的核苷酸序列，无需掌握序列结构</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prstClr val="black"/>
                </a:solidFill>
                <a:latin typeface="Times New Roman"/>
                <a:ea typeface="宋体"/>
              </a:rPr>
              <a:t>缺点：测序、克隆、序列分析等后续鉴定的量过大，过于复杂，不涉及构象转换</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p:txBody>
      </p:sp>
      <p:pic>
        <p:nvPicPr>
          <p:cNvPr id="12" name="图片 11">
            <a:extLst>
              <a:ext uri="{FF2B5EF4-FFF2-40B4-BE49-F238E27FC236}">
                <a16:creationId xmlns:a16="http://schemas.microsoft.com/office/drawing/2014/main" id="{958B6AAB-0557-6DD6-5280-3B8795E5BC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244" y="1274634"/>
            <a:ext cx="5558756" cy="4863911"/>
          </a:xfrm>
          <a:prstGeom prst="rect">
            <a:avLst/>
          </a:prstGeom>
        </p:spPr>
      </p:pic>
    </p:spTree>
    <p:extLst>
      <p:ext uri="{BB962C8B-B14F-4D97-AF65-F5344CB8AC3E}">
        <p14:creationId xmlns:p14="http://schemas.microsoft.com/office/powerpoint/2010/main" val="835759234"/>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05B9A-7CE9-3855-D0ED-577A0558F334}"/>
            </a:ext>
          </a:extLst>
        </p:cNvPr>
        <p:cNvGrpSpPr/>
        <p:nvPr/>
      </p:nvGrpSpPr>
      <p:grpSpPr>
        <a:xfrm>
          <a:off x="0" y="0"/>
          <a:ext cx="0" cy="0"/>
          <a:chOff x="0" y="0"/>
          <a:chExt cx="0" cy="0"/>
        </a:xfrm>
      </p:grpSpPr>
      <p:grpSp>
        <p:nvGrpSpPr>
          <p:cNvPr id="8" name="组合 7">
            <a:extLst>
              <a:ext uri="{FF2B5EF4-FFF2-40B4-BE49-F238E27FC236}">
                <a16:creationId xmlns:a16="http://schemas.microsoft.com/office/drawing/2014/main" id="{13C5CD39-1264-3348-56D5-E63D50C7A7C0}"/>
              </a:ext>
            </a:extLst>
          </p:cNvPr>
          <p:cNvGrpSpPr/>
          <p:nvPr/>
        </p:nvGrpSpPr>
        <p:grpSpPr>
          <a:xfrm>
            <a:off x="10114915" y="4831715"/>
            <a:ext cx="2310130" cy="2188210"/>
            <a:chOff x="15929" y="7609"/>
            <a:chExt cx="3638" cy="3446"/>
          </a:xfrm>
        </p:grpSpPr>
        <p:pic>
          <p:nvPicPr>
            <p:cNvPr id="2" name="图片 1" descr="微信图片_20240129134527">
              <a:extLst>
                <a:ext uri="{FF2B5EF4-FFF2-40B4-BE49-F238E27FC236}">
                  <a16:creationId xmlns:a16="http://schemas.microsoft.com/office/drawing/2014/main" id="{65C9FA98-C2BE-760B-364A-C4F7364CA8AB}"/>
                </a:ext>
              </a:extLst>
            </p:cNvPr>
            <p:cNvPicPr>
              <a:picLocks noChangeAspect="1"/>
            </p:cNvPicPr>
            <p:nvPr/>
          </p:nvPicPr>
          <p:blipFill>
            <a:blip r:embed="rId2">
              <a:alphaModFix amt="58000"/>
              <a:clrChange>
                <a:clrFrom>
                  <a:srgbClr val="FFFFFF">
                    <a:alpha val="100000"/>
                  </a:srgbClr>
                </a:clrFrom>
                <a:clrTo>
                  <a:srgbClr val="FFFFFF">
                    <a:alpha val="100000"/>
                    <a:alpha val="0"/>
                  </a:srgbClr>
                </a:clrTo>
              </a:clrChange>
            </a:blip>
            <a:srcRect l="15247" t="18606" r="20443" b="21547"/>
            <a:stretch>
              <a:fillRect/>
            </a:stretch>
          </p:blipFill>
          <p:spPr>
            <a:xfrm rot="840000">
              <a:off x="15929" y="7609"/>
              <a:ext cx="3638" cy="3447"/>
            </a:xfrm>
            <a:prstGeom prst="rect">
              <a:avLst/>
            </a:prstGeom>
          </p:spPr>
        </p:pic>
        <p:pic>
          <p:nvPicPr>
            <p:cNvPr id="3" name="图片 2" descr="微信图片_20240129134514">
              <a:extLst>
                <a:ext uri="{FF2B5EF4-FFF2-40B4-BE49-F238E27FC236}">
                  <a16:creationId xmlns:a16="http://schemas.microsoft.com/office/drawing/2014/main" id="{B2AA5383-66A2-9795-F979-AC78253E3192}"/>
                </a:ext>
              </a:extLst>
            </p:cNvPr>
            <p:cNvPicPr>
              <a:picLocks noChangeAspect="1"/>
            </p:cNvPicPr>
            <p:nvPr/>
          </p:nvPicPr>
          <p:blipFill>
            <a:blip r:embed="rId3">
              <a:alphaModFix amt="72000"/>
              <a:clrChange>
                <a:clrFrom>
                  <a:srgbClr val="FFFFFF">
                    <a:alpha val="100000"/>
                  </a:srgbClr>
                </a:clrFrom>
                <a:clrTo>
                  <a:srgbClr val="FFFFFF">
                    <a:alpha val="100000"/>
                    <a:alpha val="0"/>
                  </a:srgbClr>
                </a:clrTo>
              </a:clrChange>
            </a:blip>
            <a:srcRect l="18176" t="20185" r="25222" b="26546"/>
            <a:stretch>
              <a:fillRect/>
            </a:stretch>
          </p:blipFill>
          <p:spPr>
            <a:xfrm rot="480000">
              <a:off x="16660" y="8209"/>
              <a:ext cx="2246" cy="2152"/>
            </a:xfrm>
            <a:prstGeom prst="rect">
              <a:avLst/>
            </a:prstGeom>
          </p:spPr>
        </p:pic>
      </p:grpSp>
      <p:cxnSp>
        <p:nvCxnSpPr>
          <p:cNvPr id="4" name="直接连接符 3">
            <a:extLst>
              <a:ext uri="{FF2B5EF4-FFF2-40B4-BE49-F238E27FC236}">
                <a16:creationId xmlns:a16="http://schemas.microsoft.com/office/drawing/2014/main" id="{02BC654D-FA10-3DCC-EB60-D45FB5166B5A}"/>
              </a:ext>
            </a:extLst>
          </p:cNvPr>
          <p:cNvCxnSpPr/>
          <p:nvPr/>
        </p:nvCxnSpPr>
        <p:spPr>
          <a:xfrm>
            <a:off x="94615" y="719455"/>
            <a:ext cx="3432175" cy="0"/>
          </a:xfrm>
          <a:prstGeom prst="line">
            <a:avLst/>
          </a:prstGeom>
          <a:ln w="38100">
            <a:solidFill>
              <a:srgbClr val="D9B7EF"/>
            </a:solidFill>
          </a:ln>
        </p:spPr>
        <p:style>
          <a:lnRef idx="1">
            <a:schemeClr val="accent1"/>
          </a:lnRef>
          <a:fillRef idx="0">
            <a:schemeClr val="accent1"/>
          </a:fillRef>
          <a:effectRef idx="0">
            <a:schemeClr val="accent1"/>
          </a:effectRef>
          <a:fontRef idx="minor">
            <a:schemeClr val="tx1"/>
          </a:fontRef>
        </p:style>
      </p:cxnSp>
      <p:pic>
        <p:nvPicPr>
          <p:cNvPr id="7" name="图片 6" descr="微信图片_20240129134514">
            <a:extLst>
              <a:ext uri="{FF2B5EF4-FFF2-40B4-BE49-F238E27FC236}">
                <a16:creationId xmlns:a16="http://schemas.microsoft.com/office/drawing/2014/main" id="{5BC21FE9-1CF5-B48A-69B3-01E8ED594A9C}"/>
              </a:ext>
            </a:extLst>
          </p:cNvPr>
          <p:cNvPicPr>
            <a:picLocks noChangeAspect="1"/>
          </p:cNvPicPr>
          <p:nvPr/>
        </p:nvPicPr>
        <p:blipFill>
          <a:blip r:embed="rId3">
            <a:clrChange>
              <a:clrFrom>
                <a:srgbClr val="FFFFFF">
                  <a:alpha val="100000"/>
                </a:srgbClr>
              </a:clrFrom>
              <a:clrTo>
                <a:srgbClr val="FFFFFF">
                  <a:alpha val="100000"/>
                  <a:alpha val="0"/>
                </a:srgbClr>
              </a:clrTo>
            </a:clrChange>
          </a:blip>
          <a:srcRect l="18176" t="20185" r="25222" b="26546"/>
          <a:stretch>
            <a:fillRect/>
          </a:stretch>
        </p:blipFill>
        <p:spPr>
          <a:xfrm rot="21240000">
            <a:off x="-33655" y="-42545"/>
            <a:ext cx="886460" cy="849630"/>
          </a:xfrm>
          <a:prstGeom prst="rect">
            <a:avLst/>
          </a:prstGeom>
        </p:spPr>
      </p:pic>
      <p:sp>
        <p:nvSpPr>
          <p:cNvPr id="9" name="文本框 8">
            <a:extLst>
              <a:ext uri="{FF2B5EF4-FFF2-40B4-BE49-F238E27FC236}">
                <a16:creationId xmlns:a16="http://schemas.microsoft.com/office/drawing/2014/main" id="{C2F21C0B-8D04-E881-24CD-010FAC9CB2FC}"/>
              </a:ext>
            </a:extLst>
          </p:cNvPr>
          <p:cNvSpPr txBox="1"/>
          <p:nvPr/>
        </p:nvSpPr>
        <p:spPr>
          <a:xfrm>
            <a:off x="894715" y="90805"/>
            <a:ext cx="2546985" cy="5835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7030A0"/>
                </a:solidFill>
                <a:effectLst/>
                <a:uLnTx/>
                <a:uFillTx/>
                <a:latin typeface="华文宋体" panose="02010600040101010101" charset="-122"/>
                <a:ea typeface="华文宋体" panose="02010600040101010101" charset="-122"/>
                <a:cs typeface="+mn-cs"/>
              </a:rPr>
              <a:t>优化策略</a:t>
            </a:r>
          </a:p>
        </p:txBody>
      </p:sp>
      <p:sp>
        <p:nvSpPr>
          <p:cNvPr id="6" name="灯片编号占位符 5">
            <a:extLst>
              <a:ext uri="{FF2B5EF4-FFF2-40B4-BE49-F238E27FC236}">
                <a16:creationId xmlns:a16="http://schemas.microsoft.com/office/drawing/2014/main" id="{C46EBC2C-F949-449D-1872-C26731EFB96F}"/>
              </a:ext>
            </a:extLst>
          </p:cNvPr>
          <p:cNvSpPr>
            <a:spLocks noGrp="1"/>
          </p:cNvSpPr>
          <p:nvPr>
            <p:ph type="sldNum" sz="quarter" idx="12"/>
          </p:nvPr>
        </p:nvSpPr>
        <p:spPr>
          <a:xfrm>
            <a:off x="9350375" y="643509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5CE74E-AB26-4998-AD42-012C4C1AD076}" type="slidenum">
              <a:rPr kumimoji="0" lang="zh-CN" altLang="en-US" sz="1800" b="1" i="0" u="none" strike="noStrike" kern="1200" cap="none" spc="0" normalizeH="0" baseline="0" noProof="0" smtClean="0">
                <a:ln>
                  <a:noFill/>
                </a:ln>
                <a:solidFill>
                  <a:srgbClr val="610FA1"/>
                </a:solidFill>
                <a:effectLst/>
                <a:uLnTx/>
                <a:uFillTx/>
                <a:latin typeface="华文行楷" panose="02010800040101010101" charset="-122"/>
                <a:ea typeface="华文行楷" panose="02010800040101010101"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800" b="1" i="0" u="none" strike="noStrike" kern="1200" cap="none" spc="0" normalizeH="0" baseline="0" noProof="0">
              <a:ln>
                <a:noFill/>
              </a:ln>
              <a:solidFill>
                <a:srgbClr val="610FA1"/>
              </a:solidFill>
              <a:effectLst/>
              <a:uLnTx/>
              <a:uFillTx/>
              <a:latin typeface="华文行楷" panose="02010800040101010101" charset="-122"/>
              <a:ea typeface="华文行楷" panose="02010800040101010101" charset="-122"/>
              <a:cs typeface="+mn-cs"/>
            </a:endParaRPr>
          </a:p>
        </p:txBody>
      </p:sp>
      <p:sp>
        <p:nvSpPr>
          <p:cNvPr id="5" name="文本框 4">
            <a:extLst>
              <a:ext uri="{FF2B5EF4-FFF2-40B4-BE49-F238E27FC236}">
                <a16:creationId xmlns:a16="http://schemas.microsoft.com/office/drawing/2014/main" id="{0EB9EEA4-0BC4-5893-5B9A-FB80BADE084D}"/>
              </a:ext>
            </a:extLst>
          </p:cNvPr>
          <p:cNvSpPr txBox="1"/>
          <p:nvPr/>
        </p:nvSpPr>
        <p:spPr>
          <a:xfrm>
            <a:off x="894714" y="1120877"/>
            <a:ext cx="9596233"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SELEX</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a:t>
            </a:r>
            <a:r>
              <a:rPr kumimoji="0" lang="zh-CN" altLang="en-US" sz="1800" b="0" i="0" u="none" strike="noStrike" kern="1200" cap="none" spc="0" normalizeH="0" baseline="0" noProof="0" dirty="0">
                <a:ln>
                  <a:noFill/>
                </a:ln>
                <a:solidFill>
                  <a:srgbClr val="191B1F"/>
                </a:solidFill>
                <a:effectLst/>
                <a:uLnTx/>
                <a:uFillTx/>
                <a:latin typeface="-apple-system"/>
                <a:ea typeface="宋体"/>
                <a:cs typeface="+mn-cs"/>
              </a:rPr>
              <a:t>指数富集的配体系统进化技术</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）策略</a:t>
            </a:r>
            <a:r>
              <a:rPr lang="zh-CN" altLang="en-US" dirty="0">
                <a:solidFill>
                  <a:prstClr val="black"/>
                </a:solidFill>
                <a:latin typeface="Times New Roman"/>
                <a:ea typeface="宋体"/>
              </a:rPr>
              <a:t>和体内筛选的结合</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a:t>
            </a: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Jang 2017</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）柚皮素检测人工核糖开关</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        他们首先构建了基因文库，含有</a:t>
            </a: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50</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碱基的随机序列共</a:t>
            </a: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1.8*10^15</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个。然后利用树脂将柚皮素固定，混合，筛选再回收并扩增为下轮做准备，共重复</a:t>
            </a:r>
            <a:r>
              <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rPr>
              <a:t>8</a:t>
            </a:r>
            <a:r>
              <a:rPr kumimoji="0" lang="zh-CN" altLang="en-US" sz="1800" b="0" i="0" u="none" strike="noStrike" kern="1200" cap="none" spc="0" normalizeH="0" baseline="0" noProof="0" dirty="0">
                <a:ln>
                  <a:noFill/>
                </a:ln>
                <a:solidFill>
                  <a:prstClr val="black"/>
                </a:solidFill>
                <a:effectLst/>
                <a:uLnTx/>
                <a:uFillTx/>
                <a:latin typeface="Times New Roman"/>
                <a:ea typeface="宋体"/>
                <a:cs typeface="+mn-cs"/>
              </a:rPr>
              <a:t>次（除了第七次为阴性选择）之后他们开始了体内进化过程</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a:p>
            <a:pPr lvl="0"/>
            <a:r>
              <a:rPr lang="zh-CN" altLang="en-US" dirty="0">
                <a:solidFill>
                  <a:prstClr val="black"/>
                </a:solidFill>
                <a:latin typeface="Times New Roman"/>
                <a:ea typeface="宋体"/>
              </a:rPr>
              <a:t>低筛选，中筛选（</a:t>
            </a:r>
            <a:r>
              <a:rPr lang="en-US" altLang="zh-CN" dirty="0">
                <a:solidFill>
                  <a:prstClr val="black"/>
                </a:solidFill>
                <a:latin typeface="Times New Roman"/>
                <a:ea typeface="宋体"/>
              </a:rPr>
              <a:t>100</a:t>
            </a:r>
            <a:r>
              <a:rPr lang="zh-CN" altLang="en-US" dirty="0">
                <a:solidFill>
                  <a:prstClr val="black"/>
                </a:solidFill>
                <a:latin typeface="Times New Roman"/>
                <a:ea typeface="宋体"/>
              </a:rPr>
              <a:t>），高筛选（</a:t>
            </a:r>
            <a:r>
              <a:rPr lang="en-US" altLang="zh-CN" dirty="0">
                <a:solidFill>
                  <a:prstClr val="black"/>
                </a:solidFill>
              </a:rPr>
              <a:t>200</a:t>
            </a:r>
            <a:r>
              <a:rPr lang="zh-CN" altLang="en-US" dirty="0">
                <a:solidFill>
                  <a:prstClr val="black"/>
                </a:solidFill>
                <a:latin typeface="Times New Roman"/>
                <a:ea typeface="宋体"/>
              </a:rPr>
              <a:t>）</a:t>
            </a:r>
            <a:endParaRPr kumimoji="0" lang="en-US" altLang="zh-CN" sz="1800" b="0" i="0" u="none" strike="noStrike" kern="1200" cap="none" spc="0" normalizeH="0" baseline="0" noProof="0" dirty="0">
              <a:ln>
                <a:noFill/>
              </a:ln>
              <a:solidFill>
                <a:prstClr val="black"/>
              </a:solidFill>
              <a:effectLst/>
              <a:uLnTx/>
              <a:uFillTx/>
              <a:latin typeface="Times New Roman"/>
              <a:ea typeface="宋体"/>
              <a:cs typeface="+mn-cs"/>
            </a:endParaRPr>
          </a:p>
        </p:txBody>
      </p:sp>
      <p:pic>
        <p:nvPicPr>
          <p:cNvPr id="11" name="图片 10">
            <a:extLst>
              <a:ext uri="{FF2B5EF4-FFF2-40B4-BE49-F238E27FC236}">
                <a16:creationId xmlns:a16="http://schemas.microsoft.com/office/drawing/2014/main" id="{86CBCA29-CB9B-0949-8313-DF60AAF9CF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520" y="3404870"/>
            <a:ext cx="3438525" cy="2733675"/>
          </a:xfrm>
          <a:prstGeom prst="rect">
            <a:avLst/>
          </a:prstGeom>
        </p:spPr>
      </p:pic>
      <p:pic>
        <p:nvPicPr>
          <p:cNvPr id="13" name="图片 12">
            <a:extLst>
              <a:ext uri="{FF2B5EF4-FFF2-40B4-BE49-F238E27FC236}">
                <a16:creationId xmlns:a16="http://schemas.microsoft.com/office/drawing/2014/main" id="{2A60788E-8ABC-610F-8CA7-85058D138B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2830" y="2737822"/>
            <a:ext cx="4076700" cy="3914775"/>
          </a:xfrm>
          <a:prstGeom prst="rect">
            <a:avLst/>
          </a:prstGeom>
        </p:spPr>
      </p:pic>
    </p:spTree>
    <p:extLst>
      <p:ext uri="{BB962C8B-B14F-4D97-AF65-F5344CB8AC3E}">
        <p14:creationId xmlns:p14="http://schemas.microsoft.com/office/powerpoint/2010/main" val="65401657"/>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标准">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1374</TotalTime>
  <Words>982</Words>
  <Application>Microsoft Office PowerPoint</Application>
  <PresentationFormat>宽屏</PresentationFormat>
  <Paragraphs>83</Paragraphs>
  <Slides>10</Slides>
  <Notes>1</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10</vt:i4>
      </vt:variant>
    </vt:vector>
  </HeadingPairs>
  <TitlesOfParts>
    <vt:vector size="24" baseType="lpstr">
      <vt:lpstr>-apple-system</vt:lpstr>
      <vt:lpstr>Harding</vt:lpstr>
      <vt:lpstr>等线</vt:lpstr>
      <vt:lpstr>等线 Light</vt:lpstr>
      <vt:lpstr>华文宋体</vt:lpstr>
      <vt:lpstr>华文行楷</vt:lpstr>
      <vt:lpstr>微软雅黑</vt:lpstr>
      <vt:lpstr>Arial</vt:lpstr>
      <vt:lpstr>Calibri</vt:lpstr>
      <vt:lpstr>Times New Roman</vt:lpstr>
      <vt:lpstr>Wingdings</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Jianting Gong</dc:creator>
  <cp:lastModifiedBy>Jianting Gong</cp:lastModifiedBy>
  <cp:revision>90</cp:revision>
  <dcterms:created xsi:type="dcterms:W3CDTF">2024-02-07T12:47:34Z</dcterms:created>
  <dcterms:modified xsi:type="dcterms:W3CDTF">2024-02-08T13:03:34Z</dcterms:modified>
</cp:coreProperties>
</file>