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8" r:id="rId3"/>
    <p:sldId id="262" r:id="rId4"/>
    <p:sldId id="264" r:id="rId5"/>
    <p:sldId id="266" r:id="rId6"/>
    <p:sldId id="265" r:id="rId7"/>
    <p:sldId id="267" r:id="rId8"/>
    <p:sldId id="268" r:id="rId9"/>
    <p:sldId id="269" r:id="rId10"/>
    <p:sldId id="270" r:id="rId11"/>
    <p:sldId id="272" r:id="rId12"/>
    <p:sldId id="271" r:id="rId13"/>
    <p:sldId id="273" r:id="rId14"/>
    <p:sldId id="274" r:id="rId15"/>
    <p:sldId id="275" r:id="rId16"/>
    <p:sldId id="276" r:id="rId17"/>
    <p:sldId id="277" r:id="rId18"/>
    <p:sldId id="278" r:id="rId19"/>
    <p:sldId id="279" r:id="rId20"/>
    <p:sldId id="280" r:id="rId21"/>
    <p:sldId id="281" r:id="rId22"/>
    <p:sldId id="282" r:id="rId23"/>
    <p:sldId id="261"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0FA1"/>
    <a:srgbClr val="8515DB"/>
    <a:srgbClr val="A13FEC"/>
    <a:srgbClr val="CA9BE9"/>
    <a:srgbClr val="D9B7EF"/>
    <a:srgbClr val="E8D3F5"/>
    <a:srgbClr val="DDE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4660"/>
  </p:normalViewPr>
  <p:slideViewPr>
    <p:cSldViewPr snapToGrid="0">
      <p:cViewPr>
        <p:scale>
          <a:sx n="119" d="100"/>
          <a:sy n="119" d="100"/>
        </p:scale>
        <p:origin x="288"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36.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58770" y="415925"/>
            <a:ext cx="6474460" cy="6024880"/>
            <a:chOff x="4502" y="655"/>
            <a:chExt cx="10196" cy="9488"/>
          </a:xfrm>
        </p:grpSpPr>
        <p:pic>
          <p:nvPicPr>
            <p:cNvPr id="2" name="图片 1" descr="微信图片_20240129134527"/>
            <p:cNvPicPr>
              <a:picLocks noChangeAspect="1"/>
            </p:cNvPicPr>
            <p:nvPr/>
          </p:nvPicPr>
          <p:blipFill>
            <a:blip r:embed="rId4">
              <a:alphaModFix amt="31000"/>
              <a:clrChange>
                <a:clrFrom>
                  <a:srgbClr val="FFFFFF">
                    <a:alpha val="100000"/>
                  </a:srgbClr>
                </a:clrFrom>
                <a:clrTo>
                  <a:srgbClr val="FFFFFF">
                    <a:alpha val="100000"/>
                    <a:alpha val="0"/>
                  </a:srgbClr>
                </a:clrTo>
              </a:clrChange>
            </a:blip>
            <a:srcRect l="15247" t="18606" r="20443" b="21547"/>
            <a:stretch>
              <a:fillRect/>
            </a:stretch>
          </p:blipFill>
          <p:spPr>
            <a:xfrm>
              <a:off x="4502" y="655"/>
              <a:ext cx="10196" cy="9489"/>
            </a:xfrm>
            <a:prstGeom prst="rect">
              <a:avLst/>
            </a:prstGeom>
          </p:spPr>
        </p:pic>
        <p:pic>
          <p:nvPicPr>
            <p:cNvPr id="3" name="图片 2" descr="微信图片_20240129134514"/>
            <p:cNvPicPr>
              <a:picLocks noChangeAspect="1"/>
            </p:cNvPicPr>
            <p:nvPr/>
          </p:nvPicPr>
          <p:blipFill>
            <a:blip r:embed="rId5">
              <a:alphaModFix amt="44000"/>
              <a:clrChange>
                <a:clrFrom>
                  <a:srgbClr val="FFFFFF">
                    <a:alpha val="100000"/>
                  </a:srgbClr>
                </a:clrFrom>
                <a:clrTo>
                  <a:srgbClr val="FFFFFF">
                    <a:alpha val="100000"/>
                    <a:alpha val="0"/>
                  </a:srgbClr>
                </a:clrTo>
              </a:clrChange>
            </a:blip>
            <a:srcRect l="18176" t="20185" r="25222" b="26546"/>
            <a:stretch>
              <a:fillRect/>
            </a:stretch>
          </p:blipFill>
          <p:spPr>
            <a:xfrm>
              <a:off x="7663" y="3413"/>
              <a:ext cx="3946" cy="3714"/>
            </a:xfrm>
            <a:prstGeom prst="rect">
              <a:avLst/>
            </a:prstGeom>
          </p:spPr>
        </p:pic>
      </p:grpSp>
      <p:pic>
        <p:nvPicPr>
          <p:cNvPr id="8" name="图片 7" descr="微信图片_20240129134527"/>
          <p:cNvPicPr>
            <a:picLocks noChangeAspect="1"/>
          </p:cNvPicPr>
          <p:nvPr/>
        </p:nvPicPr>
        <p:blipFill>
          <a:blip r:embed="rId4">
            <a:alphaModFix amt="10000"/>
            <a:clrChange>
              <a:clrFrom>
                <a:srgbClr val="FFFFFF">
                  <a:alpha val="100000"/>
                </a:srgbClr>
              </a:clrFrom>
              <a:clrTo>
                <a:srgbClr val="FFFFFF">
                  <a:alpha val="100000"/>
                  <a:alpha val="0"/>
                </a:srgbClr>
              </a:clrTo>
            </a:clrChange>
          </a:blip>
          <a:srcRect l="15314" t="16184" r="22185" b="21314"/>
          <a:stretch>
            <a:fillRect/>
          </a:stretch>
        </p:blipFill>
        <p:spPr>
          <a:xfrm rot="1380000">
            <a:off x="1567287" y="-1223835"/>
            <a:ext cx="9714230" cy="9998710"/>
          </a:xfrm>
          <a:prstGeom prst="rect">
            <a:avLst/>
          </a:prstGeom>
        </p:spPr>
      </p:pic>
      <p:sp>
        <p:nvSpPr>
          <p:cNvPr id="5" name="文本框 4"/>
          <p:cNvSpPr txBox="1"/>
          <p:nvPr/>
        </p:nvSpPr>
        <p:spPr>
          <a:xfrm>
            <a:off x="2596197" y="1810385"/>
            <a:ext cx="6999605" cy="2308324"/>
          </a:xfrm>
          <a:prstGeom prst="rect">
            <a:avLst/>
          </a:prstGeom>
          <a:noFill/>
        </p:spPr>
        <p:txBody>
          <a:bodyPr wrap="square" rtlCol="0">
            <a:spAutoFit/>
          </a:bodyPr>
          <a:lstStyle/>
          <a:p>
            <a:pPr algn="ctr"/>
            <a:r>
              <a:rPr lang="en-US" altLang="zh-CN" sz="7200" b="1" dirty="0">
                <a:ln>
                  <a:solidFill>
                    <a:srgbClr val="E8D3F5"/>
                  </a:solidFill>
                </a:ln>
                <a:solidFill>
                  <a:srgbClr val="610FA1"/>
                </a:solidFill>
                <a:latin typeface="Times New Roman" panose="02020603050405020304" pitchFamily="18" charset="0"/>
                <a:ea typeface="宋体" panose="02010600030101010101" pitchFamily="2" charset="-122"/>
                <a:cs typeface="Times New Roman" panose="02020603050405020304" pitchFamily="18" charset="0"/>
              </a:rPr>
              <a:t>Journal Club</a:t>
            </a:r>
          </a:p>
          <a:p>
            <a:pPr algn="ctr"/>
            <a:r>
              <a:rPr lang="en-US" altLang="zh-CN" sz="7200" b="1" dirty="0">
                <a:ln>
                  <a:solidFill>
                    <a:srgbClr val="E8D3F5"/>
                  </a:solidFill>
                </a:ln>
                <a:solidFill>
                  <a:srgbClr val="610FA1"/>
                </a:solidFill>
                <a:latin typeface="Times New Roman" panose="02020603050405020304" pitchFamily="18" charset="0"/>
                <a:ea typeface="宋体" panose="02010600030101010101" pitchFamily="2" charset="-122"/>
                <a:cs typeface="Times New Roman" panose="02020603050405020304" pitchFamily="18" charset="0"/>
              </a:rPr>
              <a:t>Gene Editing</a:t>
            </a:r>
            <a:endParaRPr lang="zh-CN" altLang="en-US" sz="7200" b="1" dirty="0">
              <a:ln>
                <a:solidFill>
                  <a:srgbClr val="E8D3F5"/>
                </a:solidFill>
              </a:ln>
              <a:solidFill>
                <a:srgbClr val="610FA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8980170" y="5248275"/>
            <a:ext cx="2578735" cy="829945"/>
          </a:xfrm>
          <a:prstGeom prst="rect">
            <a:avLst/>
          </a:prstGeom>
          <a:noFill/>
        </p:spPr>
        <p:txBody>
          <a:bodyPr wrap="square" rtlCol="0">
            <a:spAutoFit/>
          </a:bodyPr>
          <a:lstStyle/>
          <a:p>
            <a:r>
              <a:rPr lang="zh-CN" altLang="en-US" sz="2400" dirty="0">
                <a:solidFill>
                  <a:srgbClr val="7030A0"/>
                </a:solidFill>
                <a:latin typeface="华文行楷" panose="02010800040101010101" charset="-122"/>
                <a:ea typeface="华文行楷" panose="02010800040101010101" charset="-122"/>
                <a:cs typeface="华文行楷" panose="02010800040101010101" charset="-122"/>
              </a:rPr>
              <a:t>汇报人：李玮杰</a:t>
            </a:r>
            <a:endParaRPr lang="en-US" altLang="zh-CN" sz="2400" dirty="0">
              <a:solidFill>
                <a:srgbClr val="7030A0"/>
              </a:solidFill>
              <a:latin typeface="华文行楷" panose="02010800040101010101" charset="-122"/>
              <a:ea typeface="华文行楷" panose="02010800040101010101" charset="-122"/>
              <a:cs typeface="华文行楷" panose="02010800040101010101" charset="-122"/>
            </a:endParaRPr>
          </a:p>
          <a:p>
            <a:r>
              <a:rPr lang="zh-CN" altLang="en-US" sz="2400" dirty="0">
                <a:solidFill>
                  <a:srgbClr val="7030A0"/>
                </a:solidFill>
                <a:latin typeface="华文行楷" panose="02010800040101010101" charset="-122"/>
                <a:ea typeface="华文行楷" panose="02010800040101010101" charset="-122"/>
                <a:cs typeface="华文行楷" panose="02010800040101010101" charset="-122"/>
              </a:rPr>
              <a:t>日期：</a:t>
            </a:r>
            <a:r>
              <a:rPr lang="en-US" altLang="zh-CN" sz="2400" dirty="0">
                <a:solidFill>
                  <a:srgbClr val="7030A0"/>
                </a:solidFill>
                <a:latin typeface="华文行楷" panose="02010800040101010101" charset="-122"/>
                <a:ea typeface="华文行楷" panose="02010800040101010101" charset="-122"/>
                <a:cs typeface="华文行楷" panose="02010800040101010101" charset="-122"/>
              </a:rPr>
              <a:t>2024_02_06</a:t>
            </a:r>
          </a:p>
        </p:txBody>
      </p:sp>
      <p:pic>
        <p:nvPicPr>
          <p:cNvPr id="7" name="图片 6" descr="微信图片_20240202181306"/>
          <p:cNvPicPr>
            <a:picLocks noChangeAspect="1"/>
          </p:cNvPicPr>
          <p:nvPr>
            <p:custDataLst>
              <p:tags r:id="rId1"/>
            </p:custDataLst>
          </p:nvPr>
        </p:nvPicPr>
        <p:blipFill>
          <a:blip r:embed="rId6">
            <a:clrChange>
              <a:clrFrom>
                <a:srgbClr val="FFFFFF">
                  <a:alpha val="100000"/>
                </a:srgbClr>
              </a:clrFrom>
              <a:clrTo>
                <a:srgbClr val="FFFFFF">
                  <a:alpha val="100000"/>
                  <a:alpha val="0"/>
                </a:srgbClr>
              </a:clrTo>
            </a:clrChange>
          </a:blip>
          <a:srcRect l="15864" t="17469" r="23407" b="24111"/>
          <a:stretch>
            <a:fillRect/>
          </a:stretch>
        </p:blipFill>
        <p:spPr>
          <a:xfrm>
            <a:off x="7590155" y="4781550"/>
            <a:ext cx="1526540" cy="1468755"/>
          </a:xfrm>
          <a:prstGeom prst="rect">
            <a:avLst/>
          </a:prstGeom>
        </p:spPr>
      </p:pic>
      <p:sp>
        <p:nvSpPr>
          <p:cNvPr id="11" name="灯片编号占位符 5"/>
          <p:cNvSpPr>
            <a:spLocks noGrp="1"/>
          </p:cNvSpPr>
          <p:nvPr>
            <p:custDataLst>
              <p:tags r:id="rId2"/>
            </p:custDataLst>
          </p:nvPr>
        </p:nvSpPr>
        <p:spPr>
          <a:xfrm>
            <a:off x="9350375" y="643509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a:t>
            </a:fld>
            <a:endParaRPr lang="zh-CN" altLang="en-US" sz="1800" b="1">
              <a:solidFill>
                <a:srgbClr val="610FA1"/>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88267-FF57-42AC-DA45-5A06CED07A11}"/>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47C8BF2A-F1CF-D783-689C-F711D29F6B33}"/>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5656AB67-AF05-757D-0B08-987C94288A9E}"/>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82E70411-E0F0-D9BE-EEA1-6E9C98D56C79}"/>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59E70C9A-17A2-8E67-94DA-3E4C4FBD784D}"/>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24BD8C47-5C42-1E27-AC62-EE6AB6BBDFDB}"/>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EE5B98B1-508D-ACE5-8AF2-DBFBED008BBF}"/>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700AF4EF-D04A-85A8-88BE-0A0F08A22ED5}"/>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10</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F161E4BA-F91E-C5C9-B5D1-FBD73F84D69D}"/>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脱氨酶</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=Base Editor</a:t>
            </a:r>
          </a:p>
        </p:txBody>
      </p:sp>
      <p:pic>
        <p:nvPicPr>
          <p:cNvPr id="10" name="图片 9">
            <a:extLst>
              <a:ext uri="{FF2B5EF4-FFF2-40B4-BE49-F238E27FC236}">
                <a16:creationId xmlns:a16="http://schemas.microsoft.com/office/drawing/2014/main" id="{A133B2C6-77DB-2F52-BB1E-7C41442C7AE8}"/>
              </a:ext>
            </a:extLst>
          </p:cNvPr>
          <p:cNvPicPr>
            <a:picLocks noChangeAspect="1"/>
          </p:cNvPicPr>
          <p:nvPr/>
        </p:nvPicPr>
        <p:blipFill rotWithShape="1">
          <a:blip r:embed="rId4"/>
          <a:srcRect l="1109" t="41882" r="1554" b="1426"/>
          <a:stretch/>
        </p:blipFill>
        <p:spPr>
          <a:xfrm>
            <a:off x="495975" y="1390490"/>
            <a:ext cx="8325296" cy="2356523"/>
          </a:xfrm>
          <a:prstGeom prst="rect">
            <a:avLst/>
          </a:prstGeom>
        </p:spPr>
      </p:pic>
      <p:pic>
        <p:nvPicPr>
          <p:cNvPr id="24" name="图片 23">
            <a:extLst>
              <a:ext uri="{FF2B5EF4-FFF2-40B4-BE49-F238E27FC236}">
                <a16:creationId xmlns:a16="http://schemas.microsoft.com/office/drawing/2014/main" id="{A2D809E5-C277-570E-C45C-8CCC1BEB5A52}"/>
              </a:ext>
            </a:extLst>
          </p:cNvPr>
          <p:cNvPicPr>
            <a:picLocks noChangeAspect="1"/>
          </p:cNvPicPr>
          <p:nvPr/>
        </p:nvPicPr>
        <p:blipFill rotWithShape="1">
          <a:blip r:embed="rId5"/>
          <a:srcRect l="43240" t="-2739" r="2655" b="-3097"/>
          <a:stretch/>
        </p:blipFill>
        <p:spPr>
          <a:xfrm>
            <a:off x="495919" y="3977222"/>
            <a:ext cx="3872818" cy="1653424"/>
          </a:xfrm>
          <a:prstGeom prst="rect">
            <a:avLst/>
          </a:prstGeom>
        </p:spPr>
      </p:pic>
      <p:pic>
        <p:nvPicPr>
          <p:cNvPr id="25" name="图片 24">
            <a:extLst>
              <a:ext uri="{FF2B5EF4-FFF2-40B4-BE49-F238E27FC236}">
                <a16:creationId xmlns:a16="http://schemas.microsoft.com/office/drawing/2014/main" id="{5C8F3785-F637-6A72-E366-8873D4A77595}"/>
              </a:ext>
            </a:extLst>
          </p:cNvPr>
          <p:cNvPicPr>
            <a:picLocks noChangeAspect="1"/>
          </p:cNvPicPr>
          <p:nvPr/>
        </p:nvPicPr>
        <p:blipFill rotWithShape="1">
          <a:blip r:embed="rId4"/>
          <a:srcRect l="3441" t="2520" r="55904" b="68118"/>
          <a:stretch/>
        </p:blipFill>
        <p:spPr>
          <a:xfrm>
            <a:off x="5449602" y="3978483"/>
            <a:ext cx="3872819" cy="1359315"/>
          </a:xfrm>
          <a:prstGeom prst="rect">
            <a:avLst/>
          </a:prstGeom>
        </p:spPr>
      </p:pic>
      <p:sp>
        <p:nvSpPr>
          <p:cNvPr id="27" name="文本框 26">
            <a:extLst>
              <a:ext uri="{FF2B5EF4-FFF2-40B4-BE49-F238E27FC236}">
                <a16:creationId xmlns:a16="http://schemas.microsoft.com/office/drawing/2014/main" id="{F3D448DF-391D-6CC5-16FE-78BBAB826923}"/>
              </a:ext>
            </a:extLst>
          </p:cNvPr>
          <p:cNvSpPr txBox="1"/>
          <p:nvPr/>
        </p:nvSpPr>
        <p:spPr>
          <a:xfrm>
            <a:off x="495919" y="6176494"/>
            <a:ext cx="6365845" cy="369332"/>
          </a:xfrm>
          <a:prstGeom prst="rect">
            <a:avLst/>
          </a:prstGeom>
          <a:noFill/>
        </p:spPr>
        <p:txBody>
          <a:bodyPr wrap="none" rtlCol="0">
            <a:spAutoFit/>
          </a:bodyPr>
          <a:lstStyle/>
          <a:p>
            <a:r>
              <a:rPr kumimoji="1" lang="zh-CN" altLang="en-US" dirty="0">
                <a:solidFill>
                  <a:srgbClr val="610FA1"/>
                </a:solidFill>
                <a:latin typeface="KaiTi" panose="02010609060101010101" pitchFamily="49" charset="-122"/>
                <a:ea typeface="KaiTi" panose="02010609060101010101" pitchFamily="49" charset="-122"/>
              </a:rPr>
              <a:t>目前可应用</a:t>
            </a:r>
            <a:r>
              <a:rPr kumimoji="1" lang="zh-CN" altLang="en-US" dirty="0">
                <a:solidFill>
                  <a:srgbClr val="610FA1"/>
                </a:solidFill>
              </a:rPr>
              <a:t>：</a:t>
            </a:r>
            <a:r>
              <a:rPr lang="en-US" altLang="zh-CN" b="1" kern="0" dirty="0">
                <a:solidFill>
                  <a:srgbClr val="610FA1"/>
                </a:solidFill>
                <a:latin typeface="Cambria" panose="02040503050406030204" pitchFamily="18" charset="0"/>
                <a:ea typeface="宋体" panose="02010600030101010101" pitchFamily="2" charset="-122"/>
              </a:rPr>
              <a:t> </a:t>
            </a:r>
            <a:r>
              <a:rPr lang="en-US" altLang="zh-CN" kern="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C,G-to-T,A; C,G-to-G,C; </a:t>
            </a:r>
            <a:r>
              <a:rPr lang="en-US" altLang="zh-CN" sz="1800" kern="0" dirty="0">
                <a:solidFill>
                  <a:srgbClr val="610FA1"/>
                </a:solidFill>
                <a:effectLst/>
                <a:latin typeface="Times New Roman" panose="02020603050405020304" pitchFamily="18" charset="0"/>
                <a:ea typeface="KaiTi" panose="02010609060101010101" pitchFamily="49" charset="-122"/>
                <a:cs typeface="Times New Roman" panose="02020603050405020304" pitchFamily="18" charset="0"/>
              </a:rPr>
              <a:t>C,G-to-T,A; </a:t>
            </a:r>
            <a:r>
              <a:rPr lang="en-US" altLang="zh-CN" kern="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A,T-to-G,C </a:t>
            </a:r>
            <a:endPar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8" name="文本框 27">
            <a:extLst>
              <a:ext uri="{FF2B5EF4-FFF2-40B4-BE49-F238E27FC236}">
                <a16:creationId xmlns:a16="http://schemas.microsoft.com/office/drawing/2014/main" id="{BD436465-1D20-9163-70B0-D00034DD8780}"/>
              </a:ext>
            </a:extLst>
          </p:cNvPr>
          <p:cNvSpPr txBox="1"/>
          <p:nvPr/>
        </p:nvSpPr>
        <p:spPr>
          <a:xfrm>
            <a:off x="495806" y="5773393"/>
            <a:ext cx="4108817" cy="369332"/>
          </a:xfrm>
          <a:prstGeom prst="rect">
            <a:avLst/>
          </a:prstGeom>
          <a:noFill/>
        </p:spPr>
        <p:txBody>
          <a:bodyPr wrap="none" rtlCol="0">
            <a:spAutoFit/>
          </a:bodyPr>
          <a:lstStyle/>
          <a:p>
            <a:r>
              <a:rPr kumimoji="1" lang="zh-CN" altLang="en-US" dirty="0">
                <a:solidFill>
                  <a:srgbClr val="610FA1"/>
                </a:solidFill>
                <a:latin typeface="KaiTi" panose="02010609060101010101" pitchFamily="49" charset="-122"/>
                <a:ea typeface="KaiTi" panose="02010609060101010101" pitchFamily="49" charset="-122"/>
              </a:rPr>
              <a:t>避免了形成</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DSB</a:t>
            </a:r>
            <a:r>
              <a:rPr kumimoji="1" lang="zh-CN" altLang="en-US" dirty="0">
                <a:solidFill>
                  <a:srgbClr val="610FA1"/>
                </a:solidFill>
                <a:latin typeface="KaiTi" panose="02010609060101010101" pitchFamily="49" charset="-122"/>
                <a:ea typeface="KaiTi" panose="02010609060101010101" pitchFamily="49" charset="-122"/>
              </a:rPr>
              <a:t>；可实现单碱基的编辑</a:t>
            </a:r>
            <a:endPar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74862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A0E48-3CE2-23BA-5D59-DCA25A9E6922}"/>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139E9C81-2650-85A6-1F42-6372D538BD6C}"/>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F21E3EBE-0F3C-8FC9-92D5-AB199E167C13}"/>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593347D4-B15C-3BCA-753C-0F053D942224}"/>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6ACE32DC-1B14-D28D-5DA9-1310A139509D}"/>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95A7995D-0957-C6EE-F113-573D42181A5D}"/>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76BB5959-0065-BD6B-9818-B97D5F6DDD9A}"/>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874D7ACB-D7A4-56C3-5D46-33033EF61D2A}"/>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11</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E694B994-A80F-BE75-C7EC-C93D4B8F89DF}"/>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逆转录酶</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=Prime Editor</a:t>
            </a:r>
          </a:p>
        </p:txBody>
      </p:sp>
      <p:sp>
        <p:nvSpPr>
          <p:cNvPr id="27" name="文本框 26">
            <a:extLst>
              <a:ext uri="{FF2B5EF4-FFF2-40B4-BE49-F238E27FC236}">
                <a16:creationId xmlns:a16="http://schemas.microsoft.com/office/drawing/2014/main" id="{A0F337CF-5FD8-58A3-7593-9872A43C2DAA}"/>
              </a:ext>
            </a:extLst>
          </p:cNvPr>
          <p:cNvSpPr txBox="1"/>
          <p:nvPr/>
        </p:nvSpPr>
        <p:spPr>
          <a:xfrm>
            <a:off x="490468" y="5812975"/>
            <a:ext cx="4570482" cy="369332"/>
          </a:xfrm>
          <a:prstGeom prst="rect">
            <a:avLst/>
          </a:prstGeom>
          <a:noFill/>
        </p:spPr>
        <p:txBody>
          <a:bodyPr wrap="none" rtlCol="0">
            <a:spAutoFit/>
          </a:bodyPr>
          <a:lstStyle/>
          <a:p>
            <a:r>
              <a:rPr kumimoji="1" lang="zh-CN" altLang="en-US" dirty="0">
                <a:solidFill>
                  <a:srgbClr val="610FA1"/>
                </a:solidFill>
                <a:latin typeface="KaiTi" panose="02010609060101010101" pitchFamily="49" charset="-122"/>
                <a:ea typeface="KaiTi" panose="02010609060101010101" pitchFamily="49" charset="-122"/>
              </a:rPr>
              <a:t>可实现片段切除，片段插入以及单碱基变换</a:t>
            </a:r>
            <a:endPar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8" name="文本框 27">
            <a:extLst>
              <a:ext uri="{FF2B5EF4-FFF2-40B4-BE49-F238E27FC236}">
                <a16:creationId xmlns:a16="http://schemas.microsoft.com/office/drawing/2014/main" id="{BD4B9955-7A03-897A-DDF7-FA7CF7DF4FB0}"/>
              </a:ext>
            </a:extLst>
          </p:cNvPr>
          <p:cNvSpPr txBox="1"/>
          <p:nvPr/>
        </p:nvSpPr>
        <p:spPr>
          <a:xfrm>
            <a:off x="495806" y="5282002"/>
            <a:ext cx="2262158" cy="369332"/>
          </a:xfrm>
          <a:prstGeom prst="rect">
            <a:avLst/>
          </a:prstGeom>
          <a:noFill/>
        </p:spPr>
        <p:txBody>
          <a:bodyPr wrap="none" rtlCol="0">
            <a:spAutoFit/>
          </a:bodyPr>
          <a:lstStyle/>
          <a:p>
            <a:r>
              <a:rPr kumimoji="1" lang="zh-CN" altLang="en-US" dirty="0">
                <a:solidFill>
                  <a:srgbClr val="610FA1"/>
                </a:solidFill>
                <a:latin typeface="KaiTi" panose="02010609060101010101" pitchFamily="49" charset="-122"/>
                <a:ea typeface="KaiTi" panose="02010609060101010101" pitchFamily="49" charset="-122"/>
              </a:rPr>
              <a:t>更加灵活，更加精准</a:t>
            </a:r>
            <a:endPar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1" name="图片 10">
            <a:extLst>
              <a:ext uri="{FF2B5EF4-FFF2-40B4-BE49-F238E27FC236}">
                <a16:creationId xmlns:a16="http://schemas.microsoft.com/office/drawing/2014/main" id="{A203CFA9-A837-FFB1-2BDD-5A543C978CD6}"/>
              </a:ext>
            </a:extLst>
          </p:cNvPr>
          <p:cNvPicPr>
            <a:picLocks noChangeAspect="1"/>
          </p:cNvPicPr>
          <p:nvPr/>
        </p:nvPicPr>
        <p:blipFill>
          <a:blip r:embed="rId4"/>
          <a:stretch>
            <a:fillRect/>
          </a:stretch>
        </p:blipFill>
        <p:spPr>
          <a:xfrm>
            <a:off x="495806" y="1326021"/>
            <a:ext cx="11093191" cy="3665714"/>
          </a:xfrm>
          <a:prstGeom prst="rect">
            <a:avLst/>
          </a:prstGeom>
        </p:spPr>
      </p:pic>
    </p:spTree>
    <p:extLst>
      <p:ext uri="{BB962C8B-B14F-4D97-AF65-F5344CB8AC3E}">
        <p14:creationId xmlns:p14="http://schemas.microsoft.com/office/powerpoint/2010/main" val="393904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37C9C-4A83-01F6-7980-5A2D186D07D0}"/>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D2CB8DA8-4CD3-563B-F7AB-A3311CA78AF5}"/>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4B5916F0-6BDB-3ACF-6A8E-9427D820A410}"/>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185B0075-DF0E-2816-09FF-88201D78A516}"/>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642AF30C-D042-93EF-CED0-3BD58AFC5132}"/>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AEE66D46-BF92-C4B6-B7FA-DCE16FE6BAFA}"/>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0D5BB4A2-38EB-8B8D-87F8-D9555AFFB7B3}"/>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E584F07C-949B-25AD-0D8C-4A37CA37BB9C}"/>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12</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3B6E0CF7-D9CE-9A3D-405D-ADA26BE46A5E}"/>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总结</a:t>
            </a:r>
            <a:endPar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2" name="图片 11">
            <a:extLst>
              <a:ext uri="{FF2B5EF4-FFF2-40B4-BE49-F238E27FC236}">
                <a16:creationId xmlns:a16="http://schemas.microsoft.com/office/drawing/2014/main" id="{480A55D0-5ABA-6393-2C20-B22A6FB84C75}"/>
              </a:ext>
            </a:extLst>
          </p:cNvPr>
          <p:cNvPicPr>
            <a:picLocks noChangeAspect="1"/>
          </p:cNvPicPr>
          <p:nvPr/>
        </p:nvPicPr>
        <p:blipFill>
          <a:blip r:embed="rId4"/>
          <a:stretch>
            <a:fillRect/>
          </a:stretch>
        </p:blipFill>
        <p:spPr>
          <a:xfrm>
            <a:off x="2926292" y="969064"/>
            <a:ext cx="6189838" cy="5615135"/>
          </a:xfrm>
          <a:prstGeom prst="rect">
            <a:avLst/>
          </a:prstGeom>
        </p:spPr>
      </p:pic>
    </p:spTree>
    <p:extLst>
      <p:ext uri="{BB962C8B-B14F-4D97-AF65-F5344CB8AC3E}">
        <p14:creationId xmlns:p14="http://schemas.microsoft.com/office/powerpoint/2010/main" val="252954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B7ABB-5DD7-998C-36CD-CFD271863DA6}"/>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C49F7564-A46E-26A3-31CD-61BF2A169C0D}"/>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8FB48A17-FF67-7F83-08E3-1F1837199F2F}"/>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BF2C350B-01D1-EE82-4A70-4AF9E58433F3}"/>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A3ED88D6-CF18-7BEF-6BB6-1678527EB0BD}"/>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06DB74C5-59AA-7FC7-5836-C28159C936D9}"/>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E5DD04CE-0F41-6C9E-BF66-39535038FEEB}"/>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736892B4-D4A7-95D4-D297-D2E901DFCE81}"/>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13</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A1B663E7-A253-6D32-B9EA-3423546357DF}"/>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pic>
        <p:nvPicPr>
          <p:cNvPr id="11" name="图片 10">
            <a:extLst>
              <a:ext uri="{FF2B5EF4-FFF2-40B4-BE49-F238E27FC236}">
                <a16:creationId xmlns:a16="http://schemas.microsoft.com/office/drawing/2014/main" id="{3D8C5381-53B3-488C-49E1-E21E17B79D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75" y="1425574"/>
            <a:ext cx="7069948" cy="5221424"/>
          </a:xfrm>
          <a:prstGeom prst="rect">
            <a:avLst/>
          </a:prstGeom>
        </p:spPr>
      </p:pic>
    </p:spTree>
    <p:extLst>
      <p:ext uri="{BB962C8B-B14F-4D97-AF65-F5344CB8AC3E}">
        <p14:creationId xmlns:p14="http://schemas.microsoft.com/office/powerpoint/2010/main" val="3827525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579E0-1623-DB63-2B92-20FBE4206C6C}"/>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06CD0377-5482-7D1D-ADF9-C77D8E3BB78D}"/>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F1CA1F5F-B02E-2382-7872-64CAB3A0BB44}"/>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C15BB91E-47D4-4689-1ADB-896B063206DA}"/>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210DDDB1-69BB-C722-137B-9CBEBDD9F947}"/>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A6368ABF-7264-D15A-395F-B907077A2DED}"/>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38881776-2293-603F-56E4-F539C7417CCF}"/>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C30CCD89-CE17-6BF7-12C9-ADDAEAA430EF}"/>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14</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38F0301C-4BF8-5599-B2B1-8B037CDD6E2F}"/>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pic>
        <p:nvPicPr>
          <p:cNvPr id="11" name="图片 10">
            <a:extLst>
              <a:ext uri="{FF2B5EF4-FFF2-40B4-BE49-F238E27FC236}">
                <a16:creationId xmlns:a16="http://schemas.microsoft.com/office/drawing/2014/main" id="{298D8618-59F1-2145-7790-476EF13E2E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75" y="1425574"/>
            <a:ext cx="7069948" cy="5221424"/>
          </a:xfrm>
          <a:prstGeom prst="rect">
            <a:avLst/>
          </a:prstGeom>
        </p:spPr>
      </p:pic>
    </p:spTree>
    <p:extLst>
      <p:ext uri="{BB962C8B-B14F-4D97-AF65-F5344CB8AC3E}">
        <p14:creationId xmlns:p14="http://schemas.microsoft.com/office/powerpoint/2010/main" val="416319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A54EE-A22D-7694-7C8F-2A82533542C5}"/>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1821B769-DEE6-52DF-B6EC-95ECCB664B3B}"/>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BC92623A-B8DD-0D95-06EC-0FF42112E64A}"/>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F056E9B6-063E-349D-9872-827762E442BD}"/>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2368C55B-31C5-C47C-1F59-1743A262A3E3}"/>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AA80FACB-781B-7342-38F3-B7452998D9BA}"/>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0E046059-2782-F990-9192-7B0AC55AA94C}"/>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32DC1D32-7B75-738C-DD86-2E1506DF7193}"/>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15</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77742D92-FC80-9B33-E374-63D03C223EBE}"/>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pic>
        <p:nvPicPr>
          <p:cNvPr id="10" name="图片 9">
            <a:extLst>
              <a:ext uri="{FF2B5EF4-FFF2-40B4-BE49-F238E27FC236}">
                <a16:creationId xmlns:a16="http://schemas.microsoft.com/office/drawing/2014/main" id="{B86E69F0-0CA0-CABB-E077-C94A469AC3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75" y="1427253"/>
            <a:ext cx="10030092" cy="4816336"/>
          </a:xfrm>
          <a:prstGeom prst="rect">
            <a:avLst/>
          </a:prstGeom>
        </p:spPr>
      </p:pic>
    </p:spTree>
    <p:extLst>
      <p:ext uri="{BB962C8B-B14F-4D97-AF65-F5344CB8AC3E}">
        <p14:creationId xmlns:p14="http://schemas.microsoft.com/office/powerpoint/2010/main" val="273342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AB30-DEFA-3A68-38AA-C4B719B14C91}"/>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913A8B57-7674-CC45-D110-BAD8A3C38C90}"/>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268A3C06-9709-0AEF-C630-78CCD4EA29AE}"/>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ED48B39E-13F4-CD50-AF94-EC2AB42BE8EA}"/>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B7D80C0E-9258-4018-2F0A-AE1A414BC13B}"/>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9DF686F1-8752-2242-E0C7-4E9B94746830}"/>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D53EE78F-640B-D122-6CC7-ED7CFFFB336E}"/>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A8716C92-0BE7-9ADC-45F0-953C0A597E8B}"/>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16</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139645DC-DA6A-E79B-E263-A739F01BEA7E}"/>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pic>
        <p:nvPicPr>
          <p:cNvPr id="12" name="图片 11">
            <a:extLst>
              <a:ext uri="{FF2B5EF4-FFF2-40B4-BE49-F238E27FC236}">
                <a16:creationId xmlns:a16="http://schemas.microsoft.com/office/drawing/2014/main" id="{4A7796D9-E94F-A712-2BCB-54B5431C83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75" y="1483112"/>
            <a:ext cx="7772400" cy="4758612"/>
          </a:xfrm>
          <a:prstGeom prst="rect">
            <a:avLst/>
          </a:prstGeom>
        </p:spPr>
      </p:pic>
    </p:spTree>
    <p:extLst>
      <p:ext uri="{BB962C8B-B14F-4D97-AF65-F5344CB8AC3E}">
        <p14:creationId xmlns:p14="http://schemas.microsoft.com/office/powerpoint/2010/main" val="140210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B24AD-5D05-850C-8D1D-4054C30CD30C}"/>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C5B2903B-29E1-426C-9E6B-741F38083C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474" y="1525459"/>
            <a:ext cx="10704721" cy="3927980"/>
          </a:xfrm>
          <a:prstGeom prst="rect">
            <a:avLst/>
          </a:prstGeom>
        </p:spPr>
      </p:pic>
      <p:grpSp>
        <p:nvGrpSpPr>
          <p:cNvPr id="8" name="组合 7">
            <a:extLst>
              <a:ext uri="{FF2B5EF4-FFF2-40B4-BE49-F238E27FC236}">
                <a16:creationId xmlns:a16="http://schemas.microsoft.com/office/drawing/2014/main" id="{DD625747-9AC6-EF79-9389-CEAAD9991CB2}"/>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7BB01386-B9E8-AF0A-9C5E-2627F37B798B}"/>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37C2C079-F291-062E-6DC2-05BFB790DF0A}"/>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675CC44E-E4BA-44FA-C3DA-8F1384651F30}"/>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34DDE874-D94F-06A6-7482-FC39454903E4}"/>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7F59E9D7-FA4C-A005-1A21-760ACD32E752}"/>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D4C92EF0-9413-9B19-5C12-9BADD87BA51F}"/>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17</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E383710F-6C42-263F-28AB-3C82C0DB6E7E}"/>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268276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142B2-9882-0F24-AAFC-377C144786BF}"/>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A8B92EE8-A655-B508-3742-FBF40C8C21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474" y="1525459"/>
            <a:ext cx="10704721" cy="3927980"/>
          </a:xfrm>
          <a:prstGeom prst="rect">
            <a:avLst/>
          </a:prstGeom>
        </p:spPr>
      </p:pic>
      <p:grpSp>
        <p:nvGrpSpPr>
          <p:cNvPr id="8" name="组合 7">
            <a:extLst>
              <a:ext uri="{FF2B5EF4-FFF2-40B4-BE49-F238E27FC236}">
                <a16:creationId xmlns:a16="http://schemas.microsoft.com/office/drawing/2014/main" id="{905CEA22-142C-DAAF-0F06-38EDDC5263A9}"/>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9FA2BA20-EB29-C4FC-4902-8C1AFBFB6F51}"/>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F0E275B1-F521-9099-1F49-138E98C4EEEA}"/>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62ECA3CF-D30F-95F9-486F-EC3E917AAC1B}"/>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CE9B461D-61AC-A14B-7B28-60DBE548FB4A}"/>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51DC2120-9560-438D-2AEF-421D456C8017}"/>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8F89FE2D-0A0C-9EB1-116C-5E6B57F858B1}"/>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18</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5CBA0FED-D39C-C176-1B14-31ECB40DCEBE}"/>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150568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571EE-F354-6874-84F7-2C68C3FF4246}"/>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B16D0816-CA96-C1CE-3FB2-561644387C46}"/>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394C1D0C-A9E9-7F70-FB25-875E2FEAD3A0}"/>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11369C8D-6E0D-C1E9-E6AA-8A2A89DF3D3D}"/>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EBDA6ED2-0B12-F699-4C2B-9742026D0CAE}"/>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C2DEEEB1-FFE2-C551-BCC1-DD9102F9E020}"/>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E230E161-4804-C6B8-0576-4860BE876758}"/>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9A1B11FC-583F-A473-6169-3A1B04BBBE5F}"/>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19</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C12462FB-1D2F-CD55-B336-AAB6AC1AF24C}"/>
              </a:ext>
            </a:extLst>
          </p:cNvPr>
          <p:cNvSpPr txBox="1"/>
          <p:nvPr/>
        </p:nvSpPr>
        <p:spPr>
          <a:xfrm>
            <a:off x="495975" y="820688"/>
            <a:ext cx="4953628" cy="58791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一些大</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p>
        </p:txBody>
      </p:sp>
      <p:pic>
        <p:nvPicPr>
          <p:cNvPr id="12" name="图片 11">
            <a:extLst>
              <a:ext uri="{FF2B5EF4-FFF2-40B4-BE49-F238E27FC236}">
                <a16:creationId xmlns:a16="http://schemas.microsoft.com/office/drawing/2014/main" id="{C4954173-1F75-0A07-CE83-C91FEC711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75" y="1427253"/>
            <a:ext cx="7772400" cy="4879465"/>
          </a:xfrm>
          <a:prstGeom prst="rect">
            <a:avLst/>
          </a:prstGeom>
        </p:spPr>
      </p:pic>
    </p:spTree>
    <p:extLst>
      <p:ext uri="{BB962C8B-B14F-4D97-AF65-F5344CB8AC3E}">
        <p14:creationId xmlns:p14="http://schemas.microsoft.com/office/powerpoint/2010/main" val="225768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432175" cy="584775"/>
          </a:xfrm>
          <a:prstGeom prst="rect">
            <a:avLst/>
          </a:prstGeom>
          <a:noFill/>
        </p:spPr>
        <p:txBody>
          <a:bodyPr wrap="square" rtlCol="0">
            <a:spAutoFit/>
          </a:bodyPr>
          <a:lstStyle/>
          <a:p>
            <a:r>
              <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rPr>
              <a:t>Where’s PROTAC</a:t>
            </a:r>
            <a:endParaRPr lang="zh-CN" altLang="en-US"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2</a:t>
            </a:fld>
            <a:endParaRPr lang="zh-CN" altLang="en-US" sz="1800" b="1">
              <a:solidFill>
                <a:srgbClr val="610FA1"/>
              </a:solidFill>
              <a:latin typeface="华文行楷" panose="02010800040101010101" charset="-122"/>
              <a:ea typeface="华文行楷" panose="02010800040101010101" charset="-122"/>
            </a:endParaRPr>
          </a:p>
        </p:txBody>
      </p:sp>
      <p:pic>
        <p:nvPicPr>
          <p:cNvPr id="10" name="图片 9">
            <a:extLst>
              <a:ext uri="{FF2B5EF4-FFF2-40B4-BE49-F238E27FC236}">
                <a16:creationId xmlns:a16="http://schemas.microsoft.com/office/drawing/2014/main" id="{83C637EC-3D8A-398E-EFDC-7FAE9A5400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146" y="894963"/>
            <a:ext cx="4834737" cy="2154339"/>
          </a:xfrm>
          <a:prstGeom prst="rect">
            <a:avLst/>
          </a:prstGeom>
        </p:spPr>
      </p:pic>
      <p:pic>
        <p:nvPicPr>
          <p:cNvPr id="12" name="图片 11">
            <a:extLst>
              <a:ext uri="{FF2B5EF4-FFF2-40B4-BE49-F238E27FC236}">
                <a16:creationId xmlns:a16="http://schemas.microsoft.com/office/drawing/2014/main" id="{1D429AF3-2246-8172-553A-A24C060550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146" y="3429000"/>
            <a:ext cx="4834737" cy="2056812"/>
          </a:xfrm>
          <a:prstGeom prst="rect">
            <a:avLst/>
          </a:prstGeom>
        </p:spPr>
      </p:pic>
      <p:pic>
        <p:nvPicPr>
          <p:cNvPr id="14" name="图片 13">
            <a:extLst>
              <a:ext uri="{FF2B5EF4-FFF2-40B4-BE49-F238E27FC236}">
                <a16:creationId xmlns:a16="http://schemas.microsoft.com/office/drawing/2014/main" id="{6402D1E2-552E-6653-B8D3-AC6660AEBD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41180" y="896614"/>
            <a:ext cx="5421915" cy="4589198"/>
          </a:xfrm>
          <a:prstGeom prst="rect">
            <a:avLst/>
          </a:prstGeom>
        </p:spPr>
      </p:pic>
      <p:sp>
        <p:nvSpPr>
          <p:cNvPr id="15" name="文本框 14">
            <a:extLst>
              <a:ext uri="{FF2B5EF4-FFF2-40B4-BE49-F238E27FC236}">
                <a16:creationId xmlns:a16="http://schemas.microsoft.com/office/drawing/2014/main" id="{7CBAD612-4CB9-2DCD-42CE-C4A0C67B7685}"/>
              </a:ext>
            </a:extLst>
          </p:cNvPr>
          <p:cNvSpPr txBox="1"/>
          <p:nvPr/>
        </p:nvSpPr>
        <p:spPr>
          <a:xfrm>
            <a:off x="220717" y="5717628"/>
            <a:ext cx="10341293" cy="646331"/>
          </a:xfrm>
          <a:prstGeom prst="rect">
            <a:avLst/>
          </a:prstGeom>
          <a:noFill/>
        </p:spPr>
        <p:txBody>
          <a:bodyPr wrap="none" rtlCol="0">
            <a:spAutoFit/>
          </a:bodyPr>
          <a:lstStyle/>
          <a:p>
            <a:r>
              <a:rPr kumimoji="1" lang="zh-CN" altLang="en-US" dirty="0">
                <a:solidFill>
                  <a:srgbClr val="610FA1"/>
                </a:solidFill>
                <a:latin typeface="KaiTi" panose="02010609060101010101" pitchFamily="49" charset="-122"/>
                <a:ea typeface="KaiTi" panose="02010609060101010101" pitchFamily="49" charset="-122"/>
              </a:rPr>
              <a:t>在微生物里体系应用较少，主要针对于癌症治疗。目前开发的所有靶点均与癌症相关，难以直接迁移</a:t>
            </a:r>
            <a:endParaRPr kumimoji="1" lang="en-US" altLang="zh-CN" dirty="0">
              <a:solidFill>
                <a:srgbClr val="610FA1"/>
              </a:solidFill>
              <a:latin typeface="KaiTi" panose="02010609060101010101" pitchFamily="49" charset="-122"/>
              <a:ea typeface="KaiTi" panose="02010609060101010101" pitchFamily="49" charset="-122"/>
            </a:endParaRPr>
          </a:p>
          <a:p>
            <a:r>
              <a:rPr kumimoji="1" lang="zh-CN" altLang="en-US" dirty="0">
                <a:solidFill>
                  <a:srgbClr val="610FA1"/>
                </a:solidFill>
                <a:latin typeface="KaiTi" panose="02010609060101010101" pitchFamily="49" charset="-122"/>
                <a:ea typeface="KaiTi" panose="02010609060101010101" pitchFamily="49" charset="-122"/>
              </a:rPr>
              <a:t>到细菌</a:t>
            </a:r>
            <a:r>
              <a:rPr kumimoji="1" lang="en-US" altLang="zh-CN" dirty="0">
                <a:solidFill>
                  <a:srgbClr val="610FA1"/>
                </a:solidFill>
                <a:latin typeface="KaiTi" panose="02010609060101010101" pitchFamily="49" charset="-122"/>
                <a:ea typeface="KaiTi" panose="02010609060101010101" pitchFamily="49" charset="-122"/>
              </a:rPr>
              <a:t>/</a:t>
            </a:r>
            <a:r>
              <a:rPr kumimoji="1" lang="zh-CN" altLang="en-US" dirty="0">
                <a:solidFill>
                  <a:srgbClr val="610FA1"/>
                </a:solidFill>
                <a:latin typeface="KaiTi" panose="02010609060101010101" pitchFamily="49" charset="-122"/>
                <a:ea typeface="KaiTi" panose="02010609060101010101" pitchFamily="49" charset="-122"/>
              </a:rPr>
              <a:t>真菌体系。并且针对于微生物蛋白调控有许多别的常用途径。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F43E6-2734-7D84-F93C-36BA88FF3AC5}"/>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3858AC6B-AEE8-86E9-D8B7-E2E42C4FB757}"/>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84C549F0-D3F6-060D-48AF-149BCD124230}"/>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39235C30-4C7C-DC94-7F7E-80BBF5171A93}"/>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52F935C9-6446-0593-3BBB-C78C5A1ADD3E}"/>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8F761ED1-7E21-E08E-45D7-791A3F1E79A9}"/>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24D97432-25C9-C47F-6968-52332F11907C}"/>
              </a:ext>
            </a:extLst>
          </p:cNvPr>
          <p:cNvSpPr txBox="1"/>
          <p:nvPr/>
        </p:nvSpPr>
        <p:spPr>
          <a:xfrm>
            <a:off x="894148" y="-243639"/>
            <a:ext cx="7770497" cy="922176"/>
          </a:xfrm>
          <a:prstGeom prst="rect">
            <a:avLst/>
          </a:prstGeom>
          <a:noFill/>
        </p:spPr>
        <p:txBody>
          <a:bodyPr wrap="square" rtlCol="0">
            <a:spAutoFit/>
          </a:bodyPr>
          <a:lstStyle/>
          <a:p>
            <a:pPr>
              <a:lnSpc>
                <a:spcPct val="200000"/>
              </a:lnSpc>
            </a:pPr>
            <a:r>
              <a:rPr kumimoji="1" lang="zh-CN" altLang="en-US"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转座子</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&amp;</a:t>
            </a:r>
            <a:r>
              <a:rPr kumimoji="1" lang="zh-CN" altLang="en-US"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逆转座子：下一代基因编辑工具？</a:t>
            </a:r>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A0DAA9E3-B9FC-437B-2515-543CF3A05686}"/>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20</a:t>
            </a:fld>
            <a:endParaRPr lang="zh-CN" altLang="en-US" sz="1800" b="1">
              <a:solidFill>
                <a:srgbClr val="610FA1"/>
              </a:solidFill>
              <a:latin typeface="华文行楷" panose="02010800040101010101" charset="-122"/>
              <a:ea typeface="华文行楷" panose="02010800040101010101" charset="-122"/>
            </a:endParaRPr>
          </a:p>
        </p:txBody>
      </p:sp>
      <p:pic>
        <p:nvPicPr>
          <p:cNvPr id="11" name="图片 10">
            <a:extLst>
              <a:ext uri="{FF2B5EF4-FFF2-40B4-BE49-F238E27FC236}">
                <a16:creationId xmlns:a16="http://schemas.microsoft.com/office/drawing/2014/main" id="{76CDB937-7CE6-E204-D200-C071F7BC8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15" y="846779"/>
            <a:ext cx="6483165" cy="5771056"/>
          </a:xfrm>
          <a:prstGeom prst="rect">
            <a:avLst/>
          </a:prstGeom>
        </p:spPr>
      </p:pic>
      <p:sp>
        <p:nvSpPr>
          <p:cNvPr id="18" name="文本框 17">
            <a:extLst>
              <a:ext uri="{FF2B5EF4-FFF2-40B4-BE49-F238E27FC236}">
                <a16:creationId xmlns:a16="http://schemas.microsoft.com/office/drawing/2014/main" id="{5429A6D7-D27B-CEEF-E6C3-1E84FD2D669A}"/>
              </a:ext>
            </a:extLst>
          </p:cNvPr>
          <p:cNvSpPr txBox="1"/>
          <p:nvPr/>
        </p:nvSpPr>
        <p:spPr>
          <a:xfrm>
            <a:off x="6255834" y="1213868"/>
            <a:ext cx="5363737" cy="2031325"/>
          </a:xfrm>
          <a:prstGeom prst="rect">
            <a:avLst/>
          </a:prstGeom>
          <a:noFill/>
        </p:spPr>
        <p:txBody>
          <a:bodyPr wrap="square" rtlCol="0">
            <a:spAutoFit/>
          </a:bodyPr>
          <a:lstStyle/>
          <a:p>
            <a:r>
              <a:rPr kumimoji="1" lang="zh-CN" altLang="en-US" dirty="0">
                <a:solidFill>
                  <a:srgbClr val="610FA1"/>
                </a:solidFill>
                <a:latin typeface="KaiTi" panose="02010609060101010101" pitchFamily="49" charset="-122"/>
                <a:ea typeface="KaiTi" panose="02010609060101010101" pitchFamily="49" charset="-122"/>
              </a:rPr>
              <a:t>转座子</a:t>
            </a:r>
            <a:r>
              <a:rPr kumimoji="1" lang="en-US" altLang="zh-CN" dirty="0">
                <a:solidFill>
                  <a:srgbClr val="610FA1"/>
                </a:solidFill>
                <a:latin typeface="KaiTi" panose="02010609060101010101" pitchFamily="49" charset="-122"/>
                <a:ea typeface="KaiTi" panose="02010609060101010101" pitchFamily="49" charset="-122"/>
              </a:rPr>
              <a:t>/</a:t>
            </a:r>
            <a:r>
              <a:rPr kumimoji="1" lang="zh-CN" altLang="en-US" dirty="0">
                <a:solidFill>
                  <a:srgbClr val="610FA1"/>
                </a:solidFill>
                <a:latin typeface="KaiTi" panose="02010609060101010101" pitchFamily="49" charset="-122"/>
                <a:ea typeface="KaiTi" panose="02010609060101010101" pitchFamily="49" charset="-122"/>
              </a:rPr>
              <a:t>逆转座子：在基因组上不断跳跃的基因元件</a:t>
            </a:r>
            <a:endParaRPr kumimoji="1" lang="en-US" altLang="zh-CN" dirty="0">
              <a:solidFill>
                <a:srgbClr val="610FA1"/>
              </a:solidFill>
              <a:latin typeface="KaiTi" panose="02010609060101010101" pitchFamily="49" charset="-122"/>
              <a:ea typeface="KaiTi" panose="02010609060101010101" pitchFamily="49" charset="-122"/>
            </a:endParaRPr>
          </a:p>
          <a:p>
            <a:endParaRPr kumimoji="1" lang="en-US" altLang="zh-CN" dirty="0">
              <a:solidFill>
                <a:srgbClr val="610FA1"/>
              </a:solidFill>
              <a:latin typeface="KaiTi" panose="02010609060101010101" pitchFamily="49" charset="-122"/>
              <a:ea typeface="KaiTi" panose="02010609060101010101" pitchFamily="49" charset="-122"/>
            </a:endParaRPr>
          </a:p>
          <a:p>
            <a:r>
              <a:rPr kumimoji="1" lang="zh-CN" altLang="en-US" dirty="0">
                <a:solidFill>
                  <a:srgbClr val="610FA1"/>
                </a:solidFill>
                <a:latin typeface="KaiTi" panose="02010609060101010101" pitchFamily="49" charset="-122"/>
                <a:ea typeface="KaiTi" panose="02010609060101010101" pitchFamily="49" charset="-122"/>
              </a:rPr>
              <a:t>“跳跃”本身需要“切割”</a:t>
            </a:r>
            <a:endParaRPr kumimoji="1" lang="en-US" altLang="zh-CN" dirty="0">
              <a:solidFill>
                <a:srgbClr val="610FA1"/>
              </a:solidFill>
              <a:latin typeface="KaiTi" panose="02010609060101010101" pitchFamily="49" charset="-122"/>
              <a:ea typeface="KaiTi" panose="02010609060101010101" pitchFamily="49" charset="-122"/>
            </a:endParaRPr>
          </a:p>
          <a:p>
            <a:r>
              <a:rPr kumimoji="1" lang="zh-CN" altLang="en-US" dirty="0">
                <a:solidFill>
                  <a:srgbClr val="610FA1"/>
                </a:solidFill>
                <a:latin typeface="KaiTi" panose="02010609060101010101" pitchFamily="49" charset="-122"/>
                <a:ea typeface="KaiTi" panose="02010609060101010101" pitchFamily="49" charset="-122"/>
              </a:rPr>
              <a:t>“靶向跳跃”需要“靶向切割”</a:t>
            </a:r>
            <a:endParaRPr kumimoji="1" lang="en-US" altLang="zh-CN" dirty="0">
              <a:solidFill>
                <a:srgbClr val="610FA1"/>
              </a:solidFill>
              <a:latin typeface="KaiTi" panose="02010609060101010101" pitchFamily="49" charset="-122"/>
              <a:ea typeface="KaiTi" panose="02010609060101010101" pitchFamily="49" charset="-122"/>
            </a:endParaRPr>
          </a:p>
          <a:p>
            <a:endParaRPr kumimoji="1" lang="en-US" altLang="zh-CN" dirty="0">
              <a:solidFill>
                <a:srgbClr val="610FA1"/>
              </a:solidFill>
              <a:latin typeface="KaiTi" panose="02010609060101010101" pitchFamily="49" charset="-122"/>
              <a:ea typeface="KaiTi" panose="02010609060101010101" pitchFamily="49" charset="-122"/>
            </a:endParaRPr>
          </a:p>
          <a:p>
            <a:r>
              <a:rPr kumimoji="1" lang="zh-CN" altLang="en-US" dirty="0">
                <a:solidFill>
                  <a:srgbClr val="610FA1"/>
                </a:solidFill>
                <a:latin typeface="KaiTi" panose="02010609060101010101" pitchFamily="49" charset="-122"/>
                <a:ea typeface="KaiTi" panose="02010609060101010101" pitchFamily="49" charset="-122"/>
              </a:rPr>
              <a:t>这暗示我们转座子</a:t>
            </a:r>
            <a:r>
              <a:rPr kumimoji="1" lang="en-US" altLang="zh-CN" dirty="0">
                <a:solidFill>
                  <a:srgbClr val="610FA1"/>
                </a:solidFill>
                <a:latin typeface="KaiTi" panose="02010609060101010101" pitchFamily="49" charset="-122"/>
                <a:ea typeface="KaiTi" panose="02010609060101010101" pitchFamily="49" charset="-122"/>
              </a:rPr>
              <a:t>/</a:t>
            </a:r>
            <a:r>
              <a:rPr kumimoji="1" lang="zh-CN" altLang="en-US" dirty="0">
                <a:solidFill>
                  <a:srgbClr val="610FA1"/>
                </a:solidFill>
                <a:latin typeface="KaiTi" panose="02010609060101010101" pitchFamily="49" charset="-122"/>
                <a:ea typeface="KaiTi" panose="02010609060101010101" pitchFamily="49" charset="-122"/>
              </a:rPr>
              <a:t>逆转座子有成为新型基因编辑工具的潜力</a:t>
            </a:r>
          </a:p>
        </p:txBody>
      </p:sp>
    </p:spTree>
    <p:extLst>
      <p:ext uri="{BB962C8B-B14F-4D97-AF65-F5344CB8AC3E}">
        <p14:creationId xmlns:p14="http://schemas.microsoft.com/office/powerpoint/2010/main" val="1042159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BB0D3-C7CE-2775-0835-E7CBBF658F84}"/>
            </a:ext>
          </a:extLst>
        </p:cNvPr>
        <p:cNvGrpSpPr/>
        <p:nvPr/>
      </p:nvGrpSpPr>
      <p:grpSpPr>
        <a:xfrm>
          <a:off x="0" y="0"/>
          <a:ext cx="0" cy="0"/>
          <a:chOff x="0" y="0"/>
          <a:chExt cx="0" cy="0"/>
        </a:xfrm>
      </p:grpSpPr>
      <p:pic>
        <p:nvPicPr>
          <p:cNvPr id="13" name="图片 12">
            <a:extLst>
              <a:ext uri="{FF2B5EF4-FFF2-40B4-BE49-F238E27FC236}">
                <a16:creationId xmlns:a16="http://schemas.microsoft.com/office/drawing/2014/main" id="{779E86C3-5AD6-B8EB-AD38-88D4EA60B05B}"/>
              </a:ext>
            </a:extLst>
          </p:cNvPr>
          <p:cNvPicPr>
            <a:picLocks noChangeAspect="1"/>
          </p:cNvPicPr>
          <p:nvPr/>
        </p:nvPicPr>
        <p:blipFill rotWithShape="1">
          <a:blip r:embed="rId2">
            <a:extLst>
              <a:ext uri="{28A0092B-C50C-407E-A947-70E740481C1C}">
                <a14:useLocalDpi xmlns:a14="http://schemas.microsoft.com/office/drawing/2010/main" val="0"/>
              </a:ext>
            </a:extLst>
          </a:blip>
          <a:srcRect l="816" b="4167"/>
          <a:stretch/>
        </p:blipFill>
        <p:spPr>
          <a:xfrm>
            <a:off x="5941380" y="685280"/>
            <a:ext cx="4701635" cy="3957623"/>
          </a:xfrm>
          <a:prstGeom prst="rect">
            <a:avLst/>
          </a:prstGeom>
        </p:spPr>
      </p:pic>
      <p:grpSp>
        <p:nvGrpSpPr>
          <p:cNvPr id="8" name="组合 7">
            <a:extLst>
              <a:ext uri="{FF2B5EF4-FFF2-40B4-BE49-F238E27FC236}">
                <a16:creationId xmlns:a16="http://schemas.microsoft.com/office/drawing/2014/main" id="{9B2186F3-38CD-64C0-F400-1E56B7A8E26D}"/>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93586493-9835-EBAA-484D-FCCD1EDA070C}"/>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3F7CD78C-CCA0-895C-2BDA-CD4C45F2345C}"/>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A5E3243B-EFEC-614C-C0F9-3A57F671CF69}"/>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7EF1664A-5B74-F281-CA00-59ED08042A71}"/>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2A9D4D2F-3F7B-832D-1F68-731D6AF08FCA}"/>
              </a:ext>
            </a:extLst>
          </p:cNvPr>
          <p:cNvSpPr txBox="1"/>
          <p:nvPr/>
        </p:nvSpPr>
        <p:spPr>
          <a:xfrm>
            <a:off x="894148" y="-243639"/>
            <a:ext cx="7770497" cy="922176"/>
          </a:xfrm>
          <a:prstGeom prst="rect">
            <a:avLst/>
          </a:prstGeom>
          <a:noFill/>
        </p:spPr>
        <p:txBody>
          <a:bodyPr wrap="square" rtlCol="0">
            <a:spAutoFit/>
          </a:bodyPr>
          <a:lstStyle/>
          <a:p>
            <a:pPr>
              <a:lnSpc>
                <a:spcPct val="200000"/>
              </a:lnSpc>
            </a:pPr>
            <a:r>
              <a:rPr kumimoji="1" lang="zh-CN" altLang="en-US"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转座子</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&amp;</a:t>
            </a:r>
            <a:r>
              <a:rPr kumimoji="1" lang="zh-CN" altLang="en-US"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逆转座子：下一代基因编辑工具？</a:t>
            </a:r>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2959C86E-DF17-442F-8A6D-7AC855732147}"/>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21</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5FD517E6-6EAF-FD12-8B49-3612228BECC8}"/>
              </a:ext>
            </a:extLst>
          </p:cNvPr>
          <p:cNvSpPr txBox="1"/>
          <p:nvPr/>
        </p:nvSpPr>
        <p:spPr>
          <a:xfrm>
            <a:off x="555934" y="6066271"/>
            <a:ext cx="4256876" cy="646331"/>
          </a:xfrm>
          <a:prstGeom prst="rect">
            <a:avLst/>
          </a:prstGeom>
          <a:noFill/>
        </p:spPr>
        <p:txBody>
          <a:bodyPr wrap="square" rtlCol="0">
            <a:spAutoFit/>
          </a:bodyPr>
          <a:lstStyle/>
          <a:p>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R2</a:t>
            </a:r>
            <a:r>
              <a:rPr kumimoji="1" lang="zh-CN" altLang="en-US" dirty="0">
                <a:solidFill>
                  <a:srgbClr val="610FA1"/>
                </a:solidFill>
                <a:latin typeface="KaiTi" panose="02010609060101010101" pitchFamily="49" charset="-122"/>
                <a:ea typeface="KaiTi" panose="02010609060101010101" pitchFamily="49" charset="-122"/>
              </a:rPr>
              <a:t>逆转座子：</a:t>
            </a:r>
            <a:r>
              <a:rPr lang="en-US" altLang="zh-CN" b="0" i="0" u="none" strike="noStrike" dirty="0">
                <a:solidFill>
                  <a:srgbClr val="610FA1"/>
                </a:solidFill>
                <a:effectLst/>
                <a:latin typeface="Times New Roman" panose="02020603050405020304" pitchFamily="18" charset="0"/>
                <a:ea typeface="KaiTi" panose="02010609060101010101" pitchFamily="49" charset="-122"/>
                <a:cs typeface="Times New Roman" panose="02020603050405020304" pitchFamily="18" charset="0"/>
              </a:rPr>
              <a:t>R2</a:t>
            </a:r>
            <a:r>
              <a:rPr lang="zh-CN" altLang="en-US" b="0" i="0" u="none" strike="noStrike" dirty="0">
                <a:solidFill>
                  <a:srgbClr val="610FA1"/>
                </a:solidFill>
                <a:effectLst/>
                <a:latin typeface="KaiTi" panose="02010609060101010101" pitchFamily="49" charset="-122"/>
                <a:ea typeface="KaiTi" panose="02010609060101010101" pitchFamily="49" charset="-122"/>
              </a:rPr>
              <a:t>编码具有</a:t>
            </a:r>
            <a:r>
              <a:rPr lang="en-US" altLang="zh-CN" b="0" i="0" u="none" strike="noStrike" dirty="0">
                <a:solidFill>
                  <a:srgbClr val="610FA1"/>
                </a:solidFill>
                <a:effectLst/>
                <a:latin typeface="Times New Roman" panose="02020603050405020304" pitchFamily="18" charset="0"/>
                <a:ea typeface="KaiTi" panose="02010609060101010101" pitchFamily="49" charset="-122"/>
                <a:cs typeface="Times New Roman" panose="02020603050405020304" pitchFamily="18" charset="0"/>
              </a:rPr>
              <a:t>DNA</a:t>
            </a:r>
            <a:r>
              <a:rPr lang="zh-CN" altLang="en-US" b="0" i="0" u="none" strike="noStrike" dirty="0">
                <a:solidFill>
                  <a:srgbClr val="610FA1"/>
                </a:solidFill>
                <a:effectLst/>
                <a:latin typeface="KaiTi" panose="02010609060101010101" pitchFamily="49" charset="-122"/>
                <a:ea typeface="KaiTi" panose="02010609060101010101" pitchFamily="49" charset="-122"/>
              </a:rPr>
              <a:t>结合、核酸内切酶和逆转录酶活性的多功能蛋白</a:t>
            </a:r>
            <a:endParaRPr kumimoji="1" lang="zh-CN" altLang="en-US" dirty="0">
              <a:solidFill>
                <a:srgbClr val="610FA1"/>
              </a:solidFill>
              <a:latin typeface="KaiTi" panose="02010609060101010101" pitchFamily="49" charset="-122"/>
              <a:ea typeface="KaiTi" panose="02010609060101010101" pitchFamily="49" charset="-122"/>
            </a:endParaRPr>
          </a:p>
        </p:txBody>
      </p:sp>
      <p:pic>
        <p:nvPicPr>
          <p:cNvPr id="10" name="图片 9">
            <a:extLst>
              <a:ext uri="{FF2B5EF4-FFF2-40B4-BE49-F238E27FC236}">
                <a16:creationId xmlns:a16="http://schemas.microsoft.com/office/drawing/2014/main" id="{9EB16333-ACBD-6E9A-C524-2D75C8C65A47}"/>
              </a:ext>
            </a:extLst>
          </p:cNvPr>
          <p:cNvPicPr>
            <a:picLocks noChangeAspect="1"/>
          </p:cNvPicPr>
          <p:nvPr/>
        </p:nvPicPr>
        <p:blipFill>
          <a:blip r:embed="rId5"/>
          <a:stretch>
            <a:fillRect/>
          </a:stretch>
        </p:blipFill>
        <p:spPr>
          <a:xfrm>
            <a:off x="198829" y="788925"/>
            <a:ext cx="4866717" cy="5277346"/>
          </a:xfrm>
          <a:prstGeom prst="rect">
            <a:avLst/>
          </a:prstGeom>
        </p:spPr>
      </p:pic>
      <p:pic>
        <p:nvPicPr>
          <p:cNvPr id="15" name="图片 14">
            <a:extLst>
              <a:ext uri="{FF2B5EF4-FFF2-40B4-BE49-F238E27FC236}">
                <a16:creationId xmlns:a16="http://schemas.microsoft.com/office/drawing/2014/main" id="{1CC44F03-BB27-FC56-0D14-FE17F9F251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1165" y="4532519"/>
            <a:ext cx="4032284" cy="1533752"/>
          </a:xfrm>
          <a:prstGeom prst="rect">
            <a:avLst/>
          </a:prstGeom>
        </p:spPr>
      </p:pic>
      <p:sp>
        <p:nvSpPr>
          <p:cNvPr id="16" name="文本框 15">
            <a:extLst>
              <a:ext uri="{FF2B5EF4-FFF2-40B4-BE49-F238E27FC236}">
                <a16:creationId xmlns:a16="http://schemas.microsoft.com/office/drawing/2014/main" id="{C56A9985-5B8D-1EBC-16C9-39E059C04775}"/>
              </a:ext>
            </a:extLst>
          </p:cNvPr>
          <p:cNvSpPr txBox="1"/>
          <p:nvPr/>
        </p:nvSpPr>
        <p:spPr>
          <a:xfrm>
            <a:off x="5930828" y="6064355"/>
            <a:ext cx="4256876" cy="646331"/>
          </a:xfrm>
          <a:prstGeom prst="rect">
            <a:avLst/>
          </a:prstGeom>
          <a:noFill/>
        </p:spPr>
        <p:txBody>
          <a:bodyPr wrap="square" rtlCol="0">
            <a:spAutoFit/>
          </a:bodyPr>
          <a:lstStyle/>
          <a:p>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HYER</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：源自细菌逆转座子。集靶向，编辑于一身的</a:t>
            </a:r>
            <a:r>
              <a:rPr kumimoji="1" lang="en-US" altLang="zh-CN" dirty="0">
                <a:solidFill>
                  <a:srgbClr val="610FA1"/>
                </a:solidFill>
                <a:highlight>
                  <a:srgbClr val="FFFF00"/>
                </a:highlight>
                <a:latin typeface="Times New Roman" panose="02020603050405020304" pitchFamily="18" charset="0"/>
                <a:ea typeface="KaiTi" panose="02010609060101010101" pitchFamily="49" charset="-122"/>
                <a:cs typeface="Times New Roman" panose="02020603050405020304" pitchFamily="18" charset="0"/>
              </a:rPr>
              <a:t>RNA</a:t>
            </a:r>
            <a:endParaRPr kumimoji="1" lang="zh-CN" altLang="en-US" dirty="0">
              <a:solidFill>
                <a:srgbClr val="610FA1"/>
              </a:solidFill>
              <a:highlight>
                <a:srgbClr val="FFFF00"/>
              </a:highlight>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121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B0375-01F4-21F8-B133-CB9760581275}"/>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4C93CC77-9652-2670-990E-30EFA37F5278}"/>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2CAEBC06-F149-8567-E257-1DE9E830DC73}"/>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EC4D7A50-4E36-CE82-D4C0-DFC93E01EE78}"/>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55C288F0-7CDA-6A26-63CB-24F4CB4454DB}"/>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23478B3C-F260-DBDF-B8A7-15C41B9E5E6E}"/>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E97E24A4-AAB4-5367-EB76-1FD5DD0BA3EB}"/>
              </a:ext>
            </a:extLst>
          </p:cNvPr>
          <p:cNvSpPr txBox="1"/>
          <p:nvPr/>
        </p:nvSpPr>
        <p:spPr>
          <a:xfrm>
            <a:off x="894148" y="-243639"/>
            <a:ext cx="7770497" cy="922176"/>
          </a:xfrm>
          <a:prstGeom prst="rect">
            <a:avLst/>
          </a:prstGeom>
          <a:noFill/>
        </p:spPr>
        <p:txBody>
          <a:bodyPr wrap="square" rtlCol="0">
            <a:spAutoFit/>
          </a:bodyPr>
          <a:lstStyle/>
          <a:p>
            <a:pPr>
              <a:lnSpc>
                <a:spcPct val="200000"/>
              </a:lnSpc>
            </a:pPr>
            <a:r>
              <a:rPr kumimoji="1" lang="zh-CN" altLang="en-US"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基因编辑与</a:t>
            </a:r>
            <a:r>
              <a:rPr kumimoji="1" lang="en-US" altLang="zh-CN" sz="3200" dirty="0" err="1">
                <a:solidFill>
                  <a:srgbClr val="610FA1"/>
                </a:solidFill>
                <a:latin typeface="Times New Roman" panose="02020603050405020304" pitchFamily="18" charset="0"/>
                <a:ea typeface="KaiTi" panose="02010609060101010101" pitchFamily="49" charset="-122"/>
                <a:cs typeface="Times New Roman" panose="02020603050405020304" pitchFamily="18" charset="0"/>
              </a:rPr>
              <a:t>iGEM</a:t>
            </a:r>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9CE5F80E-0460-72A6-E9A7-F51AA062971B}"/>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22</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B659028E-1AD5-EDBF-8E59-47AF09136B54}"/>
              </a:ext>
            </a:extLst>
          </p:cNvPr>
          <p:cNvSpPr txBox="1"/>
          <p:nvPr/>
        </p:nvSpPr>
        <p:spPr>
          <a:xfrm>
            <a:off x="8454776" y="1008178"/>
            <a:ext cx="3432747" cy="1754326"/>
          </a:xfrm>
          <a:prstGeom prst="rect">
            <a:avLst/>
          </a:prstGeom>
          <a:noFill/>
        </p:spPr>
        <p:txBody>
          <a:bodyPr wrap="square" rtlCol="0">
            <a:spAutoFit/>
          </a:bodyPr>
          <a:lstStyle/>
          <a:p>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某种程度上，</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Cas9</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已经快被用烂了，若要在此基础上创新，需要充分利用好各类</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系统及其衍生工具的特点，将基因编辑从传统的</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DNA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序列操纵拓展到更加广泛的应用。</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1" name="图片 10">
            <a:extLst>
              <a:ext uri="{FF2B5EF4-FFF2-40B4-BE49-F238E27FC236}">
                <a16:creationId xmlns:a16="http://schemas.microsoft.com/office/drawing/2014/main" id="{8AFFB009-5869-B0C2-B221-A215640F68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477" y="1008178"/>
            <a:ext cx="7985084" cy="5311715"/>
          </a:xfrm>
          <a:prstGeom prst="rect">
            <a:avLst/>
          </a:prstGeom>
        </p:spPr>
      </p:pic>
    </p:spTree>
    <p:extLst>
      <p:ext uri="{BB962C8B-B14F-4D97-AF65-F5344CB8AC3E}">
        <p14:creationId xmlns:p14="http://schemas.microsoft.com/office/powerpoint/2010/main" val="67605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图片 1" descr="微信图片_20240202181306"/>
          <p:cNvPicPr>
            <a:picLocks noChangeAspect="1"/>
          </p:cNvPicPr>
          <p:nvPr/>
        </p:nvPicPr>
        <p:blipFill>
          <a:blip r:embed="rId3">
            <a:clrChange>
              <a:clrFrom>
                <a:srgbClr val="FFFFFF">
                  <a:alpha val="100000"/>
                </a:srgbClr>
              </a:clrFrom>
              <a:clrTo>
                <a:srgbClr val="FFFFFF">
                  <a:alpha val="100000"/>
                  <a:alpha val="0"/>
                </a:srgbClr>
              </a:clrTo>
            </a:clrChange>
          </a:blip>
          <a:srcRect l="15864" t="17469" r="23407" b="24111"/>
          <a:stretch>
            <a:fillRect/>
          </a:stretch>
        </p:blipFill>
        <p:spPr>
          <a:xfrm>
            <a:off x="-71755" y="5666105"/>
            <a:ext cx="1313180" cy="1263650"/>
          </a:xfrm>
          <a:prstGeom prst="rect">
            <a:avLst/>
          </a:prstGeom>
        </p:spPr>
      </p:pic>
      <p:cxnSp>
        <p:nvCxnSpPr>
          <p:cNvPr id="3" name="直接连接符 2"/>
          <p:cNvCxnSpPr/>
          <p:nvPr/>
        </p:nvCxnSpPr>
        <p:spPr>
          <a:xfrm>
            <a:off x="3783330" y="702310"/>
            <a:ext cx="4624705" cy="22860"/>
          </a:xfrm>
          <a:prstGeom prst="line">
            <a:avLst/>
          </a:prstGeom>
          <a:ln w="25400">
            <a:solidFill>
              <a:srgbClr val="CA9BE9"/>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783965" y="42545"/>
            <a:ext cx="4624070" cy="706755"/>
          </a:xfrm>
          <a:prstGeom prst="rect">
            <a:avLst/>
          </a:prstGeom>
          <a:noFill/>
        </p:spPr>
        <p:txBody>
          <a:bodyPr wrap="square" rtlCol="0">
            <a:spAutoFit/>
          </a:bodyPr>
          <a:lstStyle/>
          <a:p>
            <a:pPr algn="ctr"/>
            <a:r>
              <a:rPr lang="zh-CN" altLang="en-US" sz="4000" dirty="0">
                <a:solidFill>
                  <a:srgbClr val="610FA1"/>
                </a:solidFill>
                <a:latin typeface="华文宋体" panose="02010600040101010101" charset="-122"/>
                <a:ea typeface="华文宋体" panose="02010600040101010101" charset="-122"/>
              </a:rPr>
              <a:t>请输入标题</a:t>
            </a:r>
          </a:p>
        </p:txBody>
      </p:sp>
      <p:sp>
        <p:nvSpPr>
          <p:cNvPr id="7" name="灯片编号占位符 6"/>
          <p:cNvSpPr>
            <a:spLocks noGrp="1"/>
          </p:cNvSpPr>
          <p:nvPr>
            <p:ph type="sldNum" sz="quarter" idx="12"/>
            <p:custDataLst>
              <p:tags r:id="rId1"/>
            </p:custDataLst>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23</a:t>
            </a:fld>
            <a:endParaRPr lang="zh-CN" altLang="en-US" sz="1800" b="1">
              <a:solidFill>
                <a:srgbClr val="610FA1"/>
              </a:solidFill>
              <a:latin typeface="华文行楷" panose="02010800040101010101" charset="-122"/>
              <a:ea typeface="华文行楷" panose="02010800040101010101" charset="-122"/>
            </a:endParaRPr>
          </a:p>
        </p:txBody>
      </p:sp>
      <p:pic>
        <p:nvPicPr>
          <p:cNvPr id="6" name="图片 5">
            <a:extLst>
              <a:ext uri="{FF2B5EF4-FFF2-40B4-BE49-F238E27FC236}">
                <a16:creationId xmlns:a16="http://schemas.microsoft.com/office/drawing/2014/main" id="{FD7ECB4E-95C9-ED9F-76B7-FE7F2E98C2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7482" y="749300"/>
            <a:ext cx="6756400" cy="2171700"/>
          </a:xfrm>
          <a:prstGeom prst="rect">
            <a:avLst/>
          </a:prstGeom>
        </p:spPr>
      </p:pic>
      <p:pic>
        <p:nvPicPr>
          <p:cNvPr id="9" name="图片 8">
            <a:extLst>
              <a:ext uri="{FF2B5EF4-FFF2-40B4-BE49-F238E27FC236}">
                <a16:creationId xmlns:a16="http://schemas.microsoft.com/office/drawing/2014/main" id="{C8CB0997-0870-89A7-2C5D-2B11479E2F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9482" y="3143338"/>
            <a:ext cx="7772400" cy="3291752"/>
          </a:xfrm>
          <a:prstGeom prst="rect">
            <a:avLst/>
          </a:prstGeom>
        </p:spPr>
      </p:pic>
      <p:pic>
        <p:nvPicPr>
          <p:cNvPr id="10" name="图片 9">
            <a:extLst>
              <a:ext uri="{FF2B5EF4-FFF2-40B4-BE49-F238E27FC236}">
                <a16:creationId xmlns:a16="http://schemas.microsoft.com/office/drawing/2014/main" id="{5E62DA62-E6AC-AAA6-7F2D-5F299718E3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2600" y="539750"/>
            <a:ext cx="7772400" cy="517023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D1EF7-1FDA-CAB3-0E38-E69129C86816}"/>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C2A9B2FD-57A1-A840-6483-4ABB2BE59509}"/>
              </a:ext>
            </a:extLst>
          </p:cNvPr>
          <p:cNvGrpSpPr/>
          <p:nvPr/>
        </p:nvGrpSpPr>
        <p:grpSpPr>
          <a:xfrm>
            <a:off x="1012990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E84E6FBB-D409-C79A-6419-70662B81DC3F}"/>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B8C4B374-2A79-A975-56E5-5B89F2C2309C}"/>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C0B842BF-CC53-9489-66EB-0E30A1BF1976}"/>
              </a:ext>
            </a:extLst>
          </p:cNvPr>
          <p:cNvCxnSpPr/>
          <p:nvPr/>
        </p:nvCxnSpPr>
        <p:spPr>
          <a:xfrm>
            <a:off x="10960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5B50A6AE-2AF8-A8D9-F06B-0C0A77B57DB4}"/>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18665" y="-42545"/>
            <a:ext cx="886460" cy="849630"/>
          </a:xfrm>
          <a:prstGeom prst="rect">
            <a:avLst/>
          </a:prstGeom>
        </p:spPr>
      </p:pic>
      <p:sp>
        <p:nvSpPr>
          <p:cNvPr id="9" name="文本框 8">
            <a:extLst>
              <a:ext uri="{FF2B5EF4-FFF2-40B4-BE49-F238E27FC236}">
                <a16:creationId xmlns:a16="http://schemas.microsoft.com/office/drawing/2014/main" id="{D43F3CD5-DE6A-A242-DBDA-5F64B1C45D58}"/>
              </a:ext>
            </a:extLst>
          </p:cNvPr>
          <p:cNvSpPr txBox="1"/>
          <p:nvPr/>
        </p:nvSpPr>
        <p:spPr>
          <a:xfrm>
            <a:off x="909705" y="90805"/>
            <a:ext cx="3432175" cy="584775"/>
          </a:xfrm>
          <a:prstGeom prst="rect">
            <a:avLst/>
          </a:prstGeom>
          <a:noFill/>
        </p:spPr>
        <p:txBody>
          <a:bodyPr wrap="square" rtlCol="0">
            <a:spAutoFit/>
          </a:bodyPr>
          <a:lstStyle/>
          <a:p>
            <a:r>
              <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rPr>
              <a:t>Contents</a:t>
            </a:r>
          </a:p>
        </p:txBody>
      </p:sp>
      <p:sp>
        <p:nvSpPr>
          <p:cNvPr id="6" name="灯片编号占位符 5">
            <a:extLst>
              <a:ext uri="{FF2B5EF4-FFF2-40B4-BE49-F238E27FC236}">
                <a16:creationId xmlns:a16="http://schemas.microsoft.com/office/drawing/2014/main" id="{3C6C2E41-77B2-314B-151D-5206E255376B}"/>
              </a:ext>
            </a:extLst>
          </p:cNvPr>
          <p:cNvSpPr>
            <a:spLocks noGrp="1"/>
          </p:cNvSpPr>
          <p:nvPr>
            <p:ph type="sldNum" sz="quarter" idx="12"/>
          </p:nvPr>
        </p:nvSpPr>
        <p:spPr>
          <a:xfrm>
            <a:off x="936536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3</a:t>
            </a:fld>
            <a:endParaRPr lang="zh-CN" altLang="en-US" sz="1800" b="1">
              <a:solidFill>
                <a:srgbClr val="610FA1"/>
              </a:solidFill>
              <a:latin typeface="华文行楷" panose="02010800040101010101" charset="-122"/>
              <a:ea typeface="华文行楷" panose="02010800040101010101" charset="-122"/>
            </a:endParaRPr>
          </a:p>
        </p:txBody>
      </p:sp>
      <p:sp>
        <p:nvSpPr>
          <p:cNvPr id="15" name="文本框 14">
            <a:extLst>
              <a:ext uri="{FF2B5EF4-FFF2-40B4-BE49-F238E27FC236}">
                <a16:creationId xmlns:a16="http://schemas.microsoft.com/office/drawing/2014/main" id="{208A5A6F-C237-7873-8D1E-9C10F7BA202C}"/>
              </a:ext>
            </a:extLst>
          </p:cNvPr>
          <p:cNvSpPr txBox="1"/>
          <p:nvPr/>
        </p:nvSpPr>
        <p:spPr>
          <a:xfrm>
            <a:off x="424565" y="1010760"/>
            <a:ext cx="5147563" cy="2914259"/>
          </a:xfrm>
          <a:prstGeom prst="rect">
            <a:avLst/>
          </a:prstGeom>
          <a:noFill/>
        </p:spPr>
        <p:txBody>
          <a:bodyPr wrap="none" rtlCol="0">
            <a:spAutoFit/>
          </a:bodyPr>
          <a:lstStyle/>
          <a:p>
            <a:pPr marL="342900" indent="-342900">
              <a:lnSpc>
                <a:spcPct val="200000"/>
              </a:lnSpc>
              <a:buAutoNum type="arabicPeriod"/>
            </a:pPr>
            <a:r>
              <a:rPr kumimoji="1" lang="zh-CN" altLang="en-US" sz="2400" dirty="0">
                <a:solidFill>
                  <a:srgbClr val="610FA1"/>
                </a:solidFill>
                <a:latin typeface="KaiTi" panose="02010609060101010101" pitchFamily="49" charset="-122"/>
                <a:ea typeface="KaiTi" panose="02010609060101010101" pitchFamily="49" charset="-122"/>
              </a:rPr>
              <a:t>基因编辑原理与早期基因编辑技术</a:t>
            </a:r>
            <a:endParaRPr kumimoji="1" lang="en-US" altLang="zh-CN" sz="2400" dirty="0">
              <a:solidFill>
                <a:srgbClr val="610FA1"/>
              </a:solidFill>
              <a:latin typeface="KaiTi" panose="02010609060101010101" pitchFamily="49" charset="-122"/>
              <a:ea typeface="KaiTi" panose="02010609060101010101" pitchFamily="49" charset="-122"/>
            </a:endParaRPr>
          </a:p>
          <a:p>
            <a:pPr marL="342900" indent="-342900">
              <a:lnSpc>
                <a:spcPct val="200000"/>
              </a:lnSpc>
              <a:buAutoNum type="arabicPeriod"/>
            </a:pPr>
            <a:r>
              <a:rPr kumimoji="1" lang="en-US" altLang="zh-CN" sz="24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2400" dirty="0">
                <a:solidFill>
                  <a:srgbClr val="610FA1"/>
                </a:solidFill>
                <a:latin typeface="KaiTi" panose="02010609060101010101" pitchFamily="49" charset="-122"/>
                <a:ea typeface="KaiTi" panose="02010609060101010101" pitchFamily="49" charset="-122"/>
              </a:rPr>
              <a:t>与</a:t>
            </a:r>
            <a:r>
              <a:rPr kumimoji="1" lang="en-US" altLang="zh-CN" sz="24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2400" dirty="0">
                <a:solidFill>
                  <a:srgbClr val="610FA1"/>
                </a:solidFill>
                <a:latin typeface="KaiTi" panose="02010609060101010101" pitchFamily="49" charset="-122"/>
                <a:ea typeface="KaiTi" panose="02010609060101010101" pitchFamily="49" charset="-122"/>
              </a:rPr>
              <a:t>衍生技术</a:t>
            </a:r>
            <a:endParaRPr kumimoji="1" lang="en-US" altLang="zh-CN" sz="2400" dirty="0">
              <a:solidFill>
                <a:srgbClr val="610FA1"/>
              </a:solidFill>
              <a:latin typeface="KaiTi" panose="02010609060101010101" pitchFamily="49" charset="-122"/>
              <a:ea typeface="KaiTi" panose="02010609060101010101" pitchFamily="49" charset="-122"/>
            </a:endParaRPr>
          </a:p>
          <a:p>
            <a:pPr marL="342900" indent="-342900">
              <a:lnSpc>
                <a:spcPct val="200000"/>
              </a:lnSpc>
              <a:buAutoNum type="arabicPeriod"/>
            </a:pPr>
            <a:r>
              <a:rPr kumimoji="1" lang="zh-CN" altLang="en-US" sz="2400" dirty="0">
                <a:solidFill>
                  <a:srgbClr val="610FA1"/>
                </a:solidFill>
                <a:latin typeface="KaiTi" panose="02010609060101010101" pitchFamily="49" charset="-122"/>
                <a:ea typeface="KaiTi" panose="02010609060101010101" pitchFamily="49" charset="-122"/>
              </a:rPr>
              <a:t>转座子与逆转座子</a:t>
            </a:r>
            <a:endParaRPr kumimoji="1" lang="en-US" altLang="zh-CN" sz="2400" dirty="0">
              <a:solidFill>
                <a:srgbClr val="610FA1"/>
              </a:solidFill>
              <a:latin typeface="KaiTi" panose="02010609060101010101" pitchFamily="49" charset="-122"/>
              <a:ea typeface="KaiTi" panose="02010609060101010101" pitchFamily="49" charset="-122"/>
            </a:endParaRPr>
          </a:p>
          <a:p>
            <a:pPr marL="342900" indent="-342900">
              <a:lnSpc>
                <a:spcPct val="200000"/>
              </a:lnSpc>
              <a:buAutoNum type="arabicPeriod"/>
            </a:pPr>
            <a:r>
              <a:rPr kumimoji="1" lang="zh-CN" altLang="en-US" sz="2400" dirty="0">
                <a:solidFill>
                  <a:srgbClr val="610FA1"/>
                </a:solidFill>
                <a:latin typeface="KaiTi" panose="02010609060101010101" pitchFamily="49" charset="-122"/>
                <a:ea typeface="KaiTi" panose="02010609060101010101" pitchFamily="49" charset="-122"/>
              </a:rPr>
              <a:t>基因编辑与</a:t>
            </a:r>
            <a:r>
              <a:rPr kumimoji="1" lang="en-US" altLang="zh-CN" sz="2400" dirty="0" err="1">
                <a:solidFill>
                  <a:srgbClr val="610FA1"/>
                </a:solidFill>
                <a:latin typeface="Times New Roman" panose="02020603050405020304" pitchFamily="18" charset="0"/>
                <a:ea typeface="KaiTi" panose="02010609060101010101" pitchFamily="49" charset="-122"/>
                <a:cs typeface="Times New Roman" panose="02020603050405020304" pitchFamily="18" charset="0"/>
              </a:rPr>
              <a:t>iGEM</a:t>
            </a:r>
            <a:endParaRPr kumimoji="1" lang="en-US" altLang="zh-CN" sz="24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35768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A9C49-B204-F968-2846-BCE4ED0F1A69}"/>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8C151683-D7AF-BA8C-51B9-7DBE58CEF2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9929" y="1053475"/>
            <a:ext cx="6310680" cy="4724130"/>
          </a:xfrm>
          <a:prstGeom prst="rect">
            <a:avLst/>
          </a:prstGeom>
        </p:spPr>
      </p:pic>
      <p:grpSp>
        <p:nvGrpSpPr>
          <p:cNvPr id="8" name="组合 7">
            <a:extLst>
              <a:ext uri="{FF2B5EF4-FFF2-40B4-BE49-F238E27FC236}">
                <a16:creationId xmlns:a16="http://schemas.microsoft.com/office/drawing/2014/main" id="{8F78A595-AC1F-A8D3-EB76-4BDA9F687857}"/>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792E0020-D726-95A1-0CEB-C7BAE7A67828}"/>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4EE0C951-63AE-4470-B7E2-61BD6918CFA9}"/>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207AC36B-13D5-4708-BF15-1D6F9FEBDDA4}"/>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F25A4FDB-1C17-6993-2069-95A8AD468AEE}"/>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6FF0B632-21CE-9776-E6E8-D4C1D40F71EA}"/>
              </a:ext>
            </a:extLst>
          </p:cNvPr>
          <p:cNvSpPr txBox="1"/>
          <p:nvPr/>
        </p:nvSpPr>
        <p:spPr>
          <a:xfrm>
            <a:off x="894715" y="90805"/>
            <a:ext cx="7770497" cy="1077218"/>
          </a:xfrm>
          <a:prstGeom prst="rect">
            <a:avLst/>
          </a:prstGeom>
          <a:noFill/>
        </p:spPr>
        <p:txBody>
          <a:bodyPr wrap="square" rtlCol="0">
            <a:spAutoFit/>
          </a:bodyPr>
          <a:lstStyle/>
          <a:p>
            <a:r>
              <a:rPr kumimoji="1" lang="zh-CN" altLang="en-US" sz="3200" dirty="0">
                <a:solidFill>
                  <a:srgbClr val="610FA1"/>
                </a:solidFill>
                <a:latin typeface="KaiTi" panose="02010609060101010101" pitchFamily="49" charset="-122"/>
                <a:ea typeface="KaiTi" panose="02010609060101010101" pitchFamily="49" charset="-122"/>
              </a:rPr>
              <a:t>基因编辑原理与早期基因编辑技术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698E7178-CE09-6DA7-B79E-F2311B38F70A}"/>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4</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1DCD218D-163F-1224-87B5-D1BB88538883}"/>
              </a:ext>
            </a:extLst>
          </p:cNvPr>
          <p:cNvSpPr txBox="1"/>
          <p:nvPr/>
        </p:nvSpPr>
        <p:spPr>
          <a:xfrm>
            <a:off x="495975" y="882366"/>
            <a:ext cx="4953628" cy="57624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基因编辑的原理</a:t>
            </a:r>
            <a:endPar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2" name="文本框 11">
            <a:extLst>
              <a:ext uri="{FF2B5EF4-FFF2-40B4-BE49-F238E27FC236}">
                <a16:creationId xmlns:a16="http://schemas.microsoft.com/office/drawing/2014/main" id="{74D3F577-8916-1ECA-7D83-276C2FE73032}"/>
              </a:ext>
            </a:extLst>
          </p:cNvPr>
          <p:cNvSpPr txBox="1"/>
          <p:nvPr/>
        </p:nvSpPr>
        <p:spPr>
          <a:xfrm>
            <a:off x="495975" y="3091872"/>
            <a:ext cx="4953628" cy="2535502"/>
          </a:xfrm>
          <a:prstGeom prst="rect">
            <a:avLst/>
          </a:prstGeom>
          <a:noFill/>
        </p:spPr>
        <p:txBody>
          <a:bodyPr wrap="square" rtlCol="0">
            <a:spAutoFit/>
          </a:bodyPr>
          <a:lstStyle/>
          <a:p>
            <a:pPr>
              <a:lnSpc>
                <a:spcPct val="150000"/>
              </a:lnSpc>
            </a:pPr>
            <a:r>
              <a:rPr kumimoji="1" lang="zh-CN" altLang="en-US" dirty="0">
                <a:solidFill>
                  <a:srgbClr val="610FA1"/>
                </a:solidFill>
                <a:latin typeface="KaiTi" panose="02010609060101010101" pitchFamily="49" charset="-122"/>
                <a:ea typeface="KaiTi" panose="02010609060101010101" pitchFamily="49" charset="-122"/>
                <a:cs typeface="Times New Roman" panose="02020603050405020304" pitchFamily="18" charset="0"/>
              </a:rPr>
              <a:t>基本上在所有生物体内都存在各式各样的核酸酶，内切</a:t>
            </a:r>
            <a:r>
              <a:rPr kumimoji="1" lang="en-US" altLang="zh-CN" dirty="0">
                <a:solidFill>
                  <a:srgbClr val="610FA1"/>
                </a:solidFill>
                <a:latin typeface="KaiTi" panose="02010609060101010101" pitchFamily="49" charset="-122"/>
                <a:ea typeface="KaiTi" panose="02010609060101010101" pitchFamily="49" charset="-122"/>
                <a:cs typeface="Times New Roman" panose="02020603050405020304" pitchFamily="18" charset="0"/>
              </a:rPr>
              <a:t>/</a:t>
            </a:r>
            <a:r>
              <a:rPr kumimoji="1" lang="zh-CN" altLang="en-US" dirty="0">
                <a:solidFill>
                  <a:srgbClr val="610FA1"/>
                </a:solidFill>
                <a:latin typeface="KaiTi" panose="02010609060101010101" pitchFamily="49" charset="-122"/>
                <a:ea typeface="KaiTi" panose="02010609060101010101" pitchFamily="49" charset="-122"/>
                <a:cs typeface="Times New Roman" panose="02020603050405020304" pitchFamily="18" charset="0"/>
              </a:rPr>
              <a:t>外切。</a:t>
            </a:r>
            <a:endParaRPr kumimoji="1" lang="en-US" altLang="zh-CN" dirty="0">
              <a:solidFill>
                <a:srgbClr val="610FA1"/>
              </a:solidFill>
              <a:latin typeface="KaiTi" panose="02010609060101010101" pitchFamily="49" charset="-122"/>
              <a:ea typeface="KaiTi" panose="02010609060101010101" pitchFamily="49" charset="-122"/>
              <a:cs typeface="Times New Roman" panose="02020603050405020304" pitchFamily="18" charset="0"/>
            </a:endParaRPr>
          </a:p>
          <a:p>
            <a:pPr>
              <a:lnSpc>
                <a:spcPct val="150000"/>
              </a:lnSpc>
            </a:pPr>
            <a:r>
              <a:rPr kumimoji="1" lang="zh-CN" altLang="en-US" dirty="0">
                <a:solidFill>
                  <a:srgbClr val="610FA1"/>
                </a:solidFill>
                <a:latin typeface="KaiTi" panose="02010609060101010101" pitchFamily="49" charset="-122"/>
                <a:ea typeface="KaiTi" panose="02010609060101010101" pitchFamily="49" charset="-122"/>
                <a:cs typeface="Times New Roman" panose="02020603050405020304" pitchFamily="18" charset="0"/>
              </a:rPr>
              <a:t>与此同时，生物体自身有核酸修补的能力。</a:t>
            </a:r>
            <a:endParaRPr kumimoji="1" lang="en-US" altLang="zh-CN" dirty="0">
              <a:solidFill>
                <a:srgbClr val="610FA1"/>
              </a:solidFill>
              <a:latin typeface="KaiTi" panose="02010609060101010101" pitchFamily="49" charset="-122"/>
              <a:ea typeface="KaiTi" panose="02010609060101010101" pitchFamily="49" charset="-122"/>
              <a:cs typeface="Times New Roman" panose="02020603050405020304" pitchFamily="18" charset="0"/>
            </a:endParaRPr>
          </a:p>
          <a:p>
            <a:pPr>
              <a:lnSpc>
                <a:spcPct val="150000"/>
              </a:lnSpc>
            </a:pPr>
            <a:r>
              <a:rPr kumimoji="1" lang="zh-CN" altLang="en-US" dirty="0">
                <a:solidFill>
                  <a:srgbClr val="610FA1"/>
                </a:solidFill>
                <a:latin typeface="KaiTi" panose="02010609060101010101" pitchFamily="49" charset="-122"/>
                <a:ea typeface="KaiTi" panose="02010609060101010101" pitchFamily="49" charset="-122"/>
                <a:cs typeface="Times New Roman" panose="02020603050405020304" pitchFamily="18" charset="0"/>
              </a:rPr>
              <a:t>因此，早期开发基因编辑工具最重要的部分在于让核酸酶拥有特异性识别目标片段的能力。</a:t>
            </a:r>
            <a:br>
              <a:rPr kumimoji="1" lang="en-US" altLang="zh-CN" dirty="0">
                <a:solidFill>
                  <a:srgbClr val="610FA1"/>
                </a:solidFill>
                <a:latin typeface="KaiTi" panose="02010609060101010101" pitchFamily="49" charset="-122"/>
                <a:ea typeface="KaiTi" panose="02010609060101010101" pitchFamily="49" charset="-122"/>
                <a:cs typeface="Times New Roman" panose="02020603050405020304" pitchFamily="18" charset="0"/>
              </a:rPr>
            </a:b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0" name="文本框 9">
            <a:extLst>
              <a:ext uri="{FF2B5EF4-FFF2-40B4-BE49-F238E27FC236}">
                <a16:creationId xmlns:a16="http://schemas.microsoft.com/office/drawing/2014/main" id="{99E808C8-75DE-11B9-2A50-BEF42CD37489}"/>
              </a:ext>
            </a:extLst>
          </p:cNvPr>
          <p:cNvSpPr txBox="1"/>
          <p:nvPr/>
        </p:nvSpPr>
        <p:spPr>
          <a:xfrm>
            <a:off x="495975" y="1710978"/>
            <a:ext cx="4953628" cy="1286186"/>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在早期，执行一次良好的基因编辑，一般分为三个过程：特异性识别目标片段</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sym typeface="Wingdings" pitchFamily="2" charset="2"/>
              </a:rPr>
              <a:t></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sym typeface="Wingdings" pitchFamily="2" charset="2"/>
              </a:rPr>
              <a:t>切割序列</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sym typeface="Wingdings" pitchFamily="2" charset="2"/>
              </a:rPr>
              <a:t></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sym typeface="Wingdings" pitchFamily="2" charset="2"/>
              </a:rPr>
              <a:t>序列修补</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716AE2CE-D815-9DE7-CED5-80EE85A65B77}"/>
                  </a:ext>
                </a:extLst>
              </p:cNvPr>
              <p:cNvSpPr txBox="1"/>
              <p:nvPr/>
            </p:nvSpPr>
            <p:spPr>
              <a:xfrm>
                <a:off x="495975" y="5283044"/>
                <a:ext cx="4953628" cy="870688"/>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概率计算可得大概</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9bp</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以上的长度就可以唯一一段序列</a:t>
                </a:r>
                <a14:m>
                  <m:oMath xmlns:m="http://schemas.openxmlformats.org/officeDocument/2006/math">
                    <m:sSup>
                      <m:sSupPr>
                        <m:ctrlPr>
                          <a:rPr kumimoji="1" lang="en-US" altLang="zh-CN" b="0" i="1" smtClean="0">
                            <a:solidFill>
                              <a:srgbClr val="610FA1"/>
                            </a:solidFill>
                            <a:latin typeface="Cambria Math" panose="02040503050406030204" pitchFamily="18" charset="0"/>
                            <a:ea typeface="KaiTi" panose="02010609060101010101" pitchFamily="49" charset="-122"/>
                            <a:cs typeface="Times New Roman" panose="02020603050405020304" pitchFamily="18" charset="0"/>
                          </a:rPr>
                        </m:ctrlPr>
                      </m:sSupPr>
                      <m:e>
                        <m:d>
                          <m:dPr>
                            <m:ctrlPr>
                              <a:rPr kumimoji="1" lang="en-US" altLang="zh-CN" b="0" i="1" smtClean="0">
                                <a:solidFill>
                                  <a:srgbClr val="610FA1"/>
                                </a:solidFill>
                                <a:latin typeface="Cambria Math" panose="02040503050406030204" pitchFamily="18" charset="0"/>
                                <a:ea typeface="KaiTi" panose="02010609060101010101" pitchFamily="49" charset="-122"/>
                                <a:cs typeface="Times New Roman" panose="02020603050405020304" pitchFamily="18" charset="0"/>
                              </a:rPr>
                            </m:ctrlPr>
                          </m:dPr>
                          <m:e>
                            <m:r>
                              <a:rPr kumimoji="1" lang="en-US" altLang="zh-CN" b="0" i="1" smtClean="0">
                                <a:solidFill>
                                  <a:srgbClr val="610FA1"/>
                                </a:solidFill>
                                <a:latin typeface="Cambria Math" panose="02040503050406030204" pitchFamily="18" charset="0"/>
                                <a:ea typeface="KaiTi" panose="02010609060101010101" pitchFamily="49" charset="-122"/>
                                <a:cs typeface="Times New Roman" panose="02020603050405020304" pitchFamily="18" charset="0"/>
                              </a:rPr>
                              <m:t>0.25</m:t>
                            </m:r>
                          </m:e>
                        </m:d>
                      </m:e>
                      <m:sup>
                        <m:r>
                          <a:rPr kumimoji="1" lang="en-US" altLang="zh-CN" b="0" i="1" smtClean="0">
                            <a:solidFill>
                              <a:srgbClr val="610FA1"/>
                            </a:solidFill>
                            <a:latin typeface="Cambria Math" panose="02040503050406030204" pitchFamily="18" charset="0"/>
                            <a:ea typeface="KaiTi" panose="02010609060101010101" pitchFamily="49" charset="-122"/>
                            <a:cs typeface="Times New Roman" panose="02020603050405020304" pitchFamily="18" charset="0"/>
                          </a:rPr>
                          <m:t>9</m:t>
                        </m:r>
                      </m:sup>
                    </m:sSup>
                    <m:r>
                      <a:rPr kumimoji="1" lang="en-US" altLang="zh-CN" b="0" i="1" smtClean="0">
                        <a:solidFill>
                          <a:srgbClr val="610FA1"/>
                        </a:solidFill>
                        <a:latin typeface="Cambria Math" panose="02040503050406030204" pitchFamily="18" charset="0"/>
                        <a:ea typeface="KaiTi" panose="02010609060101010101" pitchFamily="49" charset="-122"/>
                        <a:cs typeface="Times New Roman" panose="02020603050405020304" pitchFamily="18" charset="0"/>
                      </a:rPr>
                      <m:t>×300000≈1</m:t>
                    </m:r>
                  </m:oMath>
                </a14:m>
                <a:endParaRPr kumimoji="1" lang="en-US" altLang="zh-CN" b="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mc:Choice>
        <mc:Fallback>
          <p:sp>
            <p:nvSpPr>
              <p:cNvPr id="13" name="文本框 12">
                <a:extLst>
                  <a:ext uri="{FF2B5EF4-FFF2-40B4-BE49-F238E27FC236}">
                    <a16:creationId xmlns:a16="http://schemas.microsoft.com/office/drawing/2014/main" id="{716AE2CE-D815-9DE7-CED5-80EE85A65B77}"/>
                  </a:ext>
                </a:extLst>
              </p:cNvPr>
              <p:cNvSpPr txBox="1">
                <a:spLocks noRot="1" noChangeAspect="1" noMove="1" noResize="1" noEditPoints="1" noAdjustHandles="1" noChangeArrowheads="1" noChangeShapeType="1" noTextEdit="1"/>
              </p:cNvSpPr>
              <p:nvPr/>
            </p:nvSpPr>
            <p:spPr>
              <a:xfrm>
                <a:off x="495975" y="5283044"/>
                <a:ext cx="4953628" cy="870688"/>
              </a:xfrm>
              <a:prstGeom prst="rect">
                <a:avLst/>
              </a:prstGeom>
              <a:blipFill>
                <a:blip r:embed="rId5"/>
                <a:stretch>
                  <a:fillRect l="-765" b="-101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3073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F55E5-7CFD-DCCB-C135-FCAC231E6FDA}"/>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107BD6A7-9CCA-A2AD-BAF9-D51F3C24D17C}"/>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B4E0D3A5-A9DC-92BA-BC8B-23790F066241}"/>
                </a:ext>
              </a:extLst>
            </p:cNvPr>
            <p:cNvPicPr>
              <a:picLocks noChangeAspect="1"/>
            </p:cNvPicPr>
            <p:nvPr/>
          </p:nvPicPr>
          <p:blipFill>
            <a:blip r:embed="rId2">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003A00E5-D14C-F0CE-D2E0-D056DAB29B22}"/>
                </a:ext>
              </a:extLst>
            </p:cNvPr>
            <p:cNvPicPr>
              <a:picLocks noChangeAspect="1"/>
            </p:cNvPicPr>
            <p:nvPr/>
          </p:nvPicPr>
          <p:blipFill>
            <a:blip r:embed="rId3">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08328296-699C-3036-39B6-D38E1A88F7ED}"/>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F6841BAE-F810-1725-846F-CCA603DC49FC}"/>
              </a:ext>
            </a:extLst>
          </p:cNvPr>
          <p:cNvPicPr>
            <a:picLocks noChangeAspect="1"/>
          </p:cNvPicPr>
          <p:nvPr/>
        </p:nvPicPr>
        <p:blipFill>
          <a:blip r:embed="rId3">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F5C73D20-47C4-E814-D8AE-7AD1F47D2A26}"/>
              </a:ext>
            </a:extLst>
          </p:cNvPr>
          <p:cNvSpPr txBox="1"/>
          <p:nvPr/>
        </p:nvSpPr>
        <p:spPr>
          <a:xfrm>
            <a:off x="894715" y="90805"/>
            <a:ext cx="7770497" cy="1077218"/>
          </a:xfrm>
          <a:prstGeom prst="rect">
            <a:avLst/>
          </a:prstGeom>
          <a:noFill/>
        </p:spPr>
        <p:txBody>
          <a:bodyPr wrap="square" rtlCol="0">
            <a:spAutoFit/>
          </a:bodyPr>
          <a:lstStyle/>
          <a:p>
            <a:r>
              <a:rPr kumimoji="1" lang="zh-CN" altLang="en-US" sz="3200" dirty="0">
                <a:solidFill>
                  <a:srgbClr val="610FA1"/>
                </a:solidFill>
                <a:latin typeface="KaiTi" panose="02010609060101010101" pitchFamily="49" charset="-122"/>
                <a:ea typeface="KaiTi" panose="02010609060101010101" pitchFamily="49" charset="-122"/>
              </a:rPr>
              <a:t>基因编辑原理与早期基因编辑技术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2870DEBD-C021-A048-3A33-D615EAB6AB05}"/>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5</a:t>
            </a:fld>
            <a:endParaRPr lang="zh-CN" altLang="en-US" sz="1800" b="1" dirty="0">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5801F50D-CE6A-172B-4570-A7878BECCFAA}"/>
              </a:ext>
            </a:extLst>
          </p:cNvPr>
          <p:cNvSpPr txBox="1"/>
          <p:nvPr/>
        </p:nvSpPr>
        <p:spPr>
          <a:xfrm>
            <a:off x="495975" y="882366"/>
            <a:ext cx="4953628" cy="57624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早期基因编辑技术</a:t>
            </a:r>
            <a:endPar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4" name="图片 13">
            <a:extLst>
              <a:ext uri="{FF2B5EF4-FFF2-40B4-BE49-F238E27FC236}">
                <a16:creationId xmlns:a16="http://schemas.microsoft.com/office/drawing/2014/main" id="{4D8C4C40-3BC2-BE23-1E74-4E14A0247F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75" y="1393588"/>
            <a:ext cx="5305735" cy="1503566"/>
          </a:xfrm>
          <a:prstGeom prst="rect">
            <a:avLst/>
          </a:prstGeom>
        </p:spPr>
      </p:pic>
      <p:pic>
        <p:nvPicPr>
          <p:cNvPr id="17" name="图片 16">
            <a:extLst>
              <a:ext uri="{FF2B5EF4-FFF2-40B4-BE49-F238E27FC236}">
                <a16:creationId xmlns:a16="http://schemas.microsoft.com/office/drawing/2014/main" id="{BA38D220-B364-65E3-B8F7-DE41A5FA9590}"/>
              </a:ext>
            </a:extLst>
          </p:cNvPr>
          <p:cNvPicPr>
            <a:picLocks noChangeAspect="1"/>
          </p:cNvPicPr>
          <p:nvPr/>
        </p:nvPicPr>
        <p:blipFill>
          <a:blip r:embed="rId5"/>
          <a:stretch>
            <a:fillRect/>
          </a:stretch>
        </p:blipFill>
        <p:spPr>
          <a:xfrm>
            <a:off x="495975" y="3416338"/>
            <a:ext cx="3284545" cy="2814145"/>
          </a:xfrm>
          <a:prstGeom prst="rect">
            <a:avLst/>
          </a:prstGeom>
        </p:spPr>
      </p:pic>
      <p:pic>
        <p:nvPicPr>
          <p:cNvPr id="18" name="图片 17">
            <a:extLst>
              <a:ext uri="{FF2B5EF4-FFF2-40B4-BE49-F238E27FC236}">
                <a16:creationId xmlns:a16="http://schemas.microsoft.com/office/drawing/2014/main" id="{7A2DC262-CC5F-2427-05D0-418FEF7C0B16}"/>
              </a:ext>
            </a:extLst>
          </p:cNvPr>
          <p:cNvPicPr>
            <a:picLocks noChangeAspect="1"/>
          </p:cNvPicPr>
          <p:nvPr/>
        </p:nvPicPr>
        <p:blipFill>
          <a:blip r:embed="rId6"/>
          <a:stretch>
            <a:fillRect/>
          </a:stretch>
        </p:blipFill>
        <p:spPr>
          <a:xfrm>
            <a:off x="3972103" y="3396898"/>
            <a:ext cx="3376974" cy="2814145"/>
          </a:xfrm>
          <a:prstGeom prst="rect">
            <a:avLst/>
          </a:prstGeom>
        </p:spPr>
      </p:pic>
      <p:sp>
        <p:nvSpPr>
          <p:cNvPr id="19" name="文本框 18">
            <a:extLst>
              <a:ext uri="{FF2B5EF4-FFF2-40B4-BE49-F238E27FC236}">
                <a16:creationId xmlns:a16="http://schemas.microsoft.com/office/drawing/2014/main" id="{E0EBDE3B-4AA5-687D-F1E1-5EE7B7E81DD4}"/>
              </a:ext>
            </a:extLst>
          </p:cNvPr>
          <p:cNvSpPr txBox="1"/>
          <p:nvPr/>
        </p:nvSpPr>
        <p:spPr>
          <a:xfrm>
            <a:off x="672028" y="2833355"/>
            <a:ext cx="4953628" cy="458011"/>
          </a:xfrm>
          <a:prstGeom prst="rect">
            <a:avLst/>
          </a:prstGeom>
          <a:noFill/>
        </p:spPr>
        <p:txBody>
          <a:bodyPr wrap="square" rtlCol="0">
            <a:spAutoFit/>
          </a:bodyPr>
          <a:lstStyle/>
          <a:p>
            <a:pPr algn="ctr">
              <a:lnSpc>
                <a:spcPct val="150000"/>
              </a:lnSpc>
            </a:pPr>
            <a:r>
              <a:rPr kumimoji="1" lang="en-US" altLang="zh-CN" dirty="0" err="1">
                <a:solidFill>
                  <a:srgbClr val="610FA1"/>
                </a:solidFill>
                <a:latin typeface="Times New Roman" panose="02020603050405020304" pitchFamily="18" charset="0"/>
                <a:ea typeface="KaiTi" panose="02010609060101010101" pitchFamily="49" charset="-122"/>
                <a:cs typeface="Times New Roman" panose="02020603050405020304" pitchFamily="18" charset="0"/>
              </a:rPr>
              <a:t>Meganuclease</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 </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巨核酸酶</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归巢核酸内切酶</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0" name="文本框 19">
            <a:extLst>
              <a:ext uri="{FF2B5EF4-FFF2-40B4-BE49-F238E27FC236}">
                <a16:creationId xmlns:a16="http://schemas.microsoft.com/office/drawing/2014/main" id="{2C233A2F-A41A-EE94-4023-19A7396A80D2}"/>
              </a:ext>
            </a:extLst>
          </p:cNvPr>
          <p:cNvSpPr txBox="1"/>
          <p:nvPr/>
        </p:nvSpPr>
        <p:spPr>
          <a:xfrm>
            <a:off x="-338567" y="6126449"/>
            <a:ext cx="4953628" cy="458011"/>
          </a:xfrm>
          <a:prstGeom prst="rect">
            <a:avLst/>
          </a:prstGeom>
          <a:noFill/>
        </p:spPr>
        <p:txBody>
          <a:bodyPr wrap="square" rtlCol="0">
            <a:spAutoFit/>
          </a:bodyPr>
          <a:lstStyle/>
          <a:p>
            <a:pPr algn="ct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ZFN</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 锌指核酸酶</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1" name="文本框 20">
            <a:extLst>
              <a:ext uri="{FF2B5EF4-FFF2-40B4-BE49-F238E27FC236}">
                <a16:creationId xmlns:a16="http://schemas.microsoft.com/office/drawing/2014/main" id="{F2B29275-BF33-2615-EF29-FD043B2F0AC7}"/>
              </a:ext>
            </a:extLst>
          </p:cNvPr>
          <p:cNvSpPr txBox="1"/>
          <p:nvPr/>
        </p:nvSpPr>
        <p:spPr>
          <a:xfrm>
            <a:off x="3183776" y="6126449"/>
            <a:ext cx="4953628" cy="458011"/>
          </a:xfrm>
          <a:prstGeom prst="rect">
            <a:avLst/>
          </a:prstGeom>
          <a:noFill/>
        </p:spPr>
        <p:txBody>
          <a:bodyPr wrap="square" rtlCol="0">
            <a:spAutoFit/>
          </a:bodyPr>
          <a:lstStyle/>
          <a:p>
            <a:pPr algn="ct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TALEN</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 类转录激活因子效应物核酸酶</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2" name="文本框 21">
            <a:extLst>
              <a:ext uri="{FF2B5EF4-FFF2-40B4-BE49-F238E27FC236}">
                <a16:creationId xmlns:a16="http://schemas.microsoft.com/office/drawing/2014/main" id="{15B6291D-3903-4BCF-64B4-B114F45A4A98}"/>
              </a:ext>
            </a:extLst>
          </p:cNvPr>
          <p:cNvSpPr txBox="1"/>
          <p:nvPr/>
        </p:nvSpPr>
        <p:spPr>
          <a:xfrm>
            <a:off x="7412604" y="1289207"/>
            <a:ext cx="4779396" cy="455189"/>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基本思路：蛋白质片段靶向</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蛋白质片段酶切</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3" name="文本框 22">
            <a:extLst>
              <a:ext uri="{FF2B5EF4-FFF2-40B4-BE49-F238E27FC236}">
                <a16:creationId xmlns:a16="http://schemas.microsoft.com/office/drawing/2014/main" id="{F4A8807F-98A5-C12D-4F75-35EBDC32D968}"/>
              </a:ext>
            </a:extLst>
          </p:cNvPr>
          <p:cNvSpPr txBox="1"/>
          <p:nvPr/>
        </p:nvSpPr>
        <p:spPr>
          <a:xfrm>
            <a:off x="7412604" y="2173337"/>
            <a:ext cx="3909126" cy="455189"/>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靶向原理：蛋白质</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——DNA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互作</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4" name="文本框 23">
            <a:extLst>
              <a:ext uri="{FF2B5EF4-FFF2-40B4-BE49-F238E27FC236}">
                <a16:creationId xmlns:a16="http://schemas.microsoft.com/office/drawing/2014/main" id="{52360A8D-90D1-8A6F-6348-D053DB237D20}"/>
              </a:ext>
            </a:extLst>
          </p:cNvPr>
          <p:cNvSpPr txBox="1"/>
          <p:nvPr/>
        </p:nvSpPr>
        <p:spPr>
          <a:xfrm>
            <a:off x="7412604" y="3056615"/>
            <a:ext cx="4779396" cy="870688"/>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难点：蛋白质</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——DNA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互作的难破译性</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--&gt;</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基因编辑的难编程性</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55705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B961A-EAB1-6DE0-7FB0-0C71BADD611D}"/>
            </a:ext>
          </a:extLst>
        </p:cNvPr>
        <p:cNvGrpSpPr/>
        <p:nvPr/>
      </p:nvGrpSpPr>
      <p:grpSpPr>
        <a:xfrm>
          <a:off x="0" y="0"/>
          <a:ext cx="0" cy="0"/>
          <a:chOff x="0" y="0"/>
          <a:chExt cx="0" cy="0"/>
        </a:xfrm>
      </p:grpSpPr>
      <p:pic>
        <p:nvPicPr>
          <p:cNvPr id="26" name="图片 25">
            <a:extLst>
              <a:ext uri="{FF2B5EF4-FFF2-40B4-BE49-F238E27FC236}">
                <a16:creationId xmlns:a16="http://schemas.microsoft.com/office/drawing/2014/main" id="{A6917D32-7E9D-2AA1-C416-238576C41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16" y="1569083"/>
            <a:ext cx="7603874" cy="3166147"/>
          </a:xfrm>
          <a:prstGeom prst="rect">
            <a:avLst/>
          </a:prstGeom>
        </p:spPr>
      </p:pic>
      <p:grpSp>
        <p:nvGrpSpPr>
          <p:cNvPr id="8" name="组合 7">
            <a:extLst>
              <a:ext uri="{FF2B5EF4-FFF2-40B4-BE49-F238E27FC236}">
                <a16:creationId xmlns:a16="http://schemas.microsoft.com/office/drawing/2014/main" id="{6C7F6B7C-BA7C-6A3A-3699-C2311D6E15B2}"/>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6CE1FD76-5080-3B19-6F12-6569E3A48D46}"/>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28C9A45A-903B-3B66-F67F-533293EACB91}"/>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54D26638-D309-F559-E0DD-03F72C0F6651}"/>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0117C825-D9BF-618D-024D-33EA5AF6D063}"/>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A7BF459B-6E22-1EA4-E88F-30FA550FAAEA}"/>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702A7BE9-FBE0-7CB5-7C67-80684AC138A2}"/>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6</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9AD6925C-936F-0A9D-65FC-50C1820301E6}"/>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p>
        </p:txBody>
      </p:sp>
      <p:sp>
        <p:nvSpPr>
          <p:cNvPr id="21" name="文本框 20">
            <a:extLst>
              <a:ext uri="{FF2B5EF4-FFF2-40B4-BE49-F238E27FC236}">
                <a16:creationId xmlns:a16="http://schemas.microsoft.com/office/drawing/2014/main" id="{5CF3AC7B-32A4-3A65-00FB-1B9C171C1A52}"/>
              </a:ext>
            </a:extLst>
          </p:cNvPr>
          <p:cNvSpPr txBox="1"/>
          <p:nvPr/>
        </p:nvSpPr>
        <p:spPr>
          <a:xfrm>
            <a:off x="7463453" y="2558312"/>
            <a:ext cx="4603496" cy="870688"/>
          </a:xfrm>
          <a:prstGeom prst="rect">
            <a:avLst/>
          </a:prstGeom>
          <a:noFill/>
        </p:spPr>
        <p:txBody>
          <a:bodyPr wrap="square" rtlCol="0">
            <a:spAutoFit/>
          </a:bodyPr>
          <a:lstStyle/>
          <a:p>
            <a:pPr algn="ct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序列本身具有极强的特征，可利生物信息学手段在各类生物钟进行</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样序列搜索</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051424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2B696-A458-A88D-FE55-4D8DE38E73BB}"/>
            </a:ext>
          </a:extLst>
        </p:cNvPr>
        <p:cNvGrpSpPr/>
        <p:nvPr/>
      </p:nvGrpSpPr>
      <p:grpSpPr>
        <a:xfrm>
          <a:off x="0" y="0"/>
          <a:ext cx="0" cy="0"/>
          <a:chOff x="0" y="0"/>
          <a:chExt cx="0" cy="0"/>
        </a:xfrm>
      </p:grpSpPr>
      <p:grpSp>
        <p:nvGrpSpPr>
          <p:cNvPr id="12" name="组合 11">
            <a:extLst>
              <a:ext uri="{FF2B5EF4-FFF2-40B4-BE49-F238E27FC236}">
                <a16:creationId xmlns:a16="http://schemas.microsoft.com/office/drawing/2014/main" id="{9E36044A-B765-98D9-ECCE-044394A6ADA0}"/>
              </a:ext>
            </a:extLst>
          </p:cNvPr>
          <p:cNvGrpSpPr/>
          <p:nvPr/>
        </p:nvGrpSpPr>
        <p:grpSpPr>
          <a:xfrm>
            <a:off x="259746" y="1657091"/>
            <a:ext cx="6618639" cy="4365649"/>
            <a:chOff x="4321062" y="512051"/>
            <a:chExt cx="7772400" cy="5147126"/>
          </a:xfrm>
        </p:grpSpPr>
        <p:pic>
          <p:nvPicPr>
            <p:cNvPr id="28" name="图片 27">
              <a:extLst>
                <a:ext uri="{FF2B5EF4-FFF2-40B4-BE49-F238E27FC236}">
                  <a16:creationId xmlns:a16="http://schemas.microsoft.com/office/drawing/2014/main" id="{48E80DD3-B94C-8144-BC99-3B0AADF180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1062" y="512051"/>
              <a:ext cx="7772400" cy="5147126"/>
            </a:xfrm>
            <a:prstGeom prst="rect">
              <a:avLst/>
            </a:prstGeom>
          </p:spPr>
        </p:pic>
        <p:pic>
          <p:nvPicPr>
            <p:cNvPr id="11" name="图片 10">
              <a:extLst>
                <a:ext uri="{FF2B5EF4-FFF2-40B4-BE49-F238E27FC236}">
                  <a16:creationId xmlns:a16="http://schemas.microsoft.com/office/drawing/2014/main" id="{7A2883D3-F52F-FF07-1EFC-581CB475CA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1062" y="5211574"/>
              <a:ext cx="1339528" cy="447603"/>
            </a:xfrm>
            <a:prstGeom prst="rect">
              <a:avLst/>
            </a:prstGeom>
          </p:spPr>
        </p:pic>
      </p:grpSp>
      <p:grpSp>
        <p:nvGrpSpPr>
          <p:cNvPr id="8" name="组合 7">
            <a:extLst>
              <a:ext uri="{FF2B5EF4-FFF2-40B4-BE49-F238E27FC236}">
                <a16:creationId xmlns:a16="http://schemas.microsoft.com/office/drawing/2014/main" id="{2CB72290-A03D-5B56-97DC-171830090A5A}"/>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0D3C76E6-BFFF-F6E6-752A-A6EBF01EDB52}"/>
                </a:ext>
              </a:extLst>
            </p:cNvPr>
            <p:cNvPicPr>
              <a:picLocks noChangeAspect="1"/>
            </p:cNvPicPr>
            <p:nvPr/>
          </p:nvPicPr>
          <p:blipFill>
            <a:blip r:embed="rId4">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7BD26785-8A72-8FCC-A12C-FA1E50751F9D}"/>
                </a:ext>
              </a:extLst>
            </p:cNvPr>
            <p:cNvPicPr>
              <a:picLocks noChangeAspect="1"/>
            </p:cNvPicPr>
            <p:nvPr/>
          </p:nvPicPr>
          <p:blipFill>
            <a:blip r:embed="rId5">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7FD47EE5-BC4D-8FE4-8A4D-EE60181A2152}"/>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010CE940-520A-E3D5-34B6-BA93324A486A}"/>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55296188-C2E0-127E-AAE3-65E410B86490}"/>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CF6AFF44-FAB8-AD0B-3E9D-CB075119A2C2}"/>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7</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F52BC986-7E92-2A3C-F835-B1C208D5C848}"/>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概述</a:t>
            </a:r>
            <a:endPar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B14B0038-7E5B-0B48-10B7-1D86F85D2726}"/>
              </a:ext>
            </a:extLst>
          </p:cNvPr>
          <p:cNvSpPr txBox="1"/>
          <p:nvPr/>
        </p:nvSpPr>
        <p:spPr>
          <a:xfrm>
            <a:off x="7102088" y="3682172"/>
            <a:ext cx="4707656" cy="870688"/>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最大的优势：利用</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RNA——DNA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互补配对进行靶向，大大降低了基因编辑编程的难度</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6" name="文本框 15">
            <a:extLst>
              <a:ext uri="{FF2B5EF4-FFF2-40B4-BE49-F238E27FC236}">
                <a16:creationId xmlns:a16="http://schemas.microsoft.com/office/drawing/2014/main" id="{9E8F0021-2180-1EB7-71A9-9F64152E8B8A}"/>
              </a:ext>
            </a:extLst>
          </p:cNvPr>
          <p:cNvSpPr txBox="1"/>
          <p:nvPr/>
        </p:nvSpPr>
        <p:spPr>
          <a:xfrm>
            <a:off x="7102088" y="1637569"/>
            <a:ext cx="4707656" cy="873509"/>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作为一种特异性免疫机制天然存在于各类原核生物中</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7" name="文本框 16">
            <a:extLst>
              <a:ext uri="{FF2B5EF4-FFF2-40B4-BE49-F238E27FC236}">
                <a16:creationId xmlns:a16="http://schemas.microsoft.com/office/drawing/2014/main" id="{88A52D7F-CB1E-F7EF-7E94-8A010E2549B5}"/>
              </a:ext>
            </a:extLst>
          </p:cNvPr>
          <p:cNvSpPr txBox="1"/>
          <p:nvPr/>
        </p:nvSpPr>
        <p:spPr>
          <a:xfrm>
            <a:off x="7102088" y="2667440"/>
            <a:ext cx="4707656" cy="870688"/>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主要由两部分构成：</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gRNA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负责定位序列，</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Cas</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蛋白负责核酸切割</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8" name="文本框 17">
            <a:extLst>
              <a:ext uri="{FF2B5EF4-FFF2-40B4-BE49-F238E27FC236}">
                <a16:creationId xmlns:a16="http://schemas.microsoft.com/office/drawing/2014/main" id="{31B6318E-0022-981B-C7FC-2402DC995070}"/>
              </a:ext>
            </a:extLst>
          </p:cNvPr>
          <p:cNvSpPr txBox="1"/>
          <p:nvPr/>
        </p:nvSpPr>
        <p:spPr>
          <a:xfrm>
            <a:off x="7102088" y="4741150"/>
            <a:ext cx="4707656" cy="1289007"/>
          </a:xfrm>
          <a:prstGeom prst="rect">
            <a:avLst/>
          </a:prstGeom>
          <a:noFill/>
        </p:spPr>
        <p:txBody>
          <a:bodyPr wrap="square" rtlCol="0">
            <a:spAutoFit/>
          </a:bodyPr>
          <a:lstStyle/>
          <a:p>
            <a:pPr>
              <a:lnSpc>
                <a:spcPct val="150000"/>
              </a:lnSpc>
            </a:pP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利用</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RNA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把蛋白靶向到核酸序列上的机制有很好的应用前景：核酸示踪、靶向沉默、靶向激活等。</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7511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D37A7-D4DA-61FF-305C-FBEACEF11983}"/>
            </a:ext>
          </a:extLst>
        </p:cNvPr>
        <p:cNvGrpSpPr/>
        <p:nvPr/>
      </p:nvGrpSpPr>
      <p:grpSpPr>
        <a:xfrm>
          <a:off x="0" y="0"/>
          <a:ext cx="0" cy="0"/>
          <a:chOff x="0" y="0"/>
          <a:chExt cx="0" cy="0"/>
        </a:xfrm>
      </p:grpSpPr>
      <p:pic>
        <p:nvPicPr>
          <p:cNvPr id="23" name="图片 22">
            <a:extLst>
              <a:ext uri="{FF2B5EF4-FFF2-40B4-BE49-F238E27FC236}">
                <a16:creationId xmlns:a16="http://schemas.microsoft.com/office/drawing/2014/main" id="{63F7D28D-D0F2-1893-4DB2-39F2DF394F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0776" y="1126247"/>
            <a:ext cx="3864083" cy="4769728"/>
          </a:xfrm>
          <a:prstGeom prst="rect">
            <a:avLst/>
          </a:prstGeom>
        </p:spPr>
      </p:pic>
      <p:grpSp>
        <p:nvGrpSpPr>
          <p:cNvPr id="8" name="组合 7">
            <a:extLst>
              <a:ext uri="{FF2B5EF4-FFF2-40B4-BE49-F238E27FC236}">
                <a16:creationId xmlns:a16="http://schemas.microsoft.com/office/drawing/2014/main" id="{A0DA94EB-C9C3-F1C3-79A7-D2BD199B960D}"/>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D8CC5D9D-7E73-CD6D-B5A0-83BEBC8C8A02}"/>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BF3B60A2-931F-D26D-D7DD-A67D49245909}"/>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60FA872A-8768-D662-20FB-08C417D882B5}"/>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DFE426D3-A03F-D99A-1044-DD2DFE48367B}"/>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B176CE40-2508-0215-93C5-BE275841AC37}"/>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D3C46CC2-5D4A-32F0-A725-C239F845DF84}"/>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8</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C3F134C9-8887-1EEF-804A-0CE03283A07F}"/>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多种多样的</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Cas</a:t>
            </a: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蛋白</a:t>
            </a:r>
            <a:endPar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1" name="文本框 20">
            <a:extLst>
              <a:ext uri="{FF2B5EF4-FFF2-40B4-BE49-F238E27FC236}">
                <a16:creationId xmlns:a16="http://schemas.microsoft.com/office/drawing/2014/main" id="{CE539006-13E7-40AA-C3D1-B55A807A675B}"/>
              </a:ext>
            </a:extLst>
          </p:cNvPr>
          <p:cNvSpPr txBox="1"/>
          <p:nvPr/>
        </p:nvSpPr>
        <p:spPr>
          <a:xfrm>
            <a:off x="8209758" y="5850257"/>
            <a:ext cx="4707656" cy="458011"/>
          </a:xfrm>
          <a:prstGeom prst="rect">
            <a:avLst/>
          </a:prstGeom>
          <a:noFill/>
        </p:spPr>
        <p:txBody>
          <a:bodyPr wrap="square" rtlCol="0">
            <a:spAutoFit/>
          </a:bodyPr>
          <a:lstStyle/>
          <a:p>
            <a:pP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Type III——</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多功能</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3" name="文本框 12">
            <a:extLst>
              <a:ext uri="{FF2B5EF4-FFF2-40B4-BE49-F238E27FC236}">
                <a16:creationId xmlns:a16="http://schemas.microsoft.com/office/drawing/2014/main" id="{8A089D32-E499-D54E-9CF8-BB00F98E5440}"/>
              </a:ext>
            </a:extLst>
          </p:cNvPr>
          <p:cNvSpPr txBox="1"/>
          <p:nvPr/>
        </p:nvSpPr>
        <p:spPr>
          <a:xfrm>
            <a:off x="3058497" y="3848255"/>
            <a:ext cx="4174446" cy="458011"/>
          </a:xfrm>
          <a:prstGeom prst="rect">
            <a:avLst/>
          </a:prstGeom>
          <a:noFill/>
        </p:spPr>
        <p:txBody>
          <a:bodyPr wrap="square" rtlCol="0">
            <a:spAutoFit/>
          </a:bodyPr>
          <a:lstStyle/>
          <a:p>
            <a:pP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Type I——</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单链长片段切割</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6" name="图片 15">
            <a:extLst>
              <a:ext uri="{FF2B5EF4-FFF2-40B4-BE49-F238E27FC236}">
                <a16:creationId xmlns:a16="http://schemas.microsoft.com/office/drawing/2014/main" id="{0ECEB648-33D7-D75F-0ECA-2AC79FFB593F}"/>
              </a:ext>
            </a:extLst>
          </p:cNvPr>
          <p:cNvPicPr>
            <a:picLocks noChangeAspect="1"/>
          </p:cNvPicPr>
          <p:nvPr/>
        </p:nvPicPr>
        <p:blipFill rotWithShape="1">
          <a:blip r:embed="rId5">
            <a:extLst>
              <a:ext uri="{28A0092B-C50C-407E-A947-70E740481C1C}">
                <a14:useLocalDpi xmlns:a14="http://schemas.microsoft.com/office/drawing/2010/main" val="0"/>
              </a:ext>
            </a:extLst>
          </a:blip>
          <a:srcRect l="2" t="1126" r="-2073"/>
          <a:stretch/>
        </p:blipFill>
        <p:spPr>
          <a:xfrm>
            <a:off x="449448" y="1881484"/>
            <a:ext cx="1477791" cy="3716852"/>
          </a:xfrm>
          <a:prstGeom prst="rect">
            <a:avLst/>
          </a:prstGeom>
        </p:spPr>
      </p:pic>
      <p:pic>
        <p:nvPicPr>
          <p:cNvPr id="18" name="图片 17">
            <a:extLst>
              <a:ext uri="{FF2B5EF4-FFF2-40B4-BE49-F238E27FC236}">
                <a16:creationId xmlns:a16="http://schemas.microsoft.com/office/drawing/2014/main" id="{9F74D38F-A5E5-186F-6441-E7194ECF8D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8851" y="1456106"/>
            <a:ext cx="4393580" cy="2309571"/>
          </a:xfrm>
          <a:prstGeom prst="rect">
            <a:avLst/>
          </a:prstGeom>
        </p:spPr>
      </p:pic>
      <p:pic>
        <p:nvPicPr>
          <p:cNvPr id="25" name="图片 24">
            <a:extLst>
              <a:ext uri="{FF2B5EF4-FFF2-40B4-BE49-F238E27FC236}">
                <a16:creationId xmlns:a16="http://schemas.microsoft.com/office/drawing/2014/main" id="{715C1314-07D1-FF35-40E2-D4A5A79FFF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79467" y="4470414"/>
            <a:ext cx="1788108" cy="1195968"/>
          </a:xfrm>
          <a:prstGeom prst="rect">
            <a:avLst/>
          </a:prstGeom>
        </p:spPr>
      </p:pic>
      <p:sp>
        <p:nvSpPr>
          <p:cNvPr id="26" name="文本框 25">
            <a:extLst>
              <a:ext uri="{FF2B5EF4-FFF2-40B4-BE49-F238E27FC236}">
                <a16:creationId xmlns:a16="http://schemas.microsoft.com/office/drawing/2014/main" id="{E93DC47A-6E61-B958-3962-1ADFC058AC69}"/>
              </a:ext>
            </a:extLst>
          </p:cNvPr>
          <p:cNvSpPr txBox="1"/>
          <p:nvPr/>
        </p:nvSpPr>
        <p:spPr>
          <a:xfrm>
            <a:off x="3198858" y="5831117"/>
            <a:ext cx="4707656" cy="458011"/>
          </a:xfrm>
          <a:prstGeom prst="rect">
            <a:avLst/>
          </a:prstGeom>
          <a:noFill/>
        </p:spPr>
        <p:txBody>
          <a:bodyPr wrap="square" rtlCol="0">
            <a:spAutoFit/>
          </a:bodyPr>
          <a:lstStyle/>
          <a:p>
            <a:pP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Type IV——</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尚且未知</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0745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E2E68-0538-F89D-ACB7-8FB727916E07}"/>
            </a:ext>
          </a:extLst>
        </p:cNvPr>
        <p:cNvGrpSpPr/>
        <p:nvPr/>
      </p:nvGrpSpPr>
      <p:grpSpPr>
        <a:xfrm>
          <a:off x="0" y="0"/>
          <a:ext cx="0" cy="0"/>
          <a:chOff x="0" y="0"/>
          <a:chExt cx="0" cy="0"/>
        </a:xfrm>
      </p:grpSpPr>
      <p:pic>
        <p:nvPicPr>
          <p:cNvPr id="17" name="图片 16">
            <a:extLst>
              <a:ext uri="{FF2B5EF4-FFF2-40B4-BE49-F238E27FC236}">
                <a16:creationId xmlns:a16="http://schemas.microsoft.com/office/drawing/2014/main" id="{16A9E6F9-A769-C338-6CE9-4AE4B72514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2181" y="1419219"/>
            <a:ext cx="5426590" cy="2059844"/>
          </a:xfrm>
          <a:prstGeom prst="rect">
            <a:avLst/>
          </a:prstGeom>
        </p:spPr>
      </p:pic>
      <p:grpSp>
        <p:nvGrpSpPr>
          <p:cNvPr id="8" name="组合 7">
            <a:extLst>
              <a:ext uri="{FF2B5EF4-FFF2-40B4-BE49-F238E27FC236}">
                <a16:creationId xmlns:a16="http://schemas.microsoft.com/office/drawing/2014/main" id="{9CE4BC8B-D76E-065F-2404-83010C62930E}"/>
              </a:ext>
            </a:extLst>
          </p:cNvPr>
          <p:cNvGrpSpPr/>
          <p:nvPr/>
        </p:nvGrpSpPr>
        <p:grpSpPr>
          <a:xfrm>
            <a:off x="10114915" y="4831715"/>
            <a:ext cx="2310130" cy="2188210"/>
            <a:chOff x="15929" y="7609"/>
            <a:chExt cx="3638" cy="3446"/>
          </a:xfrm>
        </p:grpSpPr>
        <p:pic>
          <p:nvPicPr>
            <p:cNvPr id="2" name="图片 1" descr="微信图片_20240129134527">
              <a:extLst>
                <a:ext uri="{FF2B5EF4-FFF2-40B4-BE49-F238E27FC236}">
                  <a16:creationId xmlns:a16="http://schemas.microsoft.com/office/drawing/2014/main" id="{CEAECB35-49ED-BF37-87A3-9FE9A52FCAAA}"/>
                </a:ext>
              </a:extLst>
            </p:cNvPr>
            <p:cNvPicPr>
              <a:picLocks noChangeAspect="1"/>
            </p:cNvPicPr>
            <p:nvPr/>
          </p:nvPicPr>
          <p:blipFill>
            <a:blip r:embed="rId3">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a:extLst>
                <a:ext uri="{FF2B5EF4-FFF2-40B4-BE49-F238E27FC236}">
                  <a16:creationId xmlns:a16="http://schemas.microsoft.com/office/drawing/2014/main" id="{B7414D3E-7869-74B7-E81F-7B07C109B285}"/>
                </a:ext>
              </a:extLst>
            </p:cNvPr>
            <p:cNvPicPr>
              <a:picLocks noChangeAspect="1"/>
            </p:cNvPicPr>
            <p:nvPr/>
          </p:nvPicPr>
          <p:blipFill>
            <a:blip r:embed="rId4">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a:extLst>
              <a:ext uri="{FF2B5EF4-FFF2-40B4-BE49-F238E27FC236}">
                <a16:creationId xmlns:a16="http://schemas.microsoft.com/office/drawing/2014/main" id="{1AECF376-ACEF-184A-B73D-94BD46E1F5BD}"/>
              </a:ext>
            </a:extLst>
          </p:cNvPr>
          <p:cNvCxnSpPr/>
          <p:nvPr/>
        </p:nvCxnSpPr>
        <p:spPr>
          <a:xfrm>
            <a:off x="94615" y="719455"/>
            <a:ext cx="34321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a:extLst>
              <a:ext uri="{FF2B5EF4-FFF2-40B4-BE49-F238E27FC236}">
                <a16:creationId xmlns:a16="http://schemas.microsoft.com/office/drawing/2014/main" id="{F4F1DC9C-C32F-A373-FE54-D8C07C7E797B}"/>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a:extLst>
              <a:ext uri="{FF2B5EF4-FFF2-40B4-BE49-F238E27FC236}">
                <a16:creationId xmlns:a16="http://schemas.microsoft.com/office/drawing/2014/main" id="{2AC7A62B-4912-6581-B194-E1AFF30F20A9}"/>
              </a:ext>
            </a:extLst>
          </p:cNvPr>
          <p:cNvSpPr txBox="1"/>
          <p:nvPr/>
        </p:nvSpPr>
        <p:spPr>
          <a:xfrm>
            <a:off x="894148" y="-243639"/>
            <a:ext cx="7770497" cy="1569660"/>
          </a:xfrm>
          <a:prstGeom prst="rect">
            <a:avLst/>
          </a:prstGeom>
          <a:noFill/>
        </p:spPr>
        <p:txBody>
          <a:bodyPr wrap="square" rtlCol="0">
            <a:spAutoFit/>
          </a:bodyPr>
          <a:lstStyle/>
          <a:p>
            <a:pPr>
              <a:lnSpc>
                <a:spcPct val="200000"/>
              </a:lnSpc>
            </a:pP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与</a:t>
            </a:r>
            <a:r>
              <a:rPr kumimoji="1" lang="en-US" altLang="zh-CN" sz="3200"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CRISPR</a:t>
            </a:r>
            <a:r>
              <a:rPr kumimoji="1" lang="zh-CN" altLang="en-US" sz="3200" dirty="0">
                <a:solidFill>
                  <a:srgbClr val="610FA1"/>
                </a:solidFill>
                <a:latin typeface="KaiTi" panose="02010609060101010101" pitchFamily="49" charset="-122"/>
                <a:ea typeface="KaiTi" panose="02010609060101010101" pitchFamily="49" charset="-122"/>
              </a:rPr>
              <a:t>衍生技术</a:t>
            </a:r>
            <a:endParaRPr kumimoji="1" lang="en-US" altLang="zh-CN" sz="3200" dirty="0">
              <a:solidFill>
                <a:srgbClr val="610FA1"/>
              </a:solidFill>
              <a:latin typeface="KaiTi" panose="02010609060101010101" pitchFamily="49" charset="-122"/>
              <a:ea typeface="KaiTi" panose="02010609060101010101" pitchFamily="49" charset="-122"/>
            </a:endParaRPr>
          </a:p>
          <a:p>
            <a:endParaRPr lang="en-US" altLang="zh-CN" sz="3200" dirty="0">
              <a:solidFill>
                <a:srgbClr val="7030A0"/>
              </a:solidFill>
              <a:latin typeface="Times New Roman" panose="02020603050405020304" pitchFamily="18" charset="0"/>
              <a:ea typeface="华文宋体" panose="02010600040101010101" charset="-122"/>
              <a:cs typeface="Times New Roman" panose="02020603050405020304" pitchFamily="18" charset="0"/>
            </a:endParaRPr>
          </a:p>
        </p:txBody>
      </p:sp>
      <p:sp>
        <p:nvSpPr>
          <p:cNvPr id="6" name="灯片编号占位符 5">
            <a:extLst>
              <a:ext uri="{FF2B5EF4-FFF2-40B4-BE49-F238E27FC236}">
                <a16:creationId xmlns:a16="http://schemas.microsoft.com/office/drawing/2014/main" id="{2ADC20B1-CB85-D438-5854-9F4860F20CEA}"/>
              </a:ext>
            </a:extLst>
          </p:cNvPr>
          <p:cNvSpPr>
            <a:spLocks noGrp="1"/>
          </p:cNvSpPr>
          <p:nvPr>
            <p:ph type="sldNum" sz="quarter" idx="12"/>
          </p:nvPr>
        </p:nvSpPr>
        <p:spPr>
          <a:xfrm>
            <a:off x="9350375" y="6435090"/>
            <a:ext cx="2743200" cy="365125"/>
          </a:xfrm>
        </p:spPr>
        <p:txBody>
          <a:body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t>9</a:t>
            </a:fld>
            <a:endParaRPr lang="zh-CN" altLang="en-US" sz="1800" b="1">
              <a:solidFill>
                <a:srgbClr val="610FA1"/>
              </a:solidFill>
              <a:latin typeface="华文行楷" panose="02010800040101010101" charset="-122"/>
              <a:ea typeface="华文行楷" panose="02010800040101010101" charset="-122"/>
            </a:endParaRPr>
          </a:p>
        </p:txBody>
      </p:sp>
      <p:sp>
        <p:nvSpPr>
          <p:cNvPr id="5" name="文本框 4">
            <a:extLst>
              <a:ext uri="{FF2B5EF4-FFF2-40B4-BE49-F238E27FC236}">
                <a16:creationId xmlns:a16="http://schemas.microsoft.com/office/drawing/2014/main" id="{E60FB083-BD20-F4CF-FAB2-D8AB31B43AA3}"/>
              </a:ext>
            </a:extLst>
          </p:cNvPr>
          <p:cNvSpPr txBox="1"/>
          <p:nvPr/>
        </p:nvSpPr>
        <p:spPr>
          <a:xfrm>
            <a:off x="495975" y="820688"/>
            <a:ext cx="4953628" cy="576248"/>
          </a:xfrm>
          <a:prstGeom prst="rect">
            <a:avLst/>
          </a:prstGeom>
          <a:noFill/>
        </p:spPr>
        <p:txBody>
          <a:bodyPr wrap="square" rtlCol="0">
            <a:spAutoFit/>
          </a:bodyPr>
          <a:lstStyle/>
          <a:p>
            <a:pPr>
              <a:lnSpc>
                <a:spcPct val="150000"/>
              </a:lnSpc>
            </a:pP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多种多样的</a:t>
            </a:r>
            <a:r>
              <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Cas</a:t>
            </a:r>
            <a:r>
              <a:rPr kumimoji="1" lang="zh-CN" altLang="en-US"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蛋白</a:t>
            </a:r>
            <a:endParaRPr kumimoji="1" lang="en-US" altLang="zh-CN" sz="2400" b="1"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1" name="文本框 20">
            <a:extLst>
              <a:ext uri="{FF2B5EF4-FFF2-40B4-BE49-F238E27FC236}">
                <a16:creationId xmlns:a16="http://schemas.microsoft.com/office/drawing/2014/main" id="{ABEA870D-242B-5AD9-93AB-BC612A390476}"/>
              </a:ext>
            </a:extLst>
          </p:cNvPr>
          <p:cNvSpPr txBox="1"/>
          <p:nvPr/>
        </p:nvSpPr>
        <p:spPr>
          <a:xfrm>
            <a:off x="8063358" y="3786817"/>
            <a:ext cx="2910253" cy="870688"/>
          </a:xfrm>
          <a:prstGeom prst="rect">
            <a:avLst/>
          </a:prstGeom>
          <a:noFill/>
        </p:spPr>
        <p:txBody>
          <a:bodyPr wrap="square" rtlCol="0">
            <a:spAutoFit/>
          </a:bodyPr>
          <a:lstStyle/>
          <a:p>
            <a:pP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Type V——Cas12</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更易被递送但效率不如</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Cas9</a:t>
            </a:r>
          </a:p>
        </p:txBody>
      </p:sp>
      <p:sp>
        <p:nvSpPr>
          <p:cNvPr id="13" name="文本框 12">
            <a:extLst>
              <a:ext uri="{FF2B5EF4-FFF2-40B4-BE49-F238E27FC236}">
                <a16:creationId xmlns:a16="http://schemas.microsoft.com/office/drawing/2014/main" id="{08F1D256-BACA-C45A-8F4E-CFDBE82AFAC1}"/>
              </a:ext>
            </a:extLst>
          </p:cNvPr>
          <p:cNvSpPr txBox="1"/>
          <p:nvPr/>
        </p:nvSpPr>
        <p:spPr>
          <a:xfrm>
            <a:off x="3042133" y="3572261"/>
            <a:ext cx="4174446" cy="458011"/>
          </a:xfrm>
          <a:prstGeom prst="rect">
            <a:avLst/>
          </a:prstGeom>
          <a:noFill/>
        </p:spPr>
        <p:txBody>
          <a:bodyPr wrap="square" rtlCol="0">
            <a:spAutoFit/>
          </a:bodyPr>
          <a:lstStyle/>
          <a:p>
            <a:pP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Type II——Cas9 </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最为经典</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6" name="文本框 25">
            <a:extLst>
              <a:ext uri="{FF2B5EF4-FFF2-40B4-BE49-F238E27FC236}">
                <a16:creationId xmlns:a16="http://schemas.microsoft.com/office/drawing/2014/main" id="{AE3C1F81-EBEF-BDF4-E1D1-6CA06B7B7F12}"/>
              </a:ext>
            </a:extLst>
          </p:cNvPr>
          <p:cNvSpPr txBox="1"/>
          <p:nvPr/>
        </p:nvSpPr>
        <p:spPr>
          <a:xfrm>
            <a:off x="1483112" y="5754073"/>
            <a:ext cx="6000072" cy="873509"/>
          </a:xfrm>
          <a:prstGeom prst="rect">
            <a:avLst/>
          </a:prstGeom>
          <a:noFill/>
        </p:spPr>
        <p:txBody>
          <a:bodyPr wrap="square" rtlCol="0">
            <a:spAutoFit/>
          </a:bodyPr>
          <a:lstStyle/>
          <a:p>
            <a:pPr>
              <a:lnSpc>
                <a:spcPct val="150000"/>
              </a:lnSpc>
            </a:pP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Type VI——Cas13</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RNA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水平编辑；走火入魔的“旁切效应”</a:t>
            </a:r>
            <a:b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b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可被用于检测：</a:t>
            </a:r>
            <a:r>
              <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RNA</a:t>
            </a:r>
            <a:r>
              <a:rPr kumimoji="1" lang="zh-CN" altLang="en-US" dirty="0">
                <a:solidFill>
                  <a:srgbClr val="610FA1"/>
                </a:solidFill>
                <a:latin typeface="Times New Roman" panose="02020603050405020304" pitchFamily="18" charset="0"/>
                <a:ea typeface="KaiTi" panose="02010609060101010101" pitchFamily="49" charset="-122"/>
                <a:cs typeface="Times New Roman" panose="02020603050405020304" pitchFamily="18" charset="0"/>
              </a:rPr>
              <a:t>荧光淬灭</a:t>
            </a:r>
            <a:endParaRPr kumimoji="1" lang="en-US" altLang="zh-CN" dirty="0">
              <a:solidFill>
                <a:srgbClr val="610FA1"/>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1" name="图片 10">
            <a:extLst>
              <a:ext uri="{FF2B5EF4-FFF2-40B4-BE49-F238E27FC236}">
                <a16:creationId xmlns:a16="http://schemas.microsoft.com/office/drawing/2014/main" id="{FFB90829-61FE-DA9E-1425-4197234455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15" y="2531508"/>
            <a:ext cx="2100739" cy="2197202"/>
          </a:xfrm>
          <a:prstGeom prst="rect">
            <a:avLst/>
          </a:prstGeom>
        </p:spPr>
      </p:pic>
      <p:pic>
        <p:nvPicPr>
          <p:cNvPr id="14" name="图片 13">
            <a:extLst>
              <a:ext uri="{FF2B5EF4-FFF2-40B4-BE49-F238E27FC236}">
                <a16:creationId xmlns:a16="http://schemas.microsoft.com/office/drawing/2014/main" id="{1BBD2535-F73E-7C6C-3412-5B444208B1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63016" y="1217459"/>
            <a:ext cx="4191409" cy="2496124"/>
          </a:xfrm>
          <a:prstGeom prst="rect">
            <a:avLst/>
          </a:prstGeom>
        </p:spPr>
      </p:pic>
      <p:pic>
        <p:nvPicPr>
          <p:cNvPr id="20" name="图片 19">
            <a:extLst>
              <a:ext uri="{FF2B5EF4-FFF2-40B4-BE49-F238E27FC236}">
                <a16:creationId xmlns:a16="http://schemas.microsoft.com/office/drawing/2014/main" id="{C83F3485-F1FE-31BE-F0B3-3B655C41744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3008" y="4321872"/>
            <a:ext cx="5675763" cy="1432201"/>
          </a:xfrm>
          <a:prstGeom prst="rect">
            <a:avLst/>
          </a:prstGeom>
        </p:spPr>
      </p:pic>
    </p:spTree>
    <p:extLst>
      <p:ext uri="{BB962C8B-B14F-4D97-AF65-F5344CB8AC3E}">
        <p14:creationId xmlns:p14="http://schemas.microsoft.com/office/powerpoint/2010/main" val="240371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jFmZWIzNDg2MmIzZjExOTIzMmViNTBmYTMwYTk0ZWYifQ=="/>
  <p:tag name="KSO_WPP_MARK_KEY" val="d8c98273-79af-45a8-ad09-21b57cf58666"/>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TotalTime>
  <Words>790</Words>
  <Application>Microsoft Macintosh PowerPoint</Application>
  <PresentationFormat>宽屏</PresentationFormat>
  <Paragraphs>106</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华文宋体</vt:lpstr>
      <vt:lpstr>华文行楷</vt:lpstr>
      <vt:lpstr>KaiTi</vt:lpstr>
      <vt:lpstr>Arial</vt:lpstr>
      <vt:lpstr>Calibri</vt:lpstr>
      <vt:lpstr>Cambria</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yjy</dc:creator>
  <cp:lastModifiedBy>玮杰 李</cp:lastModifiedBy>
  <cp:revision>17</cp:revision>
  <dcterms:created xsi:type="dcterms:W3CDTF">2024-01-29T05:45:00Z</dcterms:created>
  <dcterms:modified xsi:type="dcterms:W3CDTF">2024-02-06T10:26:13Z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7C2429DFC30840CA80E7C9FEF89DFA02_12</vt:lpwstr>
  </property>
  <property fmtid="{D5CDD505-2E9C-101B-9397-08002B2CF9AE}" pid="3" name="KSOProductBuildVer">
    <vt:lpwstr>2052-11.1.0.14036</vt:lpwstr>
  </property>
</Properties>
</file>