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3"/>
    <p:sldId id="258" r:id="rId4"/>
    <p:sldId id="269" r:id="rId5"/>
    <p:sldId id="271" r:id="rId6"/>
    <p:sldId id="273" r:id="rId7"/>
    <p:sldId id="265" r:id="rId8"/>
    <p:sldId id="272" r:id="rId9"/>
    <p:sldId id="270" r:id="rId10"/>
    <p:sldId id="268" r:id="rId11"/>
    <p:sldId id="274" r:id="rId12"/>
    <p:sldId id="277" r:id="rId13"/>
    <p:sldId id="278" r:id="rId14"/>
    <p:sldId id="275" r:id="rId15"/>
    <p:sldId id="279" r:id="rId16"/>
    <p:sldId id="280" r:id="rId17"/>
    <p:sldId id="276" r:id="rId18"/>
    <p:sldId id="267" r:id="rId19"/>
    <p:sldId id="281" r:id="rId20"/>
    <p:sldId id="282" r:id="rId21"/>
    <p:sldId id="285" r:id="rId22"/>
    <p:sldId id="284" r:id="rId23"/>
    <p:sldId id="266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0FA1"/>
    <a:srgbClr val="8515DB"/>
    <a:srgbClr val="A13FEC"/>
    <a:srgbClr val="CA9BE9"/>
    <a:srgbClr val="D9B7EF"/>
    <a:srgbClr val="E8D3F5"/>
    <a:srgbClr val="DDE2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3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.xml"/><Relationship Id="rId4" Type="http://schemas.openxmlformats.org/officeDocument/2006/relationships/image" Target="../media/image3.jpeg"/><Relationship Id="rId3" Type="http://schemas.openxmlformats.org/officeDocument/2006/relationships/tags" Target="../tags/tag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2858770" y="415925"/>
            <a:ext cx="6474460" cy="6024880"/>
            <a:chOff x="4502" y="655"/>
            <a:chExt cx="10196" cy="9488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31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>
              <a:off x="4502" y="655"/>
              <a:ext cx="10196" cy="9489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44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>
              <a:off x="7663" y="3413"/>
              <a:ext cx="3946" cy="3714"/>
            </a:xfrm>
            <a:prstGeom prst="rect">
              <a:avLst/>
            </a:prstGeom>
          </p:spPr>
        </p:pic>
      </p:grpSp>
      <p:pic>
        <p:nvPicPr>
          <p:cNvPr id="8" name="图片 7" descr="微信图片_20240129134527"/>
          <p:cNvPicPr>
            <a:picLocks noChangeAspect="1"/>
          </p:cNvPicPr>
          <p:nvPr/>
        </p:nvPicPr>
        <p:blipFill>
          <a:blip r:embed="rId1">
            <a:alphaModFix amt="10000"/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314" t="16184" r="22185" b="21314"/>
          <a:stretch>
            <a:fillRect/>
          </a:stretch>
        </p:blipFill>
        <p:spPr>
          <a:xfrm rot="1380000">
            <a:off x="1166495" y="-1810385"/>
            <a:ext cx="9714230" cy="99987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18740" y="2586990"/>
            <a:ext cx="69996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ln>
                  <a:solidFill>
                    <a:srgbClr val="E8D3F5"/>
                  </a:solidFill>
                </a:ln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纳米酶</a:t>
            </a:r>
            <a:endParaRPr lang="zh-CN" altLang="en-US" sz="7200" b="1">
              <a:ln>
                <a:solidFill>
                  <a:srgbClr val="E8D3F5"/>
                </a:solidFill>
              </a:ln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80170" y="5248275"/>
            <a:ext cx="2578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汇报人：杨佳忆</a:t>
            </a:r>
            <a:endParaRPr lang="en-US" altLang="zh-CN" sz="2400">
              <a:solidFill>
                <a:srgbClr val="7030A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400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日期：</a:t>
            </a:r>
            <a:r>
              <a:rPr lang="en-US" altLang="zh-CN" sz="2400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2024.2.8</a:t>
            </a:r>
            <a:endParaRPr lang="en-US" altLang="zh-CN" sz="2400">
              <a:solidFill>
                <a:srgbClr val="7030A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7" name="图片 6" descr="微信图片_2024020218130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7590155" y="4781550"/>
            <a:ext cx="1526540" cy="1468755"/>
          </a:xfrm>
          <a:prstGeom prst="rect">
            <a:avLst/>
          </a:prstGeom>
        </p:spPr>
      </p:pic>
      <p:sp>
        <p:nvSpPr>
          <p:cNvPr id="11" name="灯片编号占位符 5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9350375" y="643509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8455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纳米酶的</a:t>
            </a:r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应用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" name="图片 4" descr="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450" y="864870"/>
            <a:ext cx="9596120" cy="555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8455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纳米酶的</a:t>
            </a:r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应用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" name="图片 4" descr="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955" y="850900"/>
            <a:ext cx="9611360" cy="5714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8455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纳米酶的</a:t>
            </a:r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应用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" name="图片 4" descr="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575" y="764540"/>
            <a:ext cx="9660255" cy="6160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8455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纳米酶的</a:t>
            </a:r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应用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" name="图片 4" descr="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785" y="955675"/>
            <a:ext cx="9406255" cy="5532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8455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纳米酶的</a:t>
            </a:r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应用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" name="图片 4" descr="2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915" t="1853"/>
          <a:stretch>
            <a:fillRect/>
          </a:stretch>
        </p:blipFill>
        <p:spPr>
          <a:xfrm>
            <a:off x="760095" y="899160"/>
            <a:ext cx="8806180" cy="5631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8455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纳米酶的</a:t>
            </a:r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应用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" name="图片 4" descr="23"/>
          <p:cNvPicPr>
            <a:picLocks noChangeAspect="1"/>
          </p:cNvPicPr>
          <p:nvPr/>
        </p:nvPicPr>
        <p:blipFill>
          <a:blip r:embed="rId3"/>
          <a:srcRect l="1038" t="1740"/>
          <a:stretch>
            <a:fillRect/>
          </a:stretch>
        </p:blipFill>
        <p:spPr>
          <a:xfrm>
            <a:off x="1153160" y="943610"/>
            <a:ext cx="8517890" cy="556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8455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纳米酶的</a:t>
            </a:r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应用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" name="图片 4" descr="2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89" t="1395" r="378" b="941"/>
          <a:stretch>
            <a:fillRect/>
          </a:stretch>
        </p:blipFill>
        <p:spPr>
          <a:xfrm>
            <a:off x="1144905" y="859790"/>
            <a:ext cx="8739505" cy="567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3473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纳米合成生物学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" name="图片 4" descr="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060" y="1087755"/>
            <a:ext cx="9729470" cy="5329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3473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纳米合成生物学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42085" y="1214755"/>
            <a:ext cx="875411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</a:t>
            </a:r>
            <a:r>
              <a:rPr lang="zh-CN" altLang="en-US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有关纳米酶，未来的体系构建是与合成生物学类似的（</a:t>
            </a:r>
            <a:r>
              <a:rPr lang="en-US" altLang="zh-CN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“</a:t>
            </a:r>
            <a:r>
              <a:rPr lang="zh-CN" altLang="en-US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自下而上</a:t>
            </a:r>
            <a:r>
              <a:rPr lang="en-US" altLang="zh-CN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”“</a:t>
            </a:r>
            <a:r>
              <a:rPr lang="zh-CN" altLang="en-US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自上而下</a:t>
            </a:r>
            <a:r>
              <a:rPr lang="en-US" altLang="zh-CN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”</a:t>
            </a:r>
            <a:r>
              <a:rPr lang="zh-CN" altLang="en-US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）</a:t>
            </a:r>
            <a:endParaRPr lang="zh-CN" altLang="en-US" sz="240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无细胞体系</a:t>
            </a:r>
            <a:endParaRPr lang="zh-CN" altLang="en-US" sz="2400">
              <a:solidFill>
                <a:srgbClr val="FF0000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极端条件下催化</a:t>
            </a:r>
            <a:endParaRPr lang="zh-CN" altLang="en-US" sz="2400">
              <a:solidFill>
                <a:srgbClr val="FF0000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设计蛋白质骨架与纳米酶的性质相匹配</a:t>
            </a:r>
            <a:endParaRPr lang="zh-CN" altLang="en-US" sz="2400">
              <a:solidFill>
                <a:srgbClr val="FF0000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纳米酶的生物合成（合成纳米级蛋白质与金属组装）</a:t>
            </a:r>
            <a:endParaRPr lang="zh-CN" altLang="en-US" sz="2400">
              <a:solidFill>
                <a:srgbClr val="FF0000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r>
              <a:rPr lang="en-US" altLang="zh-CN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1.</a:t>
            </a:r>
            <a:r>
              <a:rPr lang="zh-CN" altLang="en-US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解析纳米酶关键催化位点</a:t>
            </a:r>
            <a:endParaRPr lang="zh-CN" altLang="en-US" sz="240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r>
              <a:rPr lang="en-US" altLang="zh-CN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2.</a:t>
            </a:r>
            <a:r>
              <a:rPr lang="zh-CN" altLang="en-US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解析限域微环境与纳米酶催化选择性的关系</a:t>
            </a:r>
            <a:endParaRPr lang="zh-CN" altLang="en-US" sz="240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r>
              <a:rPr lang="en-US" altLang="zh-CN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3.解析纳米酶的催化机制</a:t>
            </a:r>
            <a:endParaRPr lang="en-US" altLang="zh-CN" sz="240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r>
              <a:rPr lang="en-US" altLang="zh-CN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4.拓展催化类型</a:t>
            </a:r>
            <a:endParaRPr lang="en-US" altLang="zh-CN" sz="240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r>
              <a:rPr lang="en-US" altLang="zh-CN" sz="2400">
                <a:highlight>
                  <a:srgbClr val="FFFF00"/>
                </a:highlight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5.拓展应用领域</a:t>
            </a:r>
            <a:r>
              <a:rPr lang="zh-CN" altLang="en-US" sz="2400">
                <a:highlight>
                  <a:srgbClr val="FFFF00"/>
                </a:highlight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（绿色合成）</a:t>
            </a:r>
            <a:endParaRPr lang="en-US" altLang="zh-CN" sz="2400">
              <a:highlight>
                <a:srgbClr val="FFFF00"/>
              </a:highlight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r>
              <a:rPr lang="en-US" altLang="zh-CN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6. 建立纳米酶数据库</a:t>
            </a:r>
            <a:r>
              <a:rPr lang="zh-CN" altLang="en-US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，建立纳米酶文库</a:t>
            </a:r>
            <a:endParaRPr lang="zh-CN" altLang="en-US" sz="240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r>
              <a:rPr lang="en-US" altLang="zh-CN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7.规模化生产与质量控制</a:t>
            </a:r>
            <a:endParaRPr lang="en-US" altLang="zh-CN" sz="240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3473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纳米合成生物学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" name="图片 4" descr="1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9570" y="903605"/>
            <a:ext cx="8141970" cy="35483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08025" y="4636135"/>
            <a:ext cx="1000506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此，作者介绍了一种基于纳米材料的合成生物学策略，用于精确和定量地剪裁高度有序的纳米结构，该策略使用蛋白质构建块的“自下而上”分级结合。组装的纳米低聚物具有可调的蛋白质基序和多价结合结构域，有助于延长血液循环时间，通过直接靶向细胞受体在肿瘤细胞内积累，并通过跨细胞机制深入肿瘤组织。使用这些蛋白质/蛋白质纳米低聚物作为支架，作者通过在蛋白质纳米笼的空腔内原位掺入金属纳米团簇，创造了一系列新的人工纳米级金属酶（纳米酶）。纳米酶能够模拟过氧化物酶样活性并产生细胞毒性自由基。与单独的纳米酶相比，寡聚纳米酶的系统递送显示出显著增强的治疗和抗肿瘤益处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16375" y="4267835"/>
            <a:ext cx="33877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doi: 10.1002/adma.202103128.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8455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什么是纳米酶（</a:t>
            </a:r>
            <a:r>
              <a:rPr lang="en-US" altLang="zh-CN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nanozyme</a:t>
            </a:r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）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7395" y="5549265"/>
            <a:ext cx="93364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纳米酶是一类既有纳米材料的独特性能，又有催化功能的模拟酶。纳米酶具有催化效率高、稳定、经济和规模化制备的特点，它在医学、化工、食品、农业和环境等领域得到广泛应用。2022年度化学领域十大新兴技术之一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图片 9" descr="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988" b="959"/>
          <a:stretch>
            <a:fillRect/>
          </a:stretch>
        </p:blipFill>
        <p:spPr>
          <a:xfrm>
            <a:off x="747395" y="850900"/>
            <a:ext cx="9427845" cy="468122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513320" y="2184400"/>
            <a:ext cx="2451100" cy="147383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3473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纳米合成生物学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0" name="图片 9" descr="2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906780"/>
            <a:ext cx="10499725" cy="552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3473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纳米合成生物学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7995" y="4988560"/>
            <a:ext cx="79222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Ag@Pt通过核酸和金属离子配位驱动的一步快速自组装，设计并合成了具有优异类过氧化物酶和抗菌效果的纳米酶。可调节NA-Ag@Pt使用单链核酸作为模板，在4分钟内合成纳米酶</a:t>
            </a:r>
            <a:endParaRPr lang="zh-CN" altLang="en-US"/>
          </a:p>
        </p:txBody>
      </p:sp>
      <p:pic>
        <p:nvPicPr>
          <p:cNvPr id="10" name="图片 9" descr="1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0700" y="1642110"/>
            <a:ext cx="11389995" cy="23221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084070" y="4343400"/>
            <a:ext cx="82638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Du Z, Zhu L, Wang P, et al. Coordination‐Driven One‐Step Rapid Self‐Assembly Synthesis of Dual‐Functional Ag@ Pt Nanozyme[J]. Small, 2023: 2301048.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3752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纳米酶与</a:t>
            </a:r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生物起源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8455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什么是纳米酶（</a:t>
            </a:r>
            <a:r>
              <a:rPr lang="en-US" altLang="zh-CN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nanozyme</a:t>
            </a:r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）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 descr="4"/>
          <p:cNvPicPr>
            <a:picLocks noChangeAspect="1"/>
          </p:cNvPicPr>
          <p:nvPr/>
        </p:nvPicPr>
        <p:blipFill>
          <a:blip r:embed="rId3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rcRect t="1357"/>
          <a:stretch>
            <a:fillRect/>
          </a:stretch>
        </p:blipFill>
        <p:spPr>
          <a:xfrm>
            <a:off x="462915" y="764540"/>
            <a:ext cx="9727565" cy="5380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8455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什么是纳米酶（</a:t>
            </a:r>
            <a:r>
              <a:rPr lang="en-US" altLang="zh-CN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nanozyme</a:t>
            </a:r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）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" name="图片 4" descr="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738"/>
          <a:stretch>
            <a:fillRect/>
          </a:stretch>
        </p:blipFill>
        <p:spPr>
          <a:xfrm>
            <a:off x="353695" y="902970"/>
            <a:ext cx="10033635" cy="548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8455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什么是纳米酶（</a:t>
            </a:r>
            <a:r>
              <a:rPr lang="en-US" altLang="zh-CN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nanozyme</a:t>
            </a:r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）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0" name="图片 9" descr="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83" t="904"/>
          <a:stretch>
            <a:fillRect/>
          </a:stretch>
        </p:blipFill>
        <p:spPr>
          <a:xfrm>
            <a:off x="360045" y="902335"/>
            <a:ext cx="9907905" cy="563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2759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纳米酶的</a:t>
            </a:r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发现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F">
                  <a:alpha val="100000"/>
                </a:srgbClr>
              </a:clrFrom>
              <a:clrTo>
                <a:srgbClr val="FEFE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6310" y="922020"/>
            <a:ext cx="7058025" cy="5513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2759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纳米酶的</a:t>
            </a:r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发现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" name="图片 4" descr="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7295" y="928370"/>
            <a:ext cx="8771890" cy="573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2759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纳米酶的</a:t>
            </a:r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发现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" name="图片 4" descr="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395" y="898525"/>
            <a:ext cx="4492625" cy="3290570"/>
          </a:xfrm>
          <a:prstGeom prst="rect">
            <a:avLst/>
          </a:prstGeom>
        </p:spPr>
      </p:pic>
      <p:pic>
        <p:nvPicPr>
          <p:cNvPr id="10" name="图片 9" descr="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1695" y="898525"/>
            <a:ext cx="7332980" cy="3141345"/>
          </a:xfrm>
          <a:prstGeom prst="rect">
            <a:avLst/>
          </a:prstGeom>
        </p:spPr>
      </p:pic>
      <p:pic>
        <p:nvPicPr>
          <p:cNvPr id="11" name="图片 10" descr="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8665" y="4044315"/>
            <a:ext cx="8154670" cy="275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12128500" cy="0"/>
          </a:xfrm>
          <a:prstGeom prst="line">
            <a:avLst/>
          </a:prstGeom>
          <a:ln w="635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8455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纳米酶的</a:t>
            </a:r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应用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" name="图片 4" descr="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1435" y="953770"/>
            <a:ext cx="8563610" cy="5629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ZjFmZWIzNDg2MmIzZjExOTIzMmViNTBmYTMwYTk0ZWYifQ=="/>
  <p:tag name="KSO_WPP_MARK_KEY" val="d8c98273-79af-45a8-ad09-21b57cf5866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1046</Words>
  <Application>WPS 演示</Application>
  <PresentationFormat>宽屏</PresentationFormat>
  <Paragraphs>114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华文行楷</vt:lpstr>
      <vt:lpstr>华文宋体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yjy</dc:creator>
  <cp:lastModifiedBy>2023013058</cp:lastModifiedBy>
  <cp:revision>24</cp:revision>
  <dcterms:created xsi:type="dcterms:W3CDTF">2024-01-29T05:45:00Z</dcterms:created>
  <dcterms:modified xsi:type="dcterms:W3CDTF">2024-02-08T11:00:08Z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7C2429DFC30840CA80E7C9FEF89DFA02_12</vt:lpwstr>
  </property>
  <property fmtid="{D5CDD505-2E9C-101B-9397-08002B2CF9AE}" pid="3" name="KSOProductBuildVer">
    <vt:lpwstr>2052-11.1.0.14036</vt:lpwstr>
  </property>
</Properties>
</file>