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63" r:id="rId3"/>
    <p:sldId id="264" r:id="rId4"/>
    <p:sldId id="294" r:id="rId5"/>
    <p:sldId id="296" r:id="rId6"/>
    <p:sldId id="300" r:id="rId7"/>
    <p:sldId id="297" r:id="rId8"/>
    <p:sldId id="298" r:id="rId9"/>
    <p:sldId id="299" r:id="rId10"/>
    <p:sldId id="301" r:id="rId11"/>
    <p:sldId id="302" r:id="rId12"/>
    <p:sldId id="303" r:id="rId13"/>
    <p:sldId id="305" r:id="rId14"/>
    <p:sldId id="306" r:id="rId15"/>
    <p:sldId id="319" r:id="rId16"/>
    <p:sldId id="320" r:id="rId17"/>
    <p:sldId id="321" r:id="rId18"/>
    <p:sldId id="308" r:id="rId19"/>
    <p:sldId id="310" r:id="rId20"/>
    <p:sldId id="313" r:id="rId21"/>
    <p:sldId id="312" r:id="rId22"/>
    <p:sldId id="314" r:id="rId23"/>
    <p:sldId id="315" r:id="rId24"/>
    <p:sldId id="316" r:id="rId25"/>
    <p:sldId id="311" r:id="rId26"/>
    <p:sldId id="318" r:id="rId27"/>
    <p:sldId id="317" r:id="rId28"/>
  </p:sldIdLst>
  <p:sldSz cx="12192000" cy="6858000"/>
  <p:notesSz cx="6858000" cy="9144000"/>
  <p:embeddedFontLst>
    <p:embeddedFont>
      <p:font typeface="28 Days Later" panose="020B0603050302020204" pitchFamily="34" charset="0"/>
      <p:regular r:id="rId30"/>
    </p:embeddedFont>
    <p:embeddedFont>
      <p:font typeface="Cambria Math" panose="02040503050406030204" pitchFamily="18" charset="0"/>
      <p:regular r:id="rId31"/>
    </p:embeddedFont>
    <p:embeddedFont>
      <p:font typeface="IBM Plex Sans" panose="020B0503050203000203" pitchFamily="34" charset="0"/>
      <p:regular r:id="rId32"/>
      <p:bold r:id="rId33"/>
      <p:italic r:id="rId34"/>
      <p:boldItalic r:id="rId35"/>
    </p:embeddedFont>
    <p:embeddedFont>
      <p:font typeface="Transformers Movie" pitchFamily="2" charset="0"/>
      <p:bold r:id="rId36"/>
    </p:embeddedFont>
    <p:embeddedFont>
      <p:font typeface="黑体" panose="02010609060101010101" pitchFamily="49" charset="-122"/>
      <p:regular r:id="rId37"/>
    </p:embeddedFont>
    <p:embeddedFont>
      <p:font typeface="华文行楷" panose="02010800040101010101" pitchFamily="2" charset="-122"/>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9BE9"/>
    <a:srgbClr val="3883CE"/>
    <a:srgbClr val="234380"/>
    <a:srgbClr val="610FA1"/>
    <a:srgbClr val="A13FEC"/>
    <a:srgbClr val="8515DB"/>
    <a:srgbClr val="E8D3F5"/>
    <a:srgbClr val="D9B7EF"/>
    <a:srgbClr val="DD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3" autoAdjust="0"/>
    <p:restoredTop sz="82719" autoAdjust="0"/>
  </p:normalViewPr>
  <p:slideViewPr>
    <p:cSldViewPr snapToGrid="0">
      <p:cViewPr varScale="1">
        <p:scale>
          <a:sx n="89" d="100"/>
          <a:sy n="89" d="100"/>
        </p:scale>
        <p:origin x="180" y="4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4049994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05B9B-F559-FE67-11F6-6E61A81492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B249E86-E0AF-C85A-4E77-225EE253BC6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511429-254F-BB8F-296D-91DDAE65362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ED924CF-8DCC-DE58-871A-5FEF80175A76}"/>
              </a:ext>
            </a:extLst>
          </p:cNvPr>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049630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B8C38-9CCA-70C9-D2BA-C1F57CCFF6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8D11A19-E822-B0F4-09AB-A2BF7A8628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B1E96EB-57F7-55CB-F511-5C80E41A0A5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B518855-E545-6297-CD26-658EB9DD24FB}"/>
              </a:ext>
            </a:extLst>
          </p:cNvPr>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60906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2378F-3E4A-C368-495E-556E53EB9B5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90B0278-561E-A57B-E8EF-95371C0CB58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3B708BD-C568-1228-0E42-70EB9DB89A5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9ACC90C-59D5-3775-7971-8B0378DF65BD}"/>
              </a:ext>
            </a:extLst>
          </p:cNvPr>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190334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D43C6-1C67-540D-2387-FC61C24975D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94FC7BB-9C7B-577B-24E3-BB70AC63EF3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A10BF3-187B-07AB-D6CF-2A2DD16F00D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19ABF02-03FC-903C-6DD7-F43524BC1375}"/>
              </a:ext>
            </a:extLst>
          </p:cNvPr>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569148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BEDB7-CE29-4C05-F0C1-6C6A99FA4D5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534E82-5CEF-84D9-023E-BB5078D7D64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6C5683A-FF67-8E62-A603-30E89D5CD87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B31A90D-B3ED-BD78-9ABC-2EDF516770F9}"/>
              </a:ext>
            </a:extLst>
          </p:cNvPr>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34482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B594A-5BC0-D687-44ED-D0EE9DF6D13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5CAE81-AF08-6815-B768-A1792E0BEB7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E01EFFA-380A-014C-FCF3-6683B6E70D9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13B7F6D-4784-743D-B853-18600DB65425}"/>
              </a:ext>
            </a:extLst>
          </p:cNvPr>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814318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3AA1C-5125-848E-3E0F-3BCD4EC25D6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D946BFD-12CF-6BDB-77CA-AD9AE83BDB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36F9865-EE8B-E0BE-DF3E-1D53F0BD7E4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87FB4A5-7879-03CF-917B-F8C4E977E89F}"/>
              </a:ext>
            </a:extLst>
          </p:cNvPr>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480871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5DBBD-5163-DB34-B275-15B2D3AD9B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FFA80A-A155-0358-72DF-DC959DA74F7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375431C-A104-21A6-ABD3-0879867CC9C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5D17B61-A007-4D44-6E4D-867BFFDFEFD4}"/>
              </a:ext>
            </a:extLst>
          </p:cNvPr>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367446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AC7C-CD88-FC55-7AB3-E1C07D9D109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76A356-931A-EFB8-89C9-4D5DD74D569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9C550B4-6A4E-3F5D-84FD-B9A9F7B4277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640B80B-EC2F-2EEF-1C38-8C788D30026D}"/>
              </a:ext>
            </a:extLst>
          </p:cNvPr>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713243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8E224-889E-F898-EBCA-755EF38655C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65643A-9727-F7EB-3E66-209B0E73D68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2AE377B-CD53-5256-0B9B-C2052FC8F83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F707F92-4516-A207-732C-ABA637D16D0A}"/>
              </a:ext>
            </a:extLst>
          </p:cNvPr>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815335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756575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0EDB6-9A9C-C514-598D-D340462DA52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B59F9D4-89BB-F6AF-E2DE-24D25E660F0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79F4CE9-198E-B150-4B97-C9CD0B94491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938852B-36CE-5C2C-58AA-99317720C13C}"/>
              </a:ext>
            </a:extLst>
          </p:cNvPr>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971372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86F5E-60BC-7525-72F9-53B34BF2CF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26D737D-BE0B-4AC2-4456-1BF21528FEA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2D7251E-A911-1B9A-7716-850000243698}"/>
              </a:ext>
            </a:extLst>
          </p:cNvPr>
          <p:cNvSpPr>
            <a:spLocks noGrp="1"/>
          </p:cNvSpPr>
          <p:nvPr>
            <p:ph type="body" idx="1"/>
          </p:nvPr>
        </p:nvSpPr>
        <p:spPr/>
        <p:txBody>
          <a:bodyPr/>
          <a:lstStyle/>
          <a:p>
            <a:pPr algn="l">
              <a:buFont typeface="Arial" panose="020B0604020202020204" pitchFamily="34" charset="0"/>
              <a:buChar char="•"/>
            </a:pPr>
            <a:r>
              <a:rPr lang="en-US" altLang="zh-CN" b="1" i="0" dirty="0">
                <a:solidFill>
                  <a:srgbClr val="1A1C1A"/>
                </a:solidFill>
                <a:effectLst/>
                <a:latin typeface="IBM Plex Sans" panose="020B0503050203000203" pitchFamily="34" charset="0"/>
              </a:rPr>
              <a:t>Reviewed (Swiss-</a:t>
            </a:r>
            <a:r>
              <a:rPr lang="en-US" altLang="zh-CN" b="1" i="0" dirty="0" err="1">
                <a:solidFill>
                  <a:srgbClr val="1A1C1A"/>
                </a:solidFill>
                <a:effectLst/>
                <a:latin typeface="IBM Plex Sans" panose="020B0503050203000203" pitchFamily="34" charset="0"/>
              </a:rPr>
              <a:t>Prot</a:t>
            </a:r>
            <a:r>
              <a:rPr lang="en-US" altLang="zh-CN" b="1" i="0" dirty="0">
                <a:solidFill>
                  <a:srgbClr val="1A1C1A"/>
                </a:solidFill>
                <a:effectLst/>
                <a:latin typeface="IBM Plex Sans" panose="020B0503050203000203" pitchFamily="34" charset="0"/>
              </a:rPr>
              <a:t>) </a:t>
            </a:r>
            <a:r>
              <a:rPr lang="en-US" altLang="zh-CN" b="0" i="0" dirty="0">
                <a:solidFill>
                  <a:srgbClr val="1A1C1A"/>
                </a:solidFill>
                <a:effectLst/>
                <a:latin typeface="IBM Plex Sans" panose="020B0503050203000203" pitchFamily="34" charset="0"/>
              </a:rPr>
              <a:t>– contains manually annotated records with data added by expert biocurators giving information on protein function, structure, subcellular location and molecular interactions. Each entry in UniProtKB/Swiss-</a:t>
            </a:r>
            <a:r>
              <a:rPr lang="en-US" altLang="zh-CN" b="0" i="0" dirty="0" err="1">
                <a:solidFill>
                  <a:srgbClr val="1A1C1A"/>
                </a:solidFill>
                <a:effectLst/>
                <a:latin typeface="IBM Plex Sans" panose="020B0503050203000203" pitchFamily="34" charset="0"/>
              </a:rPr>
              <a:t>Prot</a:t>
            </a:r>
            <a:r>
              <a:rPr lang="en-US" altLang="zh-CN" b="0" i="0" dirty="0">
                <a:solidFill>
                  <a:srgbClr val="1A1C1A"/>
                </a:solidFill>
                <a:effectLst/>
                <a:latin typeface="IBM Plex Sans" panose="020B0503050203000203" pitchFamily="34" charset="0"/>
              </a:rPr>
              <a:t> represents a single, non redundant gene from a specific organism and all proteins and peptides transcribed by that gene are described within the record.</a:t>
            </a:r>
          </a:p>
          <a:p>
            <a:pPr algn="l">
              <a:buFont typeface="Arial" panose="020B0604020202020204" pitchFamily="34" charset="0"/>
              <a:buChar char="•"/>
            </a:pPr>
            <a:r>
              <a:rPr lang="en-US" altLang="zh-CN" b="1" i="0" dirty="0">
                <a:solidFill>
                  <a:srgbClr val="1A1C1A"/>
                </a:solidFill>
                <a:effectLst/>
                <a:latin typeface="IBM Plex Sans" panose="020B0503050203000203" pitchFamily="34" charset="0"/>
              </a:rPr>
              <a:t>Unreviewed (</a:t>
            </a:r>
            <a:r>
              <a:rPr lang="en-US" altLang="zh-CN" b="1" i="0" dirty="0" err="1">
                <a:solidFill>
                  <a:srgbClr val="1A1C1A"/>
                </a:solidFill>
                <a:effectLst/>
                <a:latin typeface="IBM Plex Sans" panose="020B0503050203000203" pitchFamily="34" charset="0"/>
              </a:rPr>
              <a:t>TrEMBL</a:t>
            </a:r>
            <a:r>
              <a:rPr lang="en-US" altLang="zh-CN" b="1" i="0" dirty="0">
                <a:solidFill>
                  <a:srgbClr val="1A1C1A"/>
                </a:solidFill>
                <a:effectLst/>
                <a:latin typeface="IBM Plex Sans" panose="020B0503050203000203" pitchFamily="34" charset="0"/>
              </a:rPr>
              <a:t>)</a:t>
            </a:r>
            <a:r>
              <a:rPr lang="en-US" altLang="zh-CN" b="0" i="0" dirty="0">
                <a:solidFill>
                  <a:srgbClr val="1A1C1A"/>
                </a:solidFill>
                <a:effectLst/>
                <a:latin typeface="IBM Plex Sans" panose="020B0503050203000203" pitchFamily="34" charset="0"/>
              </a:rPr>
              <a:t> – contains computationally </a:t>
            </a:r>
            <a:r>
              <a:rPr lang="en-US" altLang="zh-CN" b="0" i="0" dirty="0" err="1">
                <a:solidFill>
                  <a:srgbClr val="1A1C1A"/>
                </a:solidFill>
                <a:effectLst/>
                <a:latin typeface="IBM Plex Sans" panose="020B0503050203000203" pitchFamily="34" charset="0"/>
              </a:rPr>
              <a:t>analysed</a:t>
            </a:r>
            <a:r>
              <a:rPr lang="en-US" altLang="zh-CN" b="0" i="0" dirty="0">
                <a:solidFill>
                  <a:srgbClr val="1A1C1A"/>
                </a:solidFill>
                <a:effectLst/>
                <a:latin typeface="IBM Plex Sans" panose="020B0503050203000203" pitchFamily="34" charset="0"/>
              </a:rPr>
              <a:t> records with additional information transferred from related well annotated records in UniProtKB/Swiss-</a:t>
            </a:r>
            <a:r>
              <a:rPr lang="en-US" altLang="zh-CN" b="0" i="0" dirty="0" err="1">
                <a:solidFill>
                  <a:srgbClr val="1A1C1A"/>
                </a:solidFill>
                <a:effectLst/>
                <a:latin typeface="IBM Plex Sans" panose="020B0503050203000203" pitchFamily="34" charset="0"/>
              </a:rPr>
              <a:t>Prot</a:t>
            </a:r>
            <a:r>
              <a:rPr lang="en-US" altLang="zh-CN" b="0" i="0" dirty="0">
                <a:solidFill>
                  <a:srgbClr val="1A1C1A"/>
                </a:solidFill>
                <a:effectLst/>
                <a:latin typeface="IBM Plex Sans" panose="020B0503050203000203" pitchFamily="34" charset="0"/>
              </a:rPr>
              <a:t> (automatic annotation). There may be several separate UniProtKB/</a:t>
            </a:r>
            <a:r>
              <a:rPr lang="en-US" altLang="zh-CN" b="0" i="0" dirty="0" err="1">
                <a:solidFill>
                  <a:srgbClr val="1A1C1A"/>
                </a:solidFill>
                <a:effectLst/>
                <a:latin typeface="IBM Plex Sans" panose="020B0503050203000203" pitchFamily="34" charset="0"/>
              </a:rPr>
              <a:t>TrEMBL</a:t>
            </a:r>
            <a:r>
              <a:rPr lang="en-US" altLang="zh-CN" b="0" i="0" dirty="0">
                <a:solidFill>
                  <a:srgbClr val="1A1C1A"/>
                </a:solidFill>
                <a:effectLst/>
                <a:latin typeface="IBM Plex Sans" panose="020B0503050203000203" pitchFamily="34" charset="0"/>
              </a:rPr>
              <a:t> entries describing the proteins derived from a specific gene.</a:t>
            </a:r>
          </a:p>
          <a:p>
            <a:endParaRPr lang="en-US" altLang="zh-CN" dirty="0"/>
          </a:p>
          <a:p>
            <a:endParaRPr lang="zh-CN" altLang="en-US" dirty="0"/>
          </a:p>
        </p:txBody>
      </p:sp>
      <p:sp>
        <p:nvSpPr>
          <p:cNvPr id="4" name="灯片编号占位符 3">
            <a:extLst>
              <a:ext uri="{FF2B5EF4-FFF2-40B4-BE49-F238E27FC236}">
                <a16:creationId xmlns:a16="http://schemas.microsoft.com/office/drawing/2014/main" id="{DC610006-9D52-6958-FEFB-6E96F8B89BAE}"/>
              </a:ext>
            </a:extLst>
          </p:cNvPr>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7436945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A5760-034D-B54C-A472-5369F3DC9C8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B307155-6762-0725-34EE-80B5B2940E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E97F5A9-1C6F-D234-76C0-1AB3F8FD1D47}"/>
              </a:ext>
            </a:extLst>
          </p:cNvPr>
          <p:cNvSpPr>
            <a:spLocks noGrp="1"/>
          </p:cNvSpPr>
          <p:nvPr>
            <p:ph type="body" idx="1"/>
          </p:nvPr>
        </p:nvSpPr>
        <p:spPr/>
        <p:txBody>
          <a:bodyPr/>
          <a:lstStyle/>
          <a:p>
            <a:pPr algn="l">
              <a:buFont typeface="Arial" panose="020B0604020202020204" pitchFamily="34" charset="0"/>
              <a:buChar char="•"/>
            </a:pPr>
            <a:r>
              <a:rPr lang="en-US" altLang="zh-CN" b="1" i="0" dirty="0">
                <a:solidFill>
                  <a:srgbClr val="1A1C1A"/>
                </a:solidFill>
                <a:effectLst/>
                <a:latin typeface="IBM Plex Sans" panose="020B0503050203000203" pitchFamily="34" charset="0"/>
              </a:rPr>
              <a:t>Reviewed (Swiss-</a:t>
            </a:r>
            <a:r>
              <a:rPr lang="en-US" altLang="zh-CN" b="1" i="0" dirty="0" err="1">
                <a:solidFill>
                  <a:srgbClr val="1A1C1A"/>
                </a:solidFill>
                <a:effectLst/>
                <a:latin typeface="IBM Plex Sans" panose="020B0503050203000203" pitchFamily="34" charset="0"/>
              </a:rPr>
              <a:t>Prot</a:t>
            </a:r>
            <a:r>
              <a:rPr lang="en-US" altLang="zh-CN" b="1" i="0" dirty="0">
                <a:solidFill>
                  <a:srgbClr val="1A1C1A"/>
                </a:solidFill>
                <a:effectLst/>
                <a:latin typeface="IBM Plex Sans" panose="020B0503050203000203" pitchFamily="34" charset="0"/>
              </a:rPr>
              <a:t>) </a:t>
            </a:r>
            <a:r>
              <a:rPr lang="en-US" altLang="zh-CN" b="0" i="0" dirty="0">
                <a:solidFill>
                  <a:srgbClr val="1A1C1A"/>
                </a:solidFill>
                <a:effectLst/>
                <a:latin typeface="IBM Plex Sans" panose="020B0503050203000203" pitchFamily="34" charset="0"/>
              </a:rPr>
              <a:t>– contains manually annotated records with data added by expert biocurators giving information on protein function, structure, subcellular location and molecular interactions. Each entry in UniProtKB/Swiss-</a:t>
            </a:r>
            <a:r>
              <a:rPr lang="en-US" altLang="zh-CN" b="0" i="0" dirty="0" err="1">
                <a:solidFill>
                  <a:srgbClr val="1A1C1A"/>
                </a:solidFill>
                <a:effectLst/>
                <a:latin typeface="IBM Plex Sans" panose="020B0503050203000203" pitchFamily="34" charset="0"/>
              </a:rPr>
              <a:t>Prot</a:t>
            </a:r>
            <a:r>
              <a:rPr lang="en-US" altLang="zh-CN" b="0" i="0" dirty="0">
                <a:solidFill>
                  <a:srgbClr val="1A1C1A"/>
                </a:solidFill>
                <a:effectLst/>
                <a:latin typeface="IBM Plex Sans" panose="020B0503050203000203" pitchFamily="34" charset="0"/>
              </a:rPr>
              <a:t> represents a single, non redundant gene from a specific organism and all proteins and peptides transcribed by that gene are described within the record.</a:t>
            </a:r>
          </a:p>
          <a:p>
            <a:pPr algn="l">
              <a:buFont typeface="Arial" panose="020B0604020202020204" pitchFamily="34" charset="0"/>
              <a:buChar char="•"/>
            </a:pPr>
            <a:r>
              <a:rPr lang="en-US" altLang="zh-CN" b="1" i="0" dirty="0">
                <a:solidFill>
                  <a:srgbClr val="1A1C1A"/>
                </a:solidFill>
                <a:effectLst/>
                <a:latin typeface="IBM Plex Sans" panose="020B0503050203000203" pitchFamily="34" charset="0"/>
              </a:rPr>
              <a:t>Unreviewed (</a:t>
            </a:r>
            <a:r>
              <a:rPr lang="en-US" altLang="zh-CN" b="1" i="0" dirty="0" err="1">
                <a:solidFill>
                  <a:srgbClr val="1A1C1A"/>
                </a:solidFill>
                <a:effectLst/>
                <a:latin typeface="IBM Plex Sans" panose="020B0503050203000203" pitchFamily="34" charset="0"/>
              </a:rPr>
              <a:t>TrEMBL</a:t>
            </a:r>
            <a:r>
              <a:rPr lang="en-US" altLang="zh-CN" b="1" i="0" dirty="0">
                <a:solidFill>
                  <a:srgbClr val="1A1C1A"/>
                </a:solidFill>
                <a:effectLst/>
                <a:latin typeface="IBM Plex Sans" panose="020B0503050203000203" pitchFamily="34" charset="0"/>
              </a:rPr>
              <a:t>)</a:t>
            </a:r>
            <a:r>
              <a:rPr lang="en-US" altLang="zh-CN" b="0" i="0" dirty="0">
                <a:solidFill>
                  <a:srgbClr val="1A1C1A"/>
                </a:solidFill>
                <a:effectLst/>
                <a:latin typeface="IBM Plex Sans" panose="020B0503050203000203" pitchFamily="34" charset="0"/>
              </a:rPr>
              <a:t> – contains computationally </a:t>
            </a:r>
            <a:r>
              <a:rPr lang="en-US" altLang="zh-CN" b="0" i="0" dirty="0" err="1">
                <a:solidFill>
                  <a:srgbClr val="1A1C1A"/>
                </a:solidFill>
                <a:effectLst/>
                <a:latin typeface="IBM Plex Sans" panose="020B0503050203000203" pitchFamily="34" charset="0"/>
              </a:rPr>
              <a:t>analysed</a:t>
            </a:r>
            <a:r>
              <a:rPr lang="en-US" altLang="zh-CN" b="0" i="0" dirty="0">
                <a:solidFill>
                  <a:srgbClr val="1A1C1A"/>
                </a:solidFill>
                <a:effectLst/>
                <a:latin typeface="IBM Plex Sans" panose="020B0503050203000203" pitchFamily="34" charset="0"/>
              </a:rPr>
              <a:t> records with additional information transferred from related well annotated records in UniProtKB/Swiss-</a:t>
            </a:r>
            <a:r>
              <a:rPr lang="en-US" altLang="zh-CN" b="0" i="0" dirty="0" err="1">
                <a:solidFill>
                  <a:srgbClr val="1A1C1A"/>
                </a:solidFill>
                <a:effectLst/>
                <a:latin typeface="IBM Plex Sans" panose="020B0503050203000203" pitchFamily="34" charset="0"/>
              </a:rPr>
              <a:t>Prot</a:t>
            </a:r>
            <a:r>
              <a:rPr lang="en-US" altLang="zh-CN" b="0" i="0" dirty="0">
                <a:solidFill>
                  <a:srgbClr val="1A1C1A"/>
                </a:solidFill>
                <a:effectLst/>
                <a:latin typeface="IBM Plex Sans" panose="020B0503050203000203" pitchFamily="34" charset="0"/>
              </a:rPr>
              <a:t> (automatic annotation). There may be several separate UniProtKB/</a:t>
            </a:r>
            <a:r>
              <a:rPr lang="en-US" altLang="zh-CN" b="0" i="0" dirty="0" err="1">
                <a:solidFill>
                  <a:srgbClr val="1A1C1A"/>
                </a:solidFill>
                <a:effectLst/>
                <a:latin typeface="IBM Plex Sans" panose="020B0503050203000203" pitchFamily="34" charset="0"/>
              </a:rPr>
              <a:t>TrEMBL</a:t>
            </a:r>
            <a:r>
              <a:rPr lang="en-US" altLang="zh-CN" b="0" i="0" dirty="0">
                <a:solidFill>
                  <a:srgbClr val="1A1C1A"/>
                </a:solidFill>
                <a:effectLst/>
                <a:latin typeface="IBM Plex Sans" panose="020B0503050203000203" pitchFamily="34" charset="0"/>
              </a:rPr>
              <a:t> entries describing the proteins derived from a specific gene.</a:t>
            </a:r>
          </a:p>
          <a:p>
            <a:endParaRPr lang="en-US" altLang="zh-CN" dirty="0"/>
          </a:p>
          <a:p>
            <a:endParaRPr lang="zh-CN" altLang="en-US" dirty="0"/>
          </a:p>
        </p:txBody>
      </p:sp>
      <p:sp>
        <p:nvSpPr>
          <p:cNvPr id="4" name="灯片编号占位符 3">
            <a:extLst>
              <a:ext uri="{FF2B5EF4-FFF2-40B4-BE49-F238E27FC236}">
                <a16:creationId xmlns:a16="http://schemas.microsoft.com/office/drawing/2014/main" id="{4122A1E5-CE2D-5021-9097-AE3A89016D4F}"/>
              </a:ext>
            </a:extLst>
          </p:cNvPr>
          <p:cNvSpPr>
            <a:spLocks noGrp="1"/>
          </p:cNvSpPr>
          <p:nvPr>
            <p:ph type="sldNum" sz="quarter" idx="5"/>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248166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3CDB9-1F3D-3C84-5EBB-4060DFFF2B6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524AB71-AFFD-C26E-6F4C-7F6825F9053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5AB2BF-D722-6EA3-2346-8F0796E9535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BEC7B83-81AE-A3AA-6157-BA7E8661CF9A}"/>
              </a:ext>
            </a:extLst>
          </p:cNvPr>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063898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44B8F-B395-420A-11C5-89F798CFCCE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7C3AEC0-C744-1662-9F59-CBE1EB59F43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F6DCF0C-4ABE-30F9-EF5B-3F1426BA446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C000F15-7C52-A63E-CAE2-99AF5308D6DA}"/>
              </a:ext>
            </a:extLst>
          </p:cNvPr>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4147926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93051-5A9B-3FA4-7460-04852021352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FF7FBA-EF13-DF9B-41DF-1093E5A0E60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81E22B-7D31-549E-5D86-59BC39FE498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609D786-1671-43B2-E237-44D9CCF58CC9}"/>
              </a:ext>
            </a:extLst>
          </p:cNvPr>
          <p:cNvSpPr>
            <a:spLocks noGrp="1"/>
          </p:cNvSpPr>
          <p:nvPr>
            <p:ph type="sldNum" sz="quarter" idx="5"/>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4185134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7C7EC-23E1-DF0A-7DBC-422D2F7EF01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FF51C75-0A9C-D818-FE2D-30E0FB0320D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BC4BCE4-F4D8-9A0E-C3E8-66FEF1D05F0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B1178F8-80FF-B9AF-F421-1E7F41F7A4A3}"/>
              </a:ext>
            </a:extLst>
          </p:cNvPr>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577845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0D09C-CE1A-3E57-D6AB-1B9ED198DF4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F46777D-637B-E52B-6B62-B1080464FED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C97B1C-B1CE-6E19-B179-9E4E17B6888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DAE0029-DE50-E408-ED47-966D1D62E6EC}"/>
              </a:ext>
            </a:extLst>
          </p:cNvPr>
          <p:cNvSpPr>
            <a:spLocks noGrp="1"/>
          </p:cNvSpPr>
          <p:nvPr>
            <p:ph type="sldNum" sz="quarter" idx="5"/>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1097806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688936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766F0-41F4-2E48-CF84-F6651EA3F67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7A3DDC5-72BA-61CA-566D-A61AA91165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1DAD33F-4989-497C-7CA4-F44D35FE3B6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A12FF64-10A1-31C4-FD58-1B5ABDF09AAB}"/>
              </a:ext>
            </a:extLst>
          </p:cNvPr>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626018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80E93-DD46-CF96-209C-E389E014C1B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1CE513D-FCDC-BF72-39E7-CCEE1B49A9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3B9CB3-63FA-BD18-FA4E-0E796D47C97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4E35E79-5F60-A497-4ABD-A973E718F445}"/>
              </a:ext>
            </a:extLst>
          </p:cNvPr>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4264772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B1EE0-6141-417C-24C9-53BCA9066D2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701D726-E368-8762-9EC1-0C86BFFDEEC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E1800B9-A79C-13B4-E105-78E5C44C34E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E7983C8-9912-35EF-7DB7-B9815C7D558C}"/>
              </a:ext>
            </a:extLst>
          </p:cNvPr>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4174210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F804F-3917-0B4E-0B52-527FB7B1E3C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64F4390-D455-10D7-C6D2-D6EB5A56123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E0E704D-1772-696D-9DDD-65B37860155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BE757FE-2A00-F4F2-EE77-865A37D624E8}"/>
              </a:ext>
            </a:extLst>
          </p:cNvPr>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961257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2E051-746C-7CBE-6DEB-B71B4A820E6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88188D-0500-0319-6CC7-6114B2BF661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E129DAB-427A-AC2A-0B61-6B387E40721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0DB3550-27E5-CE95-D37E-DD1CD61E50CF}"/>
              </a:ext>
            </a:extLst>
          </p:cNvPr>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972669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4ECDF-A483-FFC1-B0FE-8FA36E375B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BAC372E-748A-1354-2976-1724B0BACD2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3E5C2D-F902-AA05-F020-D7CC2F9E3D3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2817371-DB04-5986-62CF-09C7CD62B6FB}"/>
              </a:ext>
            </a:extLst>
          </p:cNvPr>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60675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0.png"/><Relationship Id="rId5" Type="http://schemas.openxmlformats.org/officeDocument/2006/relationships/hyperlink" Target="https://drive5.com/usearch/manual/uclust_algo.html" TargetMode="External"/><Relationship Id="rId4" Type="http://schemas.openxmlformats.org/officeDocument/2006/relationships/image" Target="../media/image3.jpeg"/><Relationship Id="rId9" Type="http://schemas.openxmlformats.org/officeDocument/2006/relationships/hyperlink" Target="https://github.com/movingpictures83/UClust/tree/master?tab=readme-ov-file#language-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tm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tmp"/><Relationship Id="rId5" Type="http://schemas.openxmlformats.org/officeDocument/2006/relationships/hyperlink" Target="https://drive5.com/usearch/manual/uclust_algo.html" TargetMode="Externa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tmp"/><Relationship Id="rId5" Type="http://schemas.openxmlformats.org/officeDocument/2006/relationships/image" Target="../media/image21.tmp"/><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2.tmp"/><Relationship Id="rId5" Type="http://schemas.openxmlformats.org/officeDocument/2006/relationships/image" Target="../media/image21.tmp"/><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nature.com/articles/s41467-018-04964-5#Sec9"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3.tmp"/><Relationship Id="rId5" Type="http://schemas.openxmlformats.org/officeDocument/2006/relationships/hyperlink" Target="https://www.nature.com/articles/s41467-018-04964-5" TargetMode="Externa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bilibili.com/video/BV1va411V7rV/?vd_source=929782b5ab2d78a06b9ed6597889c234"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hyperlink" Target="https://github.com/soedinglab/MMseqs2" TargetMode="External"/><Relationship Id="rId5" Type="http://schemas.openxmlformats.org/officeDocument/2006/relationships/image" Target="../media/image3.jpeg"/><Relationship Id="rId4" Type="http://schemas.openxmlformats.org/officeDocument/2006/relationships/image" Target="../media/image24.tm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bilibili.com/video/BV1va411V7rV/?vd_source=929782b5ab2d78a06b9ed6597889c234"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github.com/soedinglab/MMseqs2" TargetMode="External"/><Relationship Id="rId5" Type="http://schemas.openxmlformats.org/officeDocument/2006/relationships/image" Target="../media/image3.jpeg"/><Relationship Id="rId4" Type="http://schemas.openxmlformats.org/officeDocument/2006/relationships/image" Target="../media/image24.tm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bilibili.com/video/BV1va411V7rV/?vd_source=929782b5ab2d78a06b9ed6597889c234"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github.com/soedinglab/MMseqs2" TargetMode="External"/><Relationship Id="rId5" Type="http://schemas.openxmlformats.org/officeDocument/2006/relationships/image" Target="../media/image3.jpeg"/><Relationship Id="rId4" Type="http://schemas.openxmlformats.org/officeDocument/2006/relationships/image" Target="../media/image24.tm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5.tmp"/><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hyperlink" Target="https://alphafold.ebi.ac.uk/"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https://www.uniprot.org/blast" TargetMode="External"/><Relationship Id="rId5" Type="http://schemas.openxmlformats.org/officeDocument/2006/relationships/hyperlink" Target="https://blast.ncbi.nlm.nih.gov/Blast.cgi" TargetMode="External"/><Relationship Id="rId10" Type="http://schemas.openxmlformats.org/officeDocument/2006/relationships/image" Target="../media/image29.png"/><Relationship Id="rId4" Type="http://schemas.openxmlformats.org/officeDocument/2006/relationships/image" Target="../media/image3.jpeg"/><Relationship Id="rId9" Type="http://schemas.openxmlformats.org/officeDocument/2006/relationships/image" Target="../media/image27.tm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tmp"/><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alphafold.ebi.ac.uk/"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hyperlink" Target="https://www.uniprot.org/blast" TargetMode="External"/><Relationship Id="rId5" Type="http://schemas.openxmlformats.org/officeDocument/2006/relationships/hyperlink" Target="https://blast.ncbi.nlm.nih.gov/Blast.cgi" TargetMode="Externa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8" Type="http://schemas.openxmlformats.org/officeDocument/2006/relationships/hyperlink" Target="https://www.uniprot.org/help/uniparc" TargetMode="External"/><Relationship Id="rId3" Type="http://schemas.openxmlformats.org/officeDocument/2006/relationships/image" Target="../media/image1.png"/><Relationship Id="rId7" Type="http://schemas.openxmlformats.org/officeDocument/2006/relationships/hyperlink" Target="https://www.ebi.ac.uk/training/online/courses/uniprot-exploring-protein-sequence-and-functional-info/what-is-uniprot/the-uniprot-databases/"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hyperlink" Target="https://www.ebi.ac.uk/training/online/courses/uniprot-exploring-protein-sequence-and-functional-info/what-is-uniprot/" TargetMode="External"/><Relationship Id="rId4" Type="http://schemas.openxmlformats.org/officeDocument/2006/relationships/image" Target="../media/image3.jpeg"/><Relationship Id="rId9" Type="http://schemas.openxmlformats.org/officeDocument/2006/relationships/hyperlink" Target="https://www.uniprot.org/help/uniref"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www.ebi.ac.uk/training/online/courses/uniprot-exploring-protein-sequence-and-functional-info/how-to-search-uniprot/" TargetMode="Externa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8" Type="http://schemas.openxmlformats.org/officeDocument/2006/relationships/image" Target="../media/image34.tmp"/><Relationship Id="rId3" Type="http://schemas.openxmlformats.org/officeDocument/2006/relationships/image" Target="../media/image1.png"/><Relationship Id="rId7" Type="http://schemas.openxmlformats.org/officeDocument/2006/relationships/image" Target="../media/image33.tmp"/><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s://alphafold.ebi.ac.uk/" TargetMode="External"/><Relationship Id="rId5" Type="http://schemas.openxmlformats.org/officeDocument/2006/relationships/hyperlink" Target="https://en.wikipedia.org/wiki/AlphaFold#AlphaFold_1,_2018" TargetMode="Externa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8" Type="http://schemas.openxmlformats.org/officeDocument/2006/relationships/hyperlink" Target="https://markchiang.blogspot.com/2021/07/alphafold2-deepmind.html" TargetMode="External"/><Relationship Id="rId3" Type="http://schemas.openxmlformats.org/officeDocument/2006/relationships/image" Target="../media/image1.png"/><Relationship Id="rId7" Type="http://schemas.openxmlformats.org/officeDocument/2006/relationships/hyperlink" Target="https://zhuanlan.zhihu.com/p/609120902"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hyperlink" Target="https://colab.research.google.com/github/sokrypton/ColabFold/blob/main/AlphaFold2.ipynb" TargetMode="External"/><Relationship Id="rId5" Type="http://schemas.openxmlformats.org/officeDocument/2006/relationships/hyperlink" Target="https://colab.research.google.com/github/deepmind/alphafold/blob/main/notebooks/AlphaFold.ipynb#scrollTo=2tTeTTsLKPjB" TargetMode="External"/><Relationship Id="rId10" Type="http://schemas.openxmlformats.org/officeDocument/2006/relationships/image" Target="../media/image37.tmp"/><Relationship Id="rId4" Type="http://schemas.openxmlformats.org/officeDocument/2006/relationships/image" Target="../media/image3.jpeg"/><Relationship Id="rId9"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hyperlink" Target="https://colab.research.google.com/github/sokrypton/ColabFold/blob/main/AlphaFold2.ipynb" TargetMode="Externa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6.tmp"/><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tmp"/><Relationship Id="rId5" Type="http://schemas.openxmlformats.org/officeDocument/2006/relationships/image" Target="../media/image8.tmp"/><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tmp"/><Relationship Id="rId5" Type="http://schemas.openxmlformats.org/officeDocument/2006/relationships/slide" Target="slide4.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tm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s://github.com/weizhongli/cdhit?tab=readme-ov-file" TargetMode="External"/><Relationship Id="rId5" Type="http://schemas.openxmlformats.org/officeDocument/2006/relationships/hyperlink" Target="https://www.bioinformatics.org/cd-hit/cd-hit-user-guide" TargetMode="Externa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image" Target="../media/image14.tmp"/><Relationship Id="rId3" Type="http://schemas.openxmlformats.org/officeDocument/2006/relationships/image" Target="../media/image1.png"/><Relationship Id="rId7" Type="http://schemas.openxmlformats.org/officeDocument/2006/relationships/image" Target="../media/image13.tm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s://github.com/weizhongli/cdhit?tab=readme-ov-file" TargetMode="External"/><Relationship Id="rId5" Type="http://schemas.openxmlformats.org/officeDocument/2006/relationships/hyperlink" Target="https://www.bioinformatics.org/cd-hit/cd-hit-user-guide" TargetMode="External"/><Relationship Id="rId4" Type="http://schemas.openxmlformats.org/officeDocument/2006/relationships/image" Target="../media/image3.jpeg"/><Relationship Id="rId9" Type="http://schemas.openxmlformats.org/officeDocument/2006/relationships/image" Target="../media/image15.tmp"/></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hyperlink" Target="https://nmdc.cn/video/info?name=CD-hit&amp;type=analysis" TargetMode="Externa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8B56A6FC-F1FC-AD2F-322F-462A2545D13A}"/>
              </a:ext>
            </a:extLst>
          </p:cNvPr>
          <p:cNvPicPr>
            <a:picLocks noChangeAspect="1"/>
          </p:cNvPicPr>
          <p:nvPr/>
        </p:nvPicPr>
        <p:blipFill>
          <a:blip r:embed="rId4">
            <a:alphaModFix amt="57000"/>
          </a:blip>
          <a:stretch>
            <a:fillRect/>
          </a:stretch>
        </p:blipFill>
        <p:spPr>
          <a:xfrm>
            <a:off x="4481597" y="-1143489"/>
            <a:ext cx="14743469" cy="14914540"/>
          </a:xfrm>
          <a:prstGeom prst="rect">
            <a:avLst/>
          </a:prstGeom>
        </p:spPr>
      </p:pic>
      <p:sp>
        <p:nvSpPr>
          <p:cNvPr id="20" name="矩形 19">
            <a:extLst>
              <a:ext uri="{FF2B5EF4-FFF2-40B4-BE49-F238E27FC236}">
                <a16:creationId xmlns:a16="http://schemas.microsoft.com/office/drawing/2014/main" id="{492674A4-7432-2707-262C-DE2F6D89BBA3}"/>
              </a:ext>
            </a:extLst>
          </p:cNvPr>
          <p:cNvSpPr/>
          <p:nvPr/>
        </p:nvSpPr>
        <p:spPr>
          <a:xfrm>
            <a:off x="-276697" y="2651248"/>
            <a:ext cx="9352032" cy="1278630"/>
          </a:xfrm>
          <a:prstGeom prst="rect">
            <a:avLst/>
          </a:prstGeom>
          <a:solidFill>
            <a:schemeClr val="bg2">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286204" y="5731270"/>
            <a:ext cx="2578735" cy="829945"/>
          </a:xfrm>
          <a:prstGeom prst="rect">
            <a:avLst/>
          </a:prstGeom>
          <a:noFill/>
        </p:spPr>
        <p:txBody>
          <a:bodyPr wrap="square" rtlCol="0">
            <a:spAutoFit/>
          </a:bodyPr>
          <a:lstStyle/>
          <a:p>
            <a:r>
              <a:rPr lang="zh-CN" altLang="en-US" sz="2400" dirty="0">
                <a:latin typeface="华文行楷" panose="02010800040101010101" charset="-122"/>
                <a:ea typeface="华文行楷" panose="02010800040101010101" charset="-122"/>
                <a:cs typeface="华文行楷" panose="02010800040101010101" charset="-122"/>
              </a:rPr>
              <a:t>汇报人：刘子瑞</a:t>
            </a:r>
            <a:endParaRPr lang="en-US" altLang="zh-CN" sz="2400" dirty="0">
              <a:latin typeface="华文行楷" panose="02010800040101010101" charset="-122"/>
              <a:ea typeface="华文行楷" panose="02010800040101010101" charset="-122"/>
              <a:cs typeface="华文行楷" panose="02010800040101010101" charset="-122"/>
            </a:endParaRPr>
          </a:p>
          <a:p>
            <a:r>
              <a:rPr lang="zh-CN" altLang="en-US" sz="2400" dirty="0">
                <a:latin typeface="华文行楷" panose="02010800040101010101" charset="-122"/>
                <a:ea typeface="华文行楷" panose="02010800040101010101" charset="-122"/>
                <a:cs typeface="华文行楷" panose="02010800040101010101" charset="-122"/>
              </a:rPr>
              <a:t>日期：</a:t>
            </a:r>
            <a:r>
              <a:rPr lang="en-US" altLang="zh-CN" sz="2400" dirty="0">
                <a:latin typeface="华文行楷" panose="02010800040101010101" charset="-122"/>
                <a:ea typeface="华文行楷" panose="02010800040101010101" charset="-122"/>
                <a:cs typeface="华文行楷" panose="02010800040101010101" charset="-122"/>
              </a:rPr>
              <a:t>2024-02-08</a:t>
            </a:r>
          </a:p>
        </p:txBody>
      </p:sp>
      <p:sp>
        <p:nvSpPr>
          <p:cNvPr id="12" name="矩形 11">
            <a:extLst>
              <a:ext uri="{FF2B5EF4-FFF2-40B4-BE49-F238E27FC236}">
                <a16:creationId xmlns:a16="http://schemas.microsoft.com/office/drawing/2014/main" id="{11E88B94-96F0-335F-4346-2AA9B8E03516}"/>
              </a:ext>
            </a:extLst>
          </p:cNvPr>
          <p:cNvSpPr/>
          <p:nvPr/>
        </p:nvSpPr>
        <p:spPr>
          <a:xfrm>
            <a:off x="-1029903" y="-135466"/>
            <a:ext cx="13513870" cy="2497616"/>
          </a:xfrm>
          <a:prstGeom prst="rect">
            <a:avLst/>
          </a:prstGeom>
          <a:solidFill>
            <a:srgbClr val="E8D3F5">
              <a:alpha val="4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89281" y="396212"/>
            <a:ext cx="9347834" cy="1569660"/>
          </a:xfrm>
          <a:prstGeom prst="rect">
            <a:avLst/>
          </a:prstGeom>
          <a:noFill/>
        </p:spPr>
        <p:txBody>
          <a:bodyPr wrap="square" rtlCol="0">
            <a:spAutoFit/>
          </a:bodyPr>
          <a:lstStyle/>
          <a:p>
            <a:r>
              <a:rPr lang="zh-CN" altLang="en-US" sz="9600" b="1" dirty="0">
                <a:ln>
                  <a:solidFill>
                    <a:srgbClr val="E8D3F5"/>
                  </a:solidFill>
                </a:ln>
                <a:solidFill>
                  <a:srgbClr val="7030A0"/>
                </a:solidFill>
                <a:latin typeface="+mj-ea"/>
                <a:ea typeface="+mj-ea"/>
                <a:cs typeface="宋体" panose="02010600030101010101" pitchFamily="2" charset="-122"/>
              </a:rPr>
              <a:t>蛋白质聚类分析</a:t>
            </a:r>
          </a:p>
        </p:txBody>
      </p:sp>
      <p:pic>
        <p:nvPicPr>
          <p:cNvPr id="7" name="图片 6" descr="微信图片_20240202181306"/>
          <p:cNvPicPr>
            <a:picLocks noChangeAspect="1"/>
          </p:cNvPicPr>
          <p:nvPr>
            <p:custDataLst>
              <p:tags r:id="rId1"/>
            </p:custDataLst>
          </p:nvPr>
        </p:nvPicPr>
        <p:blipFill>
          <a:blip r:embed="rId5">
            <a:clrChange>
              <a:clrFrom>
                <a:srgbClr val="FFFFFF">
                  <a:alpha val="100000"/>
                </a:srgbClr>
              </a:clrFrom>
              <a:clrTo>
                <a:srgbClr val="FFFFFF">
                  <a:alpha val="100000"/>
                  <a:alpha val="0"/>
                </a:srgbClr>
              </a:clrTo>
            </a:clrChange>
          </a:blip>
          <a:srcRect l="15864" t="17469" r="23407" b="24111"/>
          <a:stretch>
            <a:fillRect/>
          </a:stretch>
        </p:blipFill>
        <p:spPr>
          <a:xfrm>
            <a:off x="9881515" y="260356"/>
            <a:ext cx="1983424" cy="1908345"/>
          </a:xfrm>
          <a:prstGeom prst="rect">
            <a:avLst/>
          </a:prstGeom>
        </p:spPr>
      </p:pic>
      <p:sp>
        <p:nvSpPr>
          <p:cNvPr id="13" name="矩形 12">
            <a:extLst>
              <a:ext uri="{FF2B5EF4-FFF2-40B4-BE49-F238E27FC236}">
                <a16:creationId xmlns:a16="http://schemas.microsoft.com/office/drawing/2014/main" id="{6C9D9969-80AC-545A-7749-DF32438877F7}"/>
              </a:ext>
            </a:extLst>
          </p:cNvPr>
          <p:cNvSpPr/>
          <p:nvPr/>
        </p:nvSpPr>
        <p:spPr>
          <a:xfrm>
            <a:off x="-744215" y="-381000"/>
            <a:ext cx="1082882" cy="2743149"/>
          </a:xfrm>
          <a:prstGeom prst="rect">
            <a:avLst/>
          </a:prstGeom>
          <a:solidFill>
            <a:srgbClr val="610FA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CD56CCC4-9F98-CFD2-5A2B-DCAE4EDAB277}"/>
              </a:ext>
            </a:extLst>
          </p:cNvPr>
          <p:cNvGrpSpPr/>
          <p:nvPr/>
        </p:nvGrpSpPr>
        <p:grpSpPr>
          <a:xfrm>
            <a:off x="288145" y="2716511"/>
            <a:ext cx="8269216" cy="1177263"/>
            <a:chOff x="218670" y="4667429"/>
            <a:chExt cx="8269216" cy="1177263"/>
          </a:xfrm>
        </p:grpSpPr>
        <p:sp>
          <p:nvSpPr>
            <p:cNvPr id="16" name="文本框 15">
              <a:extLst>
                <a:ext uri="{FF2B5EF4-FFF2-40B4-BE49-F238E27FC236}">
                  <a16:creationId xmlns:a16="http://schemas.microsoft.com/office/drawing/2014/main" id="{43FC0C63-84F6-D7B2-7E61-BA923C2336B5}"/>
                </a:ext>
              </a:extLst>
            </p:cNvPr>
            <p:cNvSpPr txBox="1"/>
            <p:nvPr/>
          </p:nvSpPr>
          <p:spPr>
            <a:xfrm>
              <a:off x="680613" y="5198361"/>
              <a:ext cx="7807273" cy="646331"/>
            </a:xfrm>
            <a:prstGeom prst="rect">
              <a:avLst/>
            </a:prstGeom>
            <a:noFill/>
          </p:spPr>
          <p:txBody>
            <a:bodyPr wrap="square" rtlCol="0">
              <a:spAutoFit/>
            </a:bodyPr>
            <a:lstStyle/>
            <a:p>
              <a:r>
                <a:rPr lang="zh-CN" altLang="en-US" sz="3600" dirty="0">
                  <a:ln>
                    <a:solidFill>
                      <a:srgbClr val="E8D3F5"/>
                    </a:solidFill>
                  </a:ln>
                  <a:latin typeface="华文行楷" panose="02010800040101010101" pitchFamily="2" charset="-122"/>
                  <a:ea typeface="华文行楷" panose="02010800040101010101" pitchFamily="2" charset="-122"/>
                  <a:cs typeface="宋体" panose="02010600030101010101" pitchFamily="2" charset="-122"/>
                </a:rPr>
                <a:t>概要、原理与案例展示</a:t>
              </a:r>
            </a:p>
          </p:txBody>
        </p:sp>
        <p:sp>
          <p:nvSpPr>
            <p:cNvPr id="17" name="文本框 16">
              <a:extLst>
                <a:ext uri="{FF2B5EF4-FFF2-40B4-BE49-F238E27FC236}">
                  <a16:creationId xmlns:a16="http://schemas.microsoft.com/office/drawing/2014/main" id="{A5BBEA63-62FC-EF43-6134-C7BBFC598E51}"/>
                </a:ext>
              </a:extLst>
            </p:cNvPr>
            <p:cNvSpPr txBox="1"/>
            <p:nvPr/>
          </p:nvSpPr>
          <p:spPr>
            <a:xfrm>
              <a:off x="218670" y="4667429"/>
              <a:ext cx="2386110" cy="461665"/>
            </a:xfrm>
            <a:prstGeom prst="rect">
              <a:avLst/>
            </a:prstGeom>
            <a:noFill/>
          </p:spPr>
          <p:txBody>
            <a:bodyPr wrap="square" rtlCol="0">
              <a:spAutoFit/>
            </a:bodyPr>
            <a:lstStyle/>
            <a:p>
              <a:r>
                <a:rPr lang="en-US" altLang="zh-CN" sz="2400" dirty="0">
                  <a:ln>
                    <a:solidFill>
                      <a:srgbClr val="E8D3F5"/>
                    </a:solidFill>
                  </a:ln>
                  <a:latin typeface="Transformers Movie" pitchFamily="2" charset="0"/>
                  <a:ea typeface="华文行楷" panose="02010800040101010101" pitchFamily="2" charset="-122"/>
                  <a:cs typeface="宋体" panose="02010600030101010101" pitchFamily="2" charset="-122"/>
                </a:rPr>
                <a:t>20240206</a:t>
              </a:r>
              <a:endParaRPr lang="zh-CN" altLang="en-US" sz="2400" dirty="0">
                <a:ln>
                  <a:solidFill>
                    <a:srgbClr val="E8D3F5"/>
                  </a:solidFill>
                </a:ln>
                <a:latin typeface="Transformers Movie" pitchFamily="2" charset="0"/>
                <a:ea typeface="华文行楷" panose="02010800040101010101" pitchFamily="2" charset="-122"/>
                <a:cs typeface="宋体" panose="02010600030101010101" pitchFamily="2" charset="-122"/>
              </a:endParaRPr>
            </a:p>
          </p:txBody>
        </p:sp>
      </p:grpSp>
      <p:sp>
        <p:nvSpPr>
          <p:cNvPr id="18" name="矩形 17">
            <a:extLst>
              <a:ext uri="{FF2B5EF4-FFF2-40B4-BE49-F238E27FC236}">
                <a16:creationId xmlns:a16="http://schemas.microsoft.com/office/drawing/2014/main" id="{6A2334B2-42E0-6124-E2FD-191FF73E5997}"/>
              </a:ext>
            </a:extLst>
          </p:cNvPr>
          <p:cNvSpPr/>
          <p:nvPr/>
        </p:nvSpPr>
        <p:spPr>
          <a:xfrm>
            <a:off x="-276697" y="4347363"/>
            <a:ext cx="9352032" cy="1666713"/>
          </a:xfrm>
          <a:prstGeom prst="rect">
            <a:avLst/>
          </a:prstGeom>
          <a:solidFill>
            <a:schemeClr val="bg2">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E8CD672E-D307-45FE-E7E6-C260DEC75F40}"/>
              </a:ext>
            </a:extLst>
          </p:cNvPr>
          <p:cNvGrpSpPr/>
          <p:nvPr/>
        </p:nvGrpSpPr>
        <p:grpSpPr>
          <a:xfrm>
            <a:off x="292634" y="4354346"/>
            <a:ext cx="11671568" cy="1703085"/>
            <a:chOff x="170865" y="2714553"/>
            <a:chExt cx="12614844" cy="1703085"/>
          </a:xfrm>
        </p:grpSpPr>
        <p:sp>
          <p:nvSpPr>
            <p:cNvPr id="14" name="文本框 13">
              <a:extLst>
                <a:ext uri="{FF2B5EF4-FFF2-40B4-BE49-F238E27FC236}">
                  <a16:creationId xmlns:a16="http://schemas.microsoft.com/office/drawing/2014/main" id="{68C8CA33-4A27-F50B-AD80-0798202415C4}"/>
                </a:ext>
              </a:extLst>
            </p:cNvPr>
            <p:cNvSpPr txBox="1"/>
            <p:nvPr/>
          </p:nvSpPr>
          <p:spPr>
            <a:xfrm>
              <a:off x="680613" y="3401975"/>
              <a:ext cx="12105096" cy="1015663"/>
            </a:xfrm>
            <a:prstGeom prst="rect">
              <a:avLst/>
            </a:prstGeom>
            <a:noFill/>
          </p:spPr>
          <p:txBody>
            <a:bodyPr wrap="square" rtlCol="0">
              <a:spAutoFit/>
            </a:bodyPr>
            <a:lstStyle/>
            <a:p>
              <a:r>
                <a:rPr lang="zh-CN" altLang="en-US" sz="6000" dirty="0">
                  <a:ln>
                    <a:solidFill>
                      <a:srgbClr val="E8D3F5"/>
                    </a:solidFill>
                  </a:ln>
                  <a:latin typeface="华文行楷" panose="02010800040101010101" pitchFamily="2" charset="-122"/>
                  <a:ea typeface="华文行楷" panose="02010800040101010101" pitchFamily="2" charset="-122"/>
                  <a:cs typeface="宋体" panose="02010600030101010101" pitchFamily="2" charset="-122"/>
                </a:rPr>
                <a:t>算法简介与数据库使用</a:t>
              </a:r>
            </a:p>
          </p:txBody>
        </p:sp>
        <p:sp>
          <p:nvSpPr>
            <p:cNvPr id="15" name="文本框 14">
              <a:extLst>
                <a:ext uri="{FF2B5EF4-FFF2-40B4-BE49-F238E27FC236}">
                  <a16:creationId xmlns:a16="http://schemas.microsoft.com/office/drawing/2014/main" id="{9F766B27-89D9-B15B-0178-33284C4BF0A2}"/>
                </a:ext>
              </a:extLst>
            </p:cNvPr>
            <p:cNvSpPr txBox="1"/>
            <p:nvPr/>
          </p:nvSpPr>
          <p:spPr>
            <a:xfrm>
              <a:off x="170865" y="2714553"/>
              <a:ext cx="2386110" cy="646331"/>
            </a:xfrm>
            <a:prstGeom prst="rect">
              <a:avLst/>
            </a:prstGeom>
            <a:noFill/>
          </p:spPr>
          <p:txBody>
            <a:bodyPr wrap="square" rtlCol="0">
              <a:spAutoFit/>
            </a:bodyPr>
            <a:lstStyle/>
            <a:p>
              <a:r>
                <a:rPr lang="en-US" altLang="zh-CN" sz="3600" dirty="0">
                  <a:ln>
                    <a:solidFill>
                      <a:srgbClr val="E8D3F5"/>
                    </a:solidFill>
                  </a:ln>
                  <a:latin typeface="Transformers Movie" pitchFamily="2" charset="0"/>
                  <a:ea typeface="华文行楷" panose="02010800040101010101" pitchFamily="2" charset="-122"/>
                  <a:cs typeface="宋体" panose="02010600030101010101" pitchFamily="2" charset="-122"/>
                </a:rPr>
                <a:t>20240208</a:t>
              </a:r>
              <a:endParaRPr lang="zh-CN" altLang="en-US" sz="3600" dirty="0">
                <a:ln>
                  <a:solidFill>
                    <a:srgbClr val="E8D3F5"/>
                  </a:solidFill>
                </a:ln>
                <a:latin typeface="Transformers Movie" pitchFamily="2" charset="0"/>
                <a:ea typeface="华文行楷" panose="02010800040101010101" pitchFamily="2" charset="-122"/>
                <a:cs typeface="宋体" panose="02010600030101010101" pitchFamily="2" charset="-122"/>
              </a:endParaRPr>
            </a:p>
          </p:txBody>
        </p:sp>
      </p:grpSp>
      <p:sp>
        <p:nvSpPr>
          <p:cNvPr id="28" name="矩形 27">
            <a:extLst>
              <a:ext uri="{FF2B5EF4-FFF2-40B4-BE49-F238E27FC236}">
                <a16:creationId xmlns:a16="http://schemas.microsoft.com/office/drawing/2014/main" id="{2A2A1940-E929-B3E4-A586-13040095A45C}"/>
              </a:ext>
            </a:extLst>
          </p:cNvPr>
          <p:cNvSpPr/>
          <p:nvPr/>
        </p:nvSpPr>
        <p:spPr>
          <a:xfrm>
            <a:off x="-408464" y="4429413"/>
            <a:ext cx="569331" cy="151144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a:extLst>
              <a:ext uri="{FF2B5EF4-FFF2-40B4-BE49-F238E27FC236}">
                <a16:creationId xmlns:a16="http://schemas.microsoft.com/office/drawing/2014/main" id="{CCDAD7D0-5B54-350E-9E9E-40BF62EA0F73}"/>
              </a:ext>
            </a:extLst>
          </p:cNvPr>
          <p:cNvSpPr/>
          <p:nvPr/>
        </p:nvSpPr>
        <p:spPr>
          <a:xfrm>
            <a:off x="-408464" y="2730580"/>
            <a:ext cx="569331" cy="1137794"/>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a:extLst>
              <a:ext uri="{FF2B5EF4-FFF2-40B4-BE49-F238E27FC236}">
                <a16:creationId xmlns:a16="http://schemas.microsoft.com/office/drawing/2014/main" id="{37271371-9B37-691D-095D-3857A8775485}"/>
              </a:ext>
            </a:extLst>
          </p:cNvPr>
          <p:cNvSpPr/>
          <p:nvPr/>
        </p:nvSpPr>
        <p:spPr>
          <a:xfrm>
            <a:off x="-508000" y="2510638"/>
            <a:ext cx="9583335" cy="1460332"/>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6FEB8-EA87-7B3B-D210-47D916A5696B}"/>
            </a:ext>
          </a:extLst>
        </p:cNvPr>
        <p:cNvGrpSpPr/>
        <p:nvPr/>
      </p:nvGrpSpPr>
      <p:grpSpPr>
        <a:xfrm>
          <a:off x="0" y="0"/>
          <a:ext cx="0" cy="0"/>
          <a:chOff x="0" y="0"/>
          <a:chExt cx="0" cy="0"/>
        </a:xfrm>
      </p:grpSpPr>
      <p:sp>
        <p:nvSpPr>
          <p:cNvPr id="22" name="矩形 21">
            <a:extLst>
              <a:ext uri="{FF2B5EF4-FFF2-40B4-BE49-F238E27FC236}">
                <a16:creationId xmlns:a16="http://schemas.microsoft.com/office/drawing/2014/main" id="{77015616-76C0-338D-4422-484EE9770013}"/>
              </a:ext>
            </a:extLst>
          </p:cNvPr>
          <p:cNvSpPr/>
          <p:nvPr/>
        </p:nvSpPr>
        <p:spPr>
          <a:xfrm>
            <a:off x="-546501" y="5146945"/>
            <a:ext cx="9709752" cy="1460332"/>
          </a:xfrm>
          <a:prstGeom prst="rect">
            <a:avLst/>
          </a:prstGeom>
          <a:solidFill>
            <a:srgbClr val="CA9BE9">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E1E79C9B-6519-8521-0BD6-D01E57F4BF6B}"/>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E587DE89-DA78-E2D9-7964-ED02BD7681C0}"/>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08794A3-7B22-BBC2-8E19-9ACEE4C71D55}"/>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40E03556-B6CE-476D-2C2F-BCE5C52F4AC6}"/>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0005157-BFDF-D9BA-B882-B60A4B174938}"/>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hlinkClick r:id="rId5"/>
              </a:rPr>
              <a:t>UClust</a:t>
            </a:r>
            <a:endParaRPr lang="en-US" altLang="zh-CN" sz="4000" b="1" dirty="0">
              <a:latin typeface="+mj-ea"/>
              <a:ea typeface="+mj-ea"/>
            </a:endParaRPr>
          </a:p>
        </p:txBody>
      </p:sp>
      <p:sp>
        <p:nvSpPr>
          <p:cNvPr id="6" name="文本框 5">
            <a:extLst>
              <a:ext uri="{FF2B5EF4-FFF2-40B4-BE49-F238E27FC236}">
                <a16:creationId xmlns:a16="http://schemas.microsoft.com/office/drawing/2014/main" id="{C75CA31E-9EB5-FD85-4BFB-833CB3AA0C3F}"/>
              </a:ext>
            </a:extLst>
          </p:cNvPr>
          <p:cNvSpPr txBox="1"/>
          <p:nvPr/>
        </p:nvSpPr>
        <p:spPr>
          <a:xfrm>
            <a:off x="962448" y="1917045"/>
            <a:ext cx="4083685"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Introduction</a:t>
            </a:r>
          </a:p>
        </p:txBody>
      </p:sp>
      <p:sp>
        <p:nvSpPr>
          <p:cNvPr id="13" name="文本框 12">
            <a:extLst>
              <a:ext uri="{FF2B5EF4-FFF2-40B4-BE49-F238E27FC236}">
                <a16:creationId xmlns:a16="http://schemas.microsoft.com/office/drawing/2014/main" id="{978EE71A-F87F-A918-9F6C-757FBEE6C462}"/>
              </a:ext>
            </a:extLst>
          </p:cNvPr>
          <p:cNvSpPr txBox="1"/>
          <p:nvPr/>
        </p:nvSpPr>
        <p:spPr>
          <a:xfrm>
            <a:off x="1240003" y="2489914"/>
            <a:ext cx="8232609" cy="646331"/>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UClust is an algorithm designed to cluster nucleotide or amino-acid sequences into clusters based on sequence similarity. </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2894E04A-789E-E96F-EAB6-80BCA9BA37F5}"/>
              </a:ext>
            </a:extLst>
          </p:cNvPr>
          <p:cNvSpPr txBox="1"/>
          <p:nvPr/>
        </p:nvSpPr>
        <p:spPr>
          <a:xfrm>
            <a:off x="1295612" y="5408051"/>
            <a:ext cx="8143874" cy="923330"/>
          </a:xfrm>
          <a:prstGeom prst="rect">
            <a:avLst/>
          </a:prstGeom>
          <a:noFill/>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UCLUST algorithm is a greedy one</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As a result, the order of the sequences in the input file will affect the resulting clusters and their quality. </a:t>
            </a:r>
            <a:r>
              <a:rPr lang="en-US" altLang="zh-CN"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It is advised that the sequences will be sorted before entering clustering stage. </a:t>
            </a:r>
            <a:endParaRPr lang="zh-CN" altLang="en-US"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9" name="文本框 18">
                <a:extLst>
                  <a:ext uri="{FF2B5EF4-FFF2-40B4-BE49-F238E27FC236}">
                    <a16:creationId xmlns:a16="http://schemas.microsoft.com/office/drawing/2014/main" id="{0156241C-01C5-03C7-04B5-88AB5CF5B339}"/>
                  </a:ext>
                </a:extLst>
              </p:cNvPr>
              <p:cNvSpPr txBox="1"/>
              <p:nvPr/>
            </p:nvSpPr>
            <p:spPr>
              <a:xfrm>
                <a:off x="1064048" y="3675428"/>
                <a:ext cx="6084722" cy="1200329"/>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UClust is designed to find a set of clusters such that:</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(where T is a requested similarity threshold) </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(1) All centroids have similarity </a:t>
                </a:r>
                <a14:m>
                  <m:oMath xmlns:m="http://schemas.openxmlformats.org/officeDocument/2006/math">
                    <m:r>
                      <a:rPr lang="en-US" altLang="zh-CN" i="1" dirty="0" smtClean="0">
                        <a:latin typeface="Cambria Math" panose="02040503050406030204" pitchFamily="18" charset="0"/>
                        <a:ea typeface="华文楷体" panose="02010600040101010101" pitchFamily="2" charset="-122"/>
                        <a:cs typeface="Times New Roman" panose="02020603050405020304" pitchFamily="18" charset="0"/>
                      </a:rPr>
                      <m:t>&lt;</m:t>
                    </m:r>
                  </m:oMath>
                </a14:m>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 to each other</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(2) All member sequences have similarity </a:t>
                </a:r>
                <a14:m>
                  <m:oMath xmlns:m="http://schemas.openxmlformats.org/officeDocument/2006/math">
                    <m:r>
                      <a:rPr lang="en-US" altLang="zh-CN" i="1" dirty="0"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 to a centroid</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mc:Choice>
        <mc:Fallback xmlns="">
          <p:sp>
            <p:nvSpPr>
              <p:cNvPr id="19" name="文本框 18">
                <a:extLst>
                  <a:ext uri="{FF2B5EF4-FFF2-40B4-BE49-F238E27FC236}">
                    <a16:creationId xmlns:a16="http://schemas.microsoft.com/office/drawing/2014/main" id="{0156241C-01C5-03C7-04B5-88AB5CF5B339}"/>
                  </a:ext>
                </a:extLst>
              </p:cNvPr>
              <p:cNvSpPr txBox="1">
                <a:spLocks noRot="1" noChangeAspect="1" noMove="1" noResize="1" noEditPoints="1" noAdjustHandles="1" noChangeArrowheads="1" noChangeShapeType="1" noTextEdit="1"/>
              </p:cNvSpPr>
              <p:nvPr/>
            </p:nvSpPr>
            <p:spPr>
              <a:xfrm>
                <a:off x="1064048" y="3675428"/>
                <a:ext cx="6084722" cy="1200329"/>
              </a:xfrm>
              <a:prstGeom prst="rect">
                <a:avLst/>
              </a:prstGeom>
              <a:blipFill>
                <a:blip r:embed="rId6"/>
                <a:stretch>
                  <a:fillRect l="-902" t="-3046" r="-701" b="-7107"/>
                </a:stretch>
              </a:blipFill>
            </p:spPr>
            <p:txBody>
              <a:bodyPr/>
              <a:lstStyle/>
              <a:p>
                <a:r>
                  <a:rPr lang="zh-CN" altLang="en-US">
                    <a:noFill/>
                  </a:rPr>
                  <a:t> </a:t>
                </a:r>
              </a:p>
            </p:txBody>
          </p:sp>
        </mc:Fallback>
      </mc:AlternateContent>
      <p:sp>
        <p:nvSpPr>
          <p:cNvPr id="21" name="文本框 20">
            <a:extLst>
              <a:ext uri="{FF2B5EF4-FFF2-40B4-BE49-F238E27FC236}">
                <a16:creationId xmlns:a16="http://schemas.microsoft.com/office/drawing/2014/main" id="{4C4693F3-FED8-2837-EB00-247C7EFC6383}"/>
              </a:ext>
            </a:extLst>
          </p:cNvPr>
          <p:cNvSpPr txBox="1"/>
          <p:nvPr/>
        </p:nvSpPr>
        <p:spPr>
          <a:xfrm>
            <a:off x="962448" y="3187251"/>
            <a:ext cx="2695152"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Clustering criteria</a:t>
            </a:r>
          </a:p>
        </p:txBody>
      </p:sp>
      <p:pic>
        <p:nvPicPr>
          <p:cNvPr id="2050" name="Picture 2" descr="Image">
            <a:extLst>
              <a:ext uri="{FF2B5EF4-FFF2-40B4-BE49-F238E27FC236}">
                <a16:creationId xmlns:a16="http://schemas.microsoft.com/office/drawing/2014/main" id="{146BC3EA-4A3D-F805-440E-7DDEE0A776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8770" y="3404240"/>
            <a:ext cx="3537685" cy="16121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1E2804B9-1817-665B-ECAE-38C84C7A8DA8}"/>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87" y="5422841"/>
            <a:ext cx="984253" cy="908540"/>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a:extLst>
              <a:ext uri="{FF2B5EF4-FFF2-40B4-BE49-F238E27FC236}">
                <a16:creationId xmlns:a16="http://schemas.microsoft.com/office/drawing/2014/main" id="{DA9F2AD1-1578-D5FA-B61B-985DC1E4D8AB}"/>
              </a:ext>
            </a:extLst>
          </p:cNvPr>
          <p:cNvSpPr txBox="1"/>
          <p:nvPr/>
        </p:nvSpPr>
        <p:spPr>
          <a:xfrm>
            <a:off x="2829872" y="1984988"/>
            <a:ext cx="2362200"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9"/>
              </a:rPr>
              <a:t>UClust on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hlinkClick r:id="rId9"/>
              </a:rPr>
              <a:t>Github</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9"/>
              </a:rPr>
              <a:t> </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217830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3A67A-20BF-0AA4-9A8B-FD6F9A741E33}"/>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78E579A9-B01B-59D4-50B1-6237D88750E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0076CDC6-DD68-DB18-5419-08916919D750}"/>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B42DB715-7172-1518-E1FD-27A8A89FDFA1}"/>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333E0A05-1FF7-DD39-2736-B105BB79DB4D}"/>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90A860A-CC4B-315B-0ADC-AB248B3E5ACA}"/>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hlinkClick r:id="rId5"/>
              </a:rPr>
              <a:t>UClust</a:t>
            </a:r>
            <a:endParaRPr lang="en-US" altLang="zh-CN" sz="4000" b="1" dirty="0">
              <a:latin typeface="+mj-ea"/>
              <a:ea typeface="+mj-ea"/>
            </a:endParaRPr>
          </a:p>
        </p:txBody>
      </p:sp>
      <p:sp>
        <p:nvSpPr>
          <p:cNvPr id="6" name="文本框 5">
            <a:extLst>
              <a:ext uri="{FF2B5EF4-FFF2-40B4-BE49-F238E27FC236}">
                <a16:creationId xmlns:a16="http://schemas.microsoft.com/office/drawing/2014/main" id="{DB692DE5-75E5-4A6E-AFF7-135754CFA7D3}"/>
              </a:ext>
            </a:extLst>
          </p:cNvPr>
          <p:cNvSpPr txBox="1"/>
          <p:nvPr/>
        </p:nvSpPr>
        <p:spPr>
          <a:xfrm>
            <a:off x="962449" y="1917045"/>
            <a:ext cx="1761702"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Example</a:t>
            </a:r>
          </a:p>
        </p:txBody>
      </p:sp>
      <p:pic>
        <p:nvPicPr>
          <p:cNvPr id="8" name="图片 7">
            <a:extLst>
              <a:ext uri="{FF2B5EF4-FFF2-40B4-BE49-F238E27FC236}">
                <a16:creationId xmlns:a16="http://schemas.microsoft.com/office/drawing/2014/main" id="{7398913E-6A50-8D8E-DA51-7947B76925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2448" y="2378710"/>
            <a:ext cx="7997402" cy="1998070"/>
          </a:xfrm>
          <a:prstGeom prst="rect">
            <a:avLst/>
          </a:prstGeom>
        </p:spPr>
      </p:pic>
      <p:pic>
        <p:nvPicPr>
          <p:cNvPr id="14" name="图片 13">
            <a:extLst>
              <a:ext uri="{FF2B5EF4-FFF2-40B4-BE49-F238E27FC236}">
                <a16:creationId xmlns:a16="http://schemas.microsoft.com/office/drawing/2014/main" id="{66F6085E-E14D-4630-4529-2E23A4EEB2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2447" y="4483086"/>
            <a:ext cx="3718427" cy="2283315"/>
          </a:xfrm>
          <a:prstGeom prst="rect">
            <a:avLst/>
          </a:prstGeom>
        </p:spPr>
      </p:pic>
      <p:sp>
        <p:nvSpPr>
          <p:cNvPr id="16" name="文本框 15">
            <a:extLst>
              <a:ext uri="{FF2B5EF4-FFF2-40B4-BE49-F238E27FC236}">
                <a16:creationId xmlns:a16="http://schemas.microsoft.com/office/drawing/2014/main" id="{3D118233-9A4F-0BB9-0A99-29C9530D87AC}"/>
              </a:ext>
            </a:extLst>
          </p:cNvPr>
          <p:cNvSpPr txBox="1"/>
          <p:nvPr/>
        </p:nvSpPr>
        <p:spPr>
          <a:xfrm>
            <a:off x="5196553" y="4949649"/>
            <a:ext cx="4832350" cy="369332"/>
          </a:xfrm>
          <a:prstGeom prst="rect">
            <a:avLst/>
          </a:prstGeom>
          <a:noFill/>
        </p:spPr>
        <p:txBody>
          <a:bodyPr wrap="square" rtlCol="0">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介绍不多，</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Github</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上说明文档内容也不多</a:t>
            </a:r>
          </a:p>
        </p:txBody>
      </p:sp>
    </p:spTree>
    <p:extLst>
      <p:ext uri="{BB962C8B-B14F-4D97-AF65-F5344CB8AC3E}">
        <p14:creationId xmlns:p14="http://schemas.microsoft.com/office/powerpoint/2010/main" val="1463530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6B95-2D02-BDEE-3B47-8729324982C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A399B51D-D124-5B5C-16C9-E1F8B49D515D}"/>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BC19B43B-71C2-D9F5-EC46-714A7B2722D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B4177D5-EECF-323C-1C48-F4E554152901}"/>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98CD2280-45A6-1F09-8E24-942CD3E7F663}"/>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6D2B990-2E1B-6CA9-CD2A-3ADEC0782DA1}"/>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13" name="文本框 12">
            <a:extLst>
              <a:ext uri="{FF2B5EF4-FFF2-40B4-BE49-F238E27FC236}">
                <a16:creationId xmlns:a16="http://schemas.microsoft.com/office/drawing/2014/main" id="{81C1EE6B-7155-9AA5-66BF-13B840E562FB}"/>
              </a:ext>
            </a:extLst>
          </p:cNvPr>
          <p:cNvSpPr txBox="1"/>
          <p:nvPr/>
        </p:nvSpPr>
        <p:spPr>
          <a:xfrm>
            <a:off x="1123539" y="2032760"/>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Martin </a:t>
            </a:r>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rPr>
              <a:t>Steinegger</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 </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C262C503-521E-8031-7B47-1589BDB7C61B}"/>
              </a:ext>
            </a:extLst>
          </p:cNvPr>
          <p:cNvPicPr>
            <a:picLocks noChangeAspect="1"/>
          </p:cNvPicPr>
          <p:nvPr/>
        </p:nvPicPr>
        <p:blipFill rotWithShape="1">
          <a:blip r:embed="rId5">
            <a:extLst>
              <a:ext uri="{28A0092B-C50C-407E-A947-70E740481C1C}">
                <a14:useLocalDpi xmlns:a14="http://schemas.microsoft.com/office/drawing/2010/main" val="0"/>
              </a:ext>
            </a:extLst>
          </a:blip>
          <a:srcRect b="44747"/>
          <a:stretch/>
        </p:blipFill>
        <p:spPr>
          <a:xfrm>
            <a:off x="962448" y="3157591"/>
            <a:ext cx="4254266" cy="3381334"/>
          </a:xfrm>
          <a:prstGeom prst="rect">
            <a:avLst/>
          </a:prstGeom>
        </p:spPr>
      </p:pic>
      <p:pic>
        <p:nvPicPr>
          <p:cNvPr id="4" name="图片 3">
            <a:extLst>
              <a:ext uri="{FF2B5EF4-FFF2-40B4-BE49-F238E27FC236}">
                <a16:creationId xmlns:a16="http://schemas.microsoft.com/office/drawing/2014/main" id="{B9379F29-8A55-102F-389E-476A4BD98AB9}"/>
              </a:ext>
            </a:extLst>
          </p:cNvPr>
          <p:cNvPicPr>
            <a:picLocks noChangeAspect="1"/>
          </p:cNvPicPr>
          <p:nvPr/>
        </p:nvPicPr>
        <p:blipFill rotWithShape="1">
          <a:blip r:embed="rId5">
            <a:extLst>
              <a:ext uri="{28A0092B-C50C-407E-A947-70E740481C1C}">
                <a14:useLocalDpi xmlns:a14="http://schemas.microsoft.com/office/drawing/2010/main" val="0"/>
              </a:ext>
            </a:extLst>
          </a:blip>
          <a:srcRect t="55536"/>
          <a:stretch/>
        </p:blipFill>
        <p:spPr>
          <a:xfrm>
            <a:off x="5360194" y="3156110"/>
            <a:ext cx="4869841" cy="3114834"/>
          </a:xfrm>
          <a:prstGeom prst="rect">
            <a:avLst/>
          </a:prstGeom>
        </p:spPr>
      </p:pic>
      <p:pic>
        <p:nvPicPr>
          <p:cNvPr id="14" name="图片 13">
            <a:extLst>
              <a:ext uri="{FF2B5EF4-FFF2-40B4-BE49-F238E27FC236}">
                <a16:creationId xmlns:a16="http://schemas.microsoft.com/office/drawing/2014/main" id="{B1FFDAFB-766E-DE85-1D42-03305FECD3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1776" y="1840390"/>
            <a:ext cx="4601542" cy="9270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61579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C0B18-6BB7-B433-84D8-1EEBD88DF2CD}"/>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2182C3DA-AF93-FA32-B63F-E2EBCCC08DCD}"/>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00E8AD43-EF1E-D294-7EF3-8D8A7E7EA46A}"/>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FA6E4AED-953A-0E31-62B9-F0CE42936654}"/>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460E5C7F-B595-D75F-7D6D-1F0171D72DC3}"/>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B2BCDA9-2727-6085-C5EA-DD9CFF6C7ED1}"/>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13" name="文本框 12">
            <a:extLst>
              <a:ext uri="{FF2B5EF4-FFF2-40B4-BE49-F238E27FC236}">
                <a16:creationId xmlns:a16="http://schemas.microsoft.com/office/drawing/2014/main" id="{E7126275-ED07-5146-4DAB-E316252228F5}"/>
              </a:ext>
            </a:extLst>
          </p:cNvPr>
          <p:cNvSpPr txBox="1"/>
          <p:nvPr/>
        </p:nvSpPr>
        <p:spPr>
          <a:xfrm>
            <a:off x="1123539" y="2032760"/>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Martin </a:t>
            </a:r>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rPr>
              <a:t>Steinegger</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 </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E93CC286-9B02-AD46-51B2-8ECD152972B0}"/>
              </a:ext>
            </a:extLst>
          </p:cNvPr>
          <p:cNvPicPr>
            <a:picLocks noChangeAspect="1"/>
          </p:cNvPicPr>
          <p:nvPr/>
        </p:nvPicPr>
        <p:blipFill rotWithShape="1">
          <a:blip r:embed="rId5">
            <a:extLst>
              <a:ext uri="{28A0092B-C50C-407E-A947-70E740481C1C}">
                <a14:useLocalDpi xmlns:a14="http://schemas.microsoft.com/office/drawing/2010/main" val="0"/>
              </a:ext>
            </a:extLst>
          </a:blip>
          <a:srcRect b="44747"/>
          <a:stretch/>
        </p:blipFill>
        <p:spPr>
          <a:xfrm>
            <a:off x="962448" y="3157591"/>
            <a:ext cx="4254266" cy="3381334"/>
          </a:xfrm>
          <a:prstGeom prst="rect">
            <a:avLst/>
          </a:prstGeom>
        </p:spPr>
      </p:pic>
      <p:pic>
        <p:nvPicPr>
          <p:cNvPr id="4" name="图片 3">
            <a:extLst>
              <a:ext uri="{FF2B5EF4-FFF2-40B4-BE49-F238E27FC236}">
                <a16:creationId xmlns:a16="http://schemas.microsoft.com/office/drawing/2014/main" id="{51B08C99-C7F3-61ED-921F-B5A2A78349EE}"/>
              </a:ext>
            </a:extLst>
          </p:cNvPr>
          <p:cNvPicPr>
            <a:picLocks noChangeAspect="1"/>
          </p:cNvPicPr>
          <p:nvPr/>
        </p:nvPicPr>
        <p:blipFill rotWithShape="1">
          <a:blip r:embed="rId5">
            <a:extLst>
              <a:ext uri="{28A0092B-C50C-407E-A947-70E740481C1C}">
                <a14:useLocalDpi xmlns:a14="http://schemas.microsoft.com/office/drawing/2010/main" val="0"/>
              </a:ext>
            </a:extLst>
          </a:blip>
          <a:srcRect t="55536"/>
          <a:stretch/>
        </p:blipFill>
        <p:spPr>
          <a:xfrm>
            <a:off x="5360194" y="3156110"/>
            <a:ext cx="4869841" cy="3114834"/>
          </a:xfrm>
          <a:prstGeom prst="rect">
            <a:avLst/>
          </a:prstGeom>
        </p:spPr>
      </p:pic>
      <p:pic>
        <p:nvPicPr>
          <p:cNvPr id="14" name="图片 13">
            <a:extLst>
              <a:ext uri="{FF2B5EF4-FFF2-40B4-BE49-F238E27FC236}">
                <a16:creationId xmlns:a16="http://schemas.microsoft.com/office/drawing/2014/main" id="{A556DC32-172C-5622-1F71-ACBFA50456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1776" y="1840390"/>
            <a:ext cx="4601542" cy="9270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a:extLst>
              <a:ext uri="{FF2B5EF4-FFF2-40B4-BE49-F238E27FC236}">
                <a16:creationId xmlns:a16="http://schemas.microsoft.com/office/drawing/2014/main" id="{2AB80FAE-F747-AB9C-79E4-1EA9F743F247}"/>
              </a:ext>
            </a:extLst>
          </p:cNvPr>
          <p:cNvSpPr/>
          <p:nvPr/>
        </p:nvSpPr>
        <p:spPr>
          <a:xfrm>
            <a:off x="802033" y="3156110"/>
            <a:ext cx="9595033" cy="3515358"/>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71A548-5256-FC66-083D-64CA366E758D}"/>
              </a:ext>
            </a:extLst>
          </p:cNvPr>
          <p:cNvSpPr txBox="1"/>
          <p:nvPr/>
        </p:nvSpPr>
        <p:spPr>
          <a:xfrm>
            <a:off x="2945773" y="3371553"/>
            <a:ext cx="873225" cy="307777"/>
          </a:xfrm>
          <a:prstGeom prst="rect">
            <a:avLst/>
          </a:prstGeom>
          <a:noFill/>
          <a:ln w="19050">
            <a:solidFill>
              <a:srgbClr val="C00000"/>
            </a:solidFill>
          </a:ln>
        </p:spPr>
        <p:txBody>
          <a:bodyPr wrap="square">
            <a:spAutoFit/>
          </a:bodyPr>
          <a:lstStyle/>
          <a:p>
            <a:pPr algn="ctr"/>
            <a:r>
              <a:rPr lang="en-US" altLang="zh-CN" sz="1400" dirty="0" err="1">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LinClust</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B1DC1977-C2A0-F8EE-6F14-0E4D22F535AB}"/>
              </a:ext>
            </a:extLst>
          </p:cNvPr>
          <p:cNvSpPr txBox="1"/>
          <p:nvPr/>
        </p:nvSpPr>
        <p:spPr>
          <a:xfrm>
            <a:off x="2177026" y="3894773"/>
            <a:ext cx="1941419" cy="307777"/>
          </a:xfrm>
          <a:prstGeom prst="rect">
            <a:avLst/>
          </a:prstGeom>
          <a:noFill/>
          <a:ln w="19050">
            <a:solidFill>
              <a:srgbClr val="C00000"/>
            </a:solidFill>
          </a:ln>
        </p:spPr>
        <p:txBody>
          <a:bodyPr wrap="square">
            <a:spAutoFit/>
          </a:bodyPr>
          <a:lstStyle/>
          <a:p>
            <a:pPr algn="ct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Clustering prediction</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B5C4C443-78E3-ED2E-8B9C-C33E3A4D22BF}"/>
              </a:ext>
            </a:extLst>
          </p:cNvPr>
          <p:cNvSpPr txBox="1"/>
          <p:nvPr/>
        </p:nvSpPr>
        <p:spPr>
          <a:xfrm>
            <a:off x="2805906" y="5010306"/>
            <a:ext cx="1013092" cy="307777"/>
          </a:xfrm>
          <a:prstGeom prst="rect">
            <a:avLst/>
          </a:prstGeom>
          <a:noFill/>
          <a:ln w="19050">
            <a:solidFill>
              <a:srgbClr val="C00000"/>
            </a:solidFill>
          </a:ln>
        </p:spPr>
        <p:txBody>
          <a:bodyPr wrap="square">
            <a:spAutoFit/>
          </a:bodyPr>
          <a:lstStyle/>
          <a:p>
            <a:pPr algn="ctr"/>
            <a:r>
              <a:rPr lang="en-US" altLang="zh-CN" sz="1400" dirty="0" err="1">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Colabfold</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A3795065-83CC-B638-7D2D-D0EECC29454D}"/>
              </a:ext>
            </a:extLst>
          </p:cNvPr>
          <p:cNvSpPr txBox="1"/>
          <p:nvPr/>
        </p:nvSpPr>
        <p:spPr>
          <a:xfrm>
            <a:off x="7050185" y="3448006"/>
            <a:ext cx="2196042" cy="307777"/>
          </a:xfrm>
          <a:prstGeom prst="rect">
            <a:avLst/>
          </a:prstGeom>
          <a:noFill/>
          <a:ln w="19050">
            <a:solidFill>
              <a:srgbClr val="C00000"/>
            </a:solidFill>
          </a:ln>
        </p:spPr>
        <p:txBody>
          <a:bodyPr wrap="square">
            <a:spAutoFit/>
          </a:bodyPr>
          <a:lstStyle/>
          <a:p>
            <a:pPr algn="ct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AlphaFold2 ;</a:t>
            </a:r>
            <a:r>
              <a:rPr lang="zh-CN" altLang="en-US"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similarity</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7C4AC936-3E1E-FF94-BA3D-525B24C8C1C9}"/>
              </a:ext>
            </a:extLst>
          </p:cNvPr>
          <p:cNvSpPr txBox="1"/>
          <p:nvPr/>
        </p:nvSpPr>
        <p:spPr>
          <a:xfrm>
            <a:off x="7208542" y="4186534"/>
            <a:ext cx="1879327" cy="307777"/>
          </a:xfrm>
          <a:prstGeom prst="rect">
            <a:avLst/>
          </a:prstGeom>
          <a:noFill/>
          <a:ln w="19050">
            <a:solidFill>
              <a:srgbClr val="C00000"/>
            </a:solidFill>
          </a:ln>
        </p:spPr>
        <p:txBody>
          <a:bodyPr wrap="square">
            <a:spAutoFit/>
          </a:bodyPr>
          <a:lstStyle/>
          <a:p>
            <a:pPr algn="ct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AlphaFold ; prediction</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F8702AB0-E695-EA82-6AD1-2A97AF8F4D41}"/>
              </a:ext>
            </a:extLst>
          </p:cNvPr>
          <p:cNvSpPr txBox="1"/>
          <p:nvPr/>
        </p:nvSpPr>
        <p:spPr>
          <a:xfrm>
            <a:off x="7556731" y="5443834"/>
            <a:ext cx="1016825" cy="307777"/>
          </a:xfrm>
          <a:prstGeom prst="rect">
            <a:avLst/>
          </a:prstGeom>
          <a:noFill/>
          <a:ln w="19050">
            <a:solidFill>
              <a:srgbClr val="C00000"/>
            </a:solidFill>
          </a:ln>
        </p:spPr>
        <p:txBody>
          <a:bodyPr wrap="square">
            <a:spAutoFit/>
          </a:bodyPr>
          <a:lstStyle/>
          <a:p>
            <a:pPr algn="ct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MMseqs2</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587B77B7-5319-EFD2-E4D2-1A6966911597}"/>
              </a:ext>
            </a:extLst>
          </p:cNvPr>
          <p:cNvSpPr txBox="1"/>
          <p:nvPr/>
        </p:nvSpPr>
        <p:spPr>
          <a:xfrm>
            <a:off x="3043997" y="5503066"/>
            <a:ext cx="1013092" cy="307777"/>
          </a:xfrm>
          <a:prstGeom prst="rect">
            <a:avLst/>
          </a:prstGeom>
          <a:noFill/>
          <a:ln w="19050">
            <a:solidFill>
              <a:srgbClr val="C00000"/>
            </a:solidFill>
          </a:ln>
        </p:spPr>
        <p:txBody>
          <a:bodyPr wrap="square">
            <a:spAutoFit/>
          </a:bodyPr>
          <a:lstStyle/>
          <a:p>
            <a:pPr algn="ctr"/>
            <a:r>
              <a:rPr lang="en-US" altLang="zh-CN" sz="1400" dirty="0" err="1">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Foldseek</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157090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5A4C6-C98A-DAD2-14CF-BC9CB4B0227F}"/>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D5E53632-3310-9F9C-E396-886DCF88949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F9F4D9BC-F8FB-3E8E-4044-FE6A5E774D3E}"/>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6005EE0-5BA8-B1E5-55CF-B34A646C8B5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5D450126-1AB6-68B9-170D-4C9089A35E7C}"/>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F425B181-E8E9-91BA-3053-14DD0BB8DE94}"/>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13" name="文本框 12">
            <a:extLst>
              <a:ext uri="{FF2B5EF4-FFF2-40B4-BE49-F238E27FC236}">
                <a16:creationId xmlns:a16="http://schemas.microsoft.com/office/drawing/2014/main" id="{EDAA8B4A-9CD0-CD12-7994-8E1F899A5F94}"/>
              </a:ext>
            </a:extLst>
          </p:cNvPr>
          <p:cNvSpPr txBox="1"/>
          <p:nvPr/>
        </p:nvSpPr>
        <p:spPr>
          <a:xfrm>
            <a:off x="962448" y="5275648"/>
            <a:ext cx="2705511"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原理</a:t>
            </a:r>
          </a:p>
        </p:txBody>
      </p:sp>
      <p:sp>
        <p:nvSpPr>
          <p:cNvPr id="21" name="文本框 20">
            <a:extLst>
              <a:ext uri="{FF2B5EF4-FFF2-40B4-BE49-F238E27FC236}">
                <a16:creationId xmlns:a16="http://schemas.microsoft.com/office/drawing/2014/main" id="{228AA6ED-556C-99A3-63B1-7078725ADD2D}"/>
              </a:ext>
            </a:extLst>
          </p:cNvPr>
          <p:cNvSpPr txBox="1"/>
          <p:nvPr/>
        </p:nvSpPr>
        <p:spPr>
          <a:xfrm>
            <a:off x="962448" y="3429000"/>
            <a:ext cx="10310390" cy="1754326"/>
          </a:xfrm>
          <a:prstGeom prst="rect">
            <a:avLst/>
          </a:prstGeom>
          <a:noFill/>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CD-HIT and UClust employ the following "greedy incremental clustering" approach</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each of the N input sequences is compared with the representative sequences of already established clusters. When the sequence is similar enough to the representative sequence of one of the clusters, that is, the similarity criteria such as sequence identity are satisfied, the sequence is added to that cluster. Otherwise, the sequence becomes the representative of a new cluster. Due to the comparison of all sequences with the cluster representatives, the runtimes of CD-HIT and UCLUST scale as O(NK), where K is the final number of clusters.</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23" name="图片 22">
            <a:hlinkClick r:id="rId5"/>
            <a:extLst>
              <a:ext uri="{FF2B5EF4-FFF2-40B4-BE49-F238E27FC236}">
                <a16:creationId xmlns:a16="http://schemas.microsoft.com/office/drawing/2014/main" id="{EB9C6491-01B7-FFAB-5F29-4C2770BCAF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853" y="1875355"/>
            <a:ext cx="5246886" cy="1461323"/>
          </a:xfrm>
          <a:prstGeom prst="rect">
            <a:avLst/>
          </a:prstGeom>
        </p:spPr>
      </p:pic>
      <p:sp>
        <p:nvSpPr>
          <p:cNvPr id="29" name="文本框 28">
            <a:extLst>
              <a:ext uri="{FF2B5EF4-FFF2-40B4-BE49-F238E27FC236}">
                <a16:creationId xmlns:a16="http://schemas.microsoft.com/office/drawing/2014/main" id="{C61709BC-1426-C88B-D8B6-70BD41A9F65C}"/>
              </a:ext>
            </a:extLst>
          </p:cNvPr>
          <p:cNvSpPr txBox="1"/>
          <p:nvPr/>
        </p:nvSpPr>
        <p:spPr>
          <a:xfrm>
            <a:off x="1883228" y="5390713"/>
            <a:ext cx="8522494" cy="369332"/>
          </a:xfrm>
          <a:prstGeom prst="rect">
            <a:avLst/>
          </a:prstGeom>
          <a:noFill/>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文章</a:t>
            </a:r>
            <a:r>
              <a:rPr lang="en-US" altLang="zh-CN" b="1" i="1" dirty="0">
                <a:latin typeface="Times New Roman" panose="02020603050405020304" pitchFamily="18" charset="0"/>
                <a:ea typeface="华文楷体" panose="02010600040101010101" pitchFamily="2" charset="-122"/>
                <a:cs typeface="Times New Roman" panose="02020603050405020304" pitchFamily="18" charset="0"/>
                <a:hlinkClick r:id="rId7"/>
              </a:rPr>
              <a:t>Clustering huge protein sequence sets in linear time</a:t>
            </a:r>
            <a:r>
              <a:rPr lang="en-US" altLang="zh-CN" b="1" i="1"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的</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Method</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部分有详细说明</a:t>
            </a:r>
          </a:p>
        </p:txBody>
      </p:sp>
    </p:spTree>
    <p:extLst>
      <p:ext uri="{BB962C8B-B14F-4D97-AF65-F5344CB8AC3E}">
        <p14:creationId xmlns:p14="http://schemas.microsoft.com/office/powerpoint/2010/main" val="1453598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AA843-3229-6D6F-66FF-DF6B626D0E1D}"/>
            </a:ext>
          </a:extLst>
        </p:cNvPr>
        <p:cNvGrpSpPr/>
        <p:nvPr/>
      </p:nvGrpSpPr>
      <p:grpSpPr>
        <a:xfrm>
          <a:off x="0" y="0"/>
          <a:ext cx="0" cy="0"/>
          <a:chOff x="0" y="0"/>
          <a:chExt cx="0" cy="0"/>
        </a:xfrm>
      </p:grpSpPr>
      <p:pic>
        <p:nvPicPr>
          <p:cNvPr id="15" name="图片 14">
            <a:extLst>
              <a:ext uri="{FF2B5EF4-FFF2-40B4-BE49-F238E27FC236}">
                <a16:creationId xmlns:a16="http://schemas.microsoft.com/office/drawing/2014/main" id="{A6C6BD57-C607-0A0D-8FE8-0E2D173A9BAA}"/>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11" name="图片 10">
            <a:extLst>
              <a:ext uri="{FF2B5EF4-FFF2-40B4-BE49-F238E27FC236}">
                <a16:creationId xmlns:a16="http://schemas.microsoft.com/office/drawing/2014/main" id="{A59FD47C-4297-80EB-5558-3DEB0F4D2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3778" y="2292860"/>
            <a:ext cx="7027422" cy="11821162"/>
          </a:xfrm>
          <a:prstGeom prst="rect">
            <a:avLst/>
          </a:prstGeom>
        </p:spPr>
      </p:pic>
      <p:sp>
        <p:nvSpPr>
          <p:cNvPr id="14" name="矩形 13">
            <a:extLst>
              <a:ext uri="{FF2B5EF4-FFF2-40B4-BE49-F238E27FC236}">
                <a16:creationId xmlns:a16="http://schemas.microsoft.com/office/drawing/2014/main" id="{2A8C82CE-B9D4-0CB0-12DD-03E1DBD2DBED}"/>
              </a:ext>
            </a:extLst>
          </p:cNvPr>
          <p:cNvSpPr/>
          <p:nvPr/>
        </p:nvSpPr>
        <p:spPr>
          <a:xfrm>
            <a:off x="4791984" y="0"/>
            <a:ext cx="7400016" cy="21862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微信图片_20240129134514">
            <a:extLst>
              <a:ext uri="{FF2B5EF4-FFF2-40B4-BE49-F238E27FC236}">
                <a16:creationId xmlns:a16="http://schemas.microsoft.com/office/drawing/2014/main" id="{5DE47993-F20B-78B3-EDD9-D2FFEB0A7D85}"/>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AEEE606-5D50-B32E-870F-0AE044D7B3C0}"/>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861FB399-FB41-4BB7-CD3C-288AA607560F}"/>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515DDCF-08BD-E1F7-16A0-B819953DCD80}"/>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6" name="文本框 5">
            <a:extLst>
              <a:ext uri="{FF2B5EF4-FFF2-40B4-BE49-F238E27FC236}">
                <a16:creationId xmlns:a16="http://schemas.microsoft.com/office/drawing/2014/main" id="{742E260B-1A3B-976B-165E-93E6BBAA174D}"/>
              </a:ext>
            </a:extLst>
          </p:cNvPr>
          <p:cNvSpPr txBox="1"/>
          <p:nvPr/>
        </p:nvSpPr>
        <p:spPr>
          <a:xfrm>
            <a:off x="1253065" y="1836188"/>
            <a:ext cx="4368801"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6">
                  <a:extLst>
                    <a:ext uri="{A12FA001-AC4F-418D-AE19-62706E023703}">
                      <ahyp:hlinkClr xmlns:ahyp="http://schemas.microsoft.com/office/drawing/2018/hyperlinkcolor" val="tx"/>
                    </a:ext>
                  </a:extLst>
                </a:hlinkClick>
              </a:rPr>
              <a:t>https://github.com/soedinglab/MMseqs2</a:t>
            </a:r>
            <a:endPar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A232CA59-B96F-2E8E-0E72-153A68BB24E8}"/>
              </a:ext>
            </a:extLst>
          </p:cNvPr>
          <p:cNvSpPr txBox="1"/>
          <p:nvPr/>
        </p:nvSpPr>
        <p:spPr>
          <a:xfrm>
            <a:off x="747175" y="3287535"/>
            <a:ext cx="3773213" cy="1200329"/>
          </a:xfrm>
          <a:prstGeom prst="rect">
            <a:avLst/>
          </a:prstGeom>
          <a:noFill/>
          <a:ln w="19050">
            <a:solidFill>
              <a:schemeClr val="accent1">
                <a:shade val="15000"/>
              </a:schemeClr>
            </a:solidFill>
          </a:ln>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一个由作者讲解的视频：</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dirty="0">
                <a:hlinkClick r:id="rId7"/>
              </a:rPr>
              <a:t>https://www.bilibili.com/video/BV1va411V7rV/?vd_source=929782b5ab2d78a06b9ed6597889c234</a:t>
            </a:r>
            <a:endParaRPr lang="en-US" altLang="zh-CN" dirty="0"/>
          </a:p>
        </p:txBody>
      </p:sp>
    </p:spTree>
    <p:extLst>
      <p:ext uri="{BB962C8B-B14F-4D97-AF65-F5344CB8AC3E}">
        <p14:creationId xmlns:p14="http://schemas.microsoft.com/office/powerpoint/2010/main" val="407722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89C90-68C8-6778-D171-1C06B61CA5C9}"/>
            </a:ext>
          </a:extLst>
        </p:cNvPr>
        <p:cNvGrpSpPr/>
        <p:nvPr/>
      </p:nvGrpSpPr>
      <p:grpSpPr>
        <a:xfrm>
          <a:off x="0" y="0"/>
          <a:ext cx="0" cy="0"/>
          <a:chOff x="0" y="0"/>
          <a:chExt cx="0" cy="0"/>
        </a:xfrm>
      </p:grpSpPr>
      <p:pic>
        <p:nvPicPr>
          <p:cNvPr id="15" name="图片 14">
            <a:extLst>
              <a:ext uri="{FF2B5EF4-FFF2-40B4-BE49-F238E27FC236}">
                <a16:creationId xmlns:a16="http://schemas.microsoft.com/office/drawing/2014/main" id="{E61EB22D-EA4D-99F9-A1AD-36BCF4F67528}"/>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11" name="图片 10">
            <a:extLst>
              <a:ext uri="{FF2B5EF4-FFF2-40B4-BE49-F238E27FC236}">
                <a16:creationId xmlns:a16="http://schemas.microsoft.com/office/drawing/2014/main" id="{BA410213-77D7-3A4D-F105-B630B1E15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3778" y="-2152140"/>
            <a:ext cx="7027422" cy="11821162"/>
          </a:xfrm>
          <a:prstGeom prst="rect">
            <a:avLst/>
          </a:prstGeom>
        </p:spPr>
      </p:pic>
      <p:sp>
        <p:nvSpPr>
          <p:cNvPr id="14" name="矩形 13">
            <a:extLst>
              <a:ext uri="{FF2B5EF4-FFF2-40B4-BE49-F238E27FC236}">
                <a16:creationId xmlns:a16="http://schemas.microsoft.com/office/drawing/2014/main" id="{1E63A77D-3FAF-00DB-9EF4-D2F583C4D072}"/>
              </a:ext>
            </a:extLst>
          </p:cNvPr>
          <p:cNvSpPr/>
          <p:nvPr/>
        </p:nvSpPr>
        <p:spPr>
          <a:xfrm>
            <a:off x="4791984" y="0"/>
            <a:ext cx="7400016" cy="21862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微信图片_20240129134514">
            <a:extLst>
              <a:ext uri="{FF2B5EF4-FFF2-40B4-BE49-F238E27FC236}">
                <a16:creationId xmlns:a16="http://schemas.microsoft.com/office/drawing/2014/main" id="{5F643DBD-900D-591A-EC14-A1E3F6C0A636}"/>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9FD0EEA6-3CEE-F9C0-1683-5D55F79E4C9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FDEAE289-E19A-F4EF-CF27-2A83F0B4F40F}"/>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9B3CFF4-A946-28D8-4520-4FB4F9D6B559}"/>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6" name="文本框 5">
            <a:extLst>
              <a:ext uri="{FF2B5EF4-FFF2-40B4-BE49-F238E27FC236}">
                <a16:creationId xmlns:a16="http://schemas.microsoft.com/office/drawing/2014/main" id="{CC0FAA8D-C1A7-8C83-066C-0427EAF0ABA4}"/>
              </a:ext>
            </a:extLst>
          </p:cNvPr>
          <p:cNvSpPr txBox="1"/>
          <p:nvPr/>
        </p:nvSpPr>
        <p:spPr>
          <a:xfrm>
            <a:off x="1253065" y="1836188"/>
            <a:ext cx="4368801"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6">
                  <a:extLst>
                    <a:ext uri="{A12FA001-AC4F-418D-AE19-62706E023703}">
                      <ahyp:hlinkClr xmlns:ahyp="http://schemas.microsoft.com/office/drawing/2018/hyperlinkcolor" val="tx"/>
                    </a:ext>
                  </a:extLst>
                </a:hlinkClick>
              </a:rPr>
              <a:t>https://github.com/soedinglab/MMseqs2</a:t>
            </a:r>
            <a:endPar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97586B3F-9112-21F3-9718-474562BFDE0D}"/>
              </a:ext>
            </a:extLst>
          </p:cNvPr>
          <p:cNvSpPr txBox="1"/>
          <p:nvPr/>
        </p:nvSpPr>
        <p:spPr>
          <a:xfrm>
            <a:off x="747175" y="3287535"/>
            <a:ext cx="3773213" cy="1200329"/>
          </a:xfrm>
          <a:prstGeom prst="rect">
            <a:avLst/>
          </a:prstGeom>
          <a:noFill/>
          <a:ln w="19050">
            <a:solidFill>
              <a:schemeClr val="accent1">
                <a:shade val="15000"/>
              </a:schemeClr>
            </a:solidFill>
          </a:ln>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一个由作者讲解的视频：</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dirty="0">
                <a:hlinkClick r:id="rId7"/>
              </a:rPr>
              <a:t>https://www.bilibili.com/video/BV1va411V7rV/?vd_source=929782b5ab2d78a06b9ed6597889c234</a:t>
            </a:r>
            <a:endParaRPr lang="en-US" altLang="zh-CN" dirty="0"/>
          </a:p>
        </p:txBody>
      </p:sp>
    </p:spTree>
    <p:extLst>
      <p:ext uri="{BB962C8B-B14F-4D97-AF65-F5344CB8AC3E}">
        <p14:creationId xmlns:p14="http://schemas.microsoft.com/office/powerpoint/2010/main" val="2100102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DD485-3561-CAD6-2E3B-B1C062AC8D0B}"/>
            </a:ext>
          </a:extLst>
        </p:cNvPr>
        <p:cNvGrpSpPr/>
        <p:nvPr/>
      </p:nvGrpSpPr>
      <p:grpSpPr>
        <a:xfrm>
          <a:off x="0" y="0"/>
          <a:ext cx="0" cy="0"/>
          <a:chOff x="0" y="0"/>
          <a:chExt cx="0" cy="0"/>
        </a:xfrm>
      </p:grpSpPr>
      <p:pic>
        <p:nvPicPr>
          <p:cNvPr id="15" name="图片 14">
            <a:extLst>
              <a:ext uri="{FF2B5EF4-FFF2-40B4-BE49-F238E27FC236}">
                <a16:creationId xmlns:a16="http://schemas.microsoft.com/office/drawing/2014/main" id="{4C941401-EBAD-0B09-9D5C-0FC06D689E04}"/>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11" name="图片 10">
            <a:extLst>
              <a:ext uri="{FF2B5EF4-FFF2-40B4-BE49-F238E27FC236}">
                <a16:creationId xmlns:a16="http://schemas.microsoft.com/office/drawing/2014/main" id="{C42EA93E-E6F2-3D3C-904E-614992C59F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3778" y="-6762240"/>
            <a:ext cx="7027422" cy="11821162"/>
          </a:xfrm>
          <a:prstGeom prst="rect">
            <a:avLst/>
          </a:prstGeom>
        </p:spPr>
      </p:pic>
      <p:sp>
        <p:nvSpPr>
          <p:cNvPr id="14" name="矩形 13">
            <a:extLst>
              <a:ext uri="{FF2B5EF4-FFF2-40B4-BE49-F238E27FC236}">
                <a16:creationId xmlns:a16="http://schemas.microsoft.com/office/drawing/2014/main" id="{9B96DF7C-7BD7-E686-07DB-00B1D1F167E0}"/>
              </a:ext>
            </a:extLst>
          </p:cNvPr>
          <p:cNvSpPr/>
          <p:nvPr/>
        </p:nvSpPr>
        <p:spPr>
          <a:xfrm>
            <a:off x="4791984" y="0"/>
            <a:ext cx="7400016" cy="21862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微信图片_20240129134514">
            <a:extLst>
              <a:ext uri="{FF2B5EF4-FFF2-40B4-BE49-F238E27FC236}">
                <a16:creationId xmlns:a16="http://schemas.microsoft.com/office/drawing/2014/main" id="{56D49EE1-898D-E6DF-DCF2-12F95C168D79}"/>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69554668-776F-864B-86A1-68191CE02DB0}"/>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378C0F43-4EAB-874E-AEB4-814F22284363}"/>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3C6062E-2232-6A48-4CAF-7A520697CFD0}"/>
              </a:ext>
            </a:extLst>
          </p:cNvPr>
          <p:cNvSpPr txBox="1"/>
          <p:nvPr/>
        </p:nvSpPr>
        <p:spPr>
          <a:xfrm>
            <a:off x="179586" y="1097955"/>
            <a:ext cx="6741914" cy="707886"/>
          </a:xfrm>
          <a:prstGeom prst="rect">
            <a:avLst/>
          </a:prstGeom>
          <a:noFill/>
        </p:spPr>
        <p:txBody>
          <a:bodyPr wrap="square" rtlCol="0">
            <a:spAutoFit/>
          </a:bodyPr>
          <a:lstStyle/>
          <a:p>
            <a:pPr algn="ctr"/>
            <a:r>
              <a:rPr lang="en-US" altLang="zh-CN" sz="4000" b="1" dirty="0" err="1">
                <a:latin typeface="+mj-ea"/>
                <a:ea typeface="+mj-ea"/>
              </a:rPr>
              <a:t>LinClust</a:t>
            </a:r>
            <a:r>
              <a:rPr lang="en-US" altLang="zh-CN" sz="4000" b="1" dirty="0">
                <a:latin typeface="+mj-ea"/>
                <a:ea typeface="+mj-ea"/>
              </a:rPr>
              <a:t> &amp; MMseqs2</a:t>
            </a:r>
          </a:p>
        </p:txBody>
      </p:sp>
      <p:sp>
        <p:nvSpPr>
          <p:cNvPr id="6" name="文本框 5">
            <a:extLst>
              <a:ext uri="{FF2B5EF4-FFF2-40B4-BE49-F238E27FC236}">
                <a16:creationId xmlns:a16="http://schemas.microsoft.com/office/drawing/2014/main" id="{37864A35-27C8-B8E5-C84A-CD8CBFD9BB5B}"/>
              </a:ext>
            </a:extLst>
          </p:cNvPr>
          <p:cNvSpPr txBox="1"/>
          <p:nvPr/>
        </p:nvSpPr>
        <p:spPr>
          <a:xfrm>
            <a:off x="1253065" y="1836188"/>
            <a:ext cx="4368801"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6">
                  <a:extLst>
                    <a:ext uri="{A12FA001-AC4F-418D-AE19-62706E023703}">
                      <ahyp:hlinkClr xmlns:ahyp="http://schemas.microsoft.com/office/drawing/2018/hyperlinkcolor" val="tx"/>
                    </a:ext>
                  </a:extLst>
                </a:hlinkClick>
              </a:rPr>
              <a:t>https://github.com/soedinglab/MMseqs2</a:t>
            </a:r>
            <a:endPar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F950175E-8659-3FD8-1599-819E1E70DB7B}"/>
              </a:ext>
            </a:extLst>
          </p:cNvPr>
          <p:cNvSpPr txBox="1"/>
          <p:nvPr/>
        </p:nvSpPr>
        <p:spPr>
          <a:xfrm>
            <a:off x="747175" y="3287535"/>
            <a:ext cx="3773213" cy="1200329"/>
          </a:xfrm>
          <a:prstGeom prst="rect">
            <a:avLst/>
          </a:prstGeom>
          <a:noFill/>
          <a:ln w="19050">
            <a:solidFill>
              <a:schemeClr val="accent1">
                <a:shade val="15000"/>
              </a:schemeClr>
            </a:solidFill>
          </a:ln>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一个由作者讲解的视频：</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dirty="0">
                <a:hlinkClick r:id="rId7"/>
              </a:rPr>
              <a:t>https://www.bilibili.com/video/BV1va411V7rV/?vd_source=929782b5ab2d78a06b9ed6597889c234</a:t>
            </a:r>
            <a:endParaRPr lang="en-US" altLang="zh-CN" dirty="0"/>
          </a:p>
        </p:txBody>
      </p:sp>
    </p:spTree>
    <p:extLst>
      <p:ext uri="{BB962C8B-B14F-4D97-AF65-F5344CB8AC3E}">
        <p14:creationId xmlns:p14="http://schemas.microsoft.com/office/powerpoint/2010/main" val="1129603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C7A08-90A4-3B8C-5AED-1C1806733FFD}"/>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0199BAAB-6652-7C12-47F5-D7D457F9074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1E649721-7E56-86EB-1926-A88C9FA8BD05}"/>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41062A37-06E9-CAA1-7F72-C8E46033A2EB}"/>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44BB00D3-4BF6-1B78-6A2F-2F654BDC5B16}"/>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0A4AA1B-0495-D300-7453-63FE1D9FBE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8031" y="2258060"/>
            <a:ext cx="5532306" cy="3135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a:extLst>
              <a:ext uri="{FF2B5EF4-FFF2-40B4-BE49-F238E27FC236}">
                <a16:creationId xmlns:a16="http://schemas.microsoft.com/office/drawing/2014/main" id="{D4A8CB7E-0B15-9EA7-59F1-46AB86878589}"/>
              </a:ext>
            </a:extLst>
          </p:cNvPr>
          <p:cNvSpPr txBox="1"/>
          <p:nvPr/>
        </p:nvSpPr>
        <p:spPr>
          <a:xfrm>
            <a:off x="282574" y="1122541"/>
            <a:ext cx="4026959" cy="1200329"/>
          </a:xfrm>
          <a:prstGeom prst="rect">
            <a:avLst/>
          </a:prstGeom>
          <a:noFill/>
          <a:ln w="25400">
            <a:solidFill>
              <a:schemeClr val="tx1"/>
            </a:solidFill>
          </a:ln>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AlphaFold(2):</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AlphaFold is an AI system developed by DeepMind that predicts a protein’s 3D structure from its amino acid sequence.</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cxnSp>
        <p:nvCxnSpPr>
          <p:cNvPr id="8" name="直接连接符 7">
            <a:extLst>
              <a:ext uri="{FF2B5EF4-FFF2-40B4-BE49-F238E27FC236}">
                <a16:creationId xmlns:a16="http://schemas.microsoft.com/office/drawing/2014/main" id="{CC43F947-9BA0-D174-A361-55FF4B28C903}"/>
              </a:ext>
            </a:extLst>
          </p:cNvPr>
          <p:cNvCxnSpPr>
            <a:cxnSpLocks/>
            <a:stCxn id="4" idx="2"/>
          </p:cNvCxnSpPr>
          <p:nvPr/>
        </p:nvCxnSpPr>
        <p:spPr>
          <a:xfrm>
            <a:off x="2296054" y="2322870"/>
            <a:ext cx="2292879" cy="162369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D81BDF82-4C2F-4AA9-4875-F59A6B9F0A3D}"/>
              </a:ext>
            </a:extLst>
          </p:cNvPr>
          <p:cNvSpPr txBox="1"/>
          <p:nvPr/>
        </p:nvSpPr>
        <p:spPr>
          <a:xfrm>
            <a:off x="282575" y="5012076"/>
            <a:ext cx="5095876" cy="1754326"/>
          </a:xfrm>
          <a:prstGeom prst="rect">
            <a:avLst/>
          </a:prstGeom>
          <a:noFill/>
          <a:ln w="25400">
            <a:solidFill>
              <a:schemeClr val="tx1"/>
            </a:solidFill>
          </a:ln>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Blast(Basic local alignment search tool):</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BLAST is an algorithm and program for comparing primary biological sequence information.</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 BLAST search enables a researcher to compare a subject protein or nucleotide sequence (called a query) with a library or database of sequences.</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cxnSp>
        <p:nvCxnSpPr>
          <p:cNvPr id="17" name="直接连接符 16">
            <a:extLst>
              <a:ext uri="{FF2B5EF4-FFF2-40B4-BE49-F238E27FC236}">
                <a16:creationId xmlns:a16="http://schemas.microsoft.com/office/drawing/2014/main" id="{FA53149F-9A1C-A9EA-5B83-98CE2D5B0CDF}"/>
              </a:ext>
            </a:extLst>
          </p:cNvPr>
          <p:cNvCxnSpPr>
            <a:cxnSpLocks/>
            <a:stCxn id="16" idx="3"/>
          </p:cNvCxnSpPr>
          <p:nvPr/>
        </p:nvCxnSpPr>
        <p:spPr>
          <a:xfrm flipV="1">
            <a:off x="5378451" y="4787900"/>
            <a:ext cx="1165733" cy="110133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743D0AC7-D9DA-F60B-9222-CF6C159EE14A}"/>
              </a:ext>
            </a:extLst>
          </p:cNvPr>
          <p:cNvSpPr txBox="1"/>
          <p:nvPr/>
        </p:nvSpPr>
        <p:spPr>
          <a:xfrm>
            <a:off x="5021262" y="1111328"/>
            <a:ext cx="6473031" cy="923330"/>
          </a:xfrm>
          <a:prstGeom prst="rect">
            <a:avLst/>
          </a:prstGeom>
          <a:noFill/>
          <a:ln w="25400">
            <a:solidFill>
              <a:schemeClr val="tx1"/>
            </a:solidFill>
          </a:ln>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Uni-XXXX:</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The Universal Protein Resource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UniProt</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is a freely-available, comprehensive resource for protein sequence and functional data</a:t>
            </a:r>
          </a:p>
        </p:txBody>
      </p:sp>
      <p:cxnSp>
        <p:nvCxnSpPr>
          <p:cNvPr id="22" name="直接连接符 21">
            <a:extLst>
              <a:ext uri="{FF2B5EF4-FFF2-40B4-BE49-F238E27FC236}">
                <a16:creationId xmlns:a16="http://schemas.microsoft.com/office/drawing/2014/main" id="{AC592B27-8EC5-2138-672B-8A23C2FE9BA6}"/>
              </a:ext>
            </a:extLst>
          </p:cNvPr>
          <p:cNvCxnSpPr>
            <a:cxnSpLocks/>
            <a:endCxn id="20" idx="2"/>
          </p:cNvCxnSpPr>
          <p:nvPr/>
        </p:nvCxnSpPr>
        <p:spPr>
          <a:xfrm flipV="1">
            <a:off x="7222122" y="2034658"/>
            <a:ext cx="1035656" cy="11764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45B6379-7B64-9159-BC1B-3CB635FC7497}"/>
              </a:ext>
            </a:extLst>
          </p:cNvPr>
          <p:cNvCxnSpPr>
            <a:cxnSpLocks/>
          </p:cNvCxnSpPr>
          <p:nvPr/>
        </p:nvCxnSpPr>
        <p:spPr>
          <a:xfrm>
            <a:off x="8786813" y="5012076"/>
            <a:ext cx="735806" cy="32649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580F9291-451E-FC87-4573-55AC5E690C00}"/>
              </a:ext>
            </a:extLst>
          </p:cNvPr>
          <p:cNvSpPr txBox="1"/>
          <p:nvPr/>
        </p:nvSpPr>
        <p:spPr>
          <a:xfrm>
            <a:off x="9522619" y="4757659"/>
            <a:ext cx="2372074" cy="2031325"/>
          </a:xfrm>
          <a:prstGeom prst="rect">
            <a:avLst/>
          </a:prstGeom>
          <a:noFill/>
          <a:ln w="25400">
            <a:solidFill>
              <a:schemeClr val="tx1"/>
            </a:solidFill>
          </a:ln>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PDB:</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 repository of atomic coordinates and other information describing proteins and other important biological macromolecules.</a:t>
            </a:r>
          </a:p>
        </p:txBody>
      </p:sp>
      <p:sp>
        <p:nvSpPr>
          <p:cNvPr id="32" name="文本框 31">
            <a:extLst>
              <a:ext uri="{FF2B5EF4-FFF2-40B4-BE49-F238E27FC236}">
                <a16:creationId xmlns:a16="http://schemas.microsoft.com/office/drawing/2014/main" id="{745A89B2-7F1E-CDAB-E3B6-74A901A5EC68}"/>
              </a:ext>
            </a:extLst>
          </p:cNvPr>
          <p:cNvSpPr txBox="1"/>
          <p:nvPr/>
        </p:nvSpPr>
        <p:spPr>
          <a:xfrm>
            <a:off x="9571452" y="2454989"/>
            <a:ext cx="2372074" cy="1754326"/>
          </a:xfrm>
          <a:prstGeom prst="rect">
            <a:avLst/>
          </a:prstGeom>
          <a:noFill/>
          <a:ln w="25400">
            <a:solidFill>
              <a:schemeClr val="tx1"/>
            </a:solidFill>
          </a:ln>
        </p:spPr>
        <p:txBody>
          <a:bodyPr wrap="square">
            <a:spAutoFit/>
          </a:bodyPr>
          <a:lstStyle/>
          <a:p>
            <a:r>
              <a:rPr lang="en-US" altLang="zh-CN" b="1" dirty="0" err="1">
                <a:latin typeface="Times New Roman" panose="02020603050405020304" pitchFamily="18" charset="0"/>
                <a:ea typeface="华文楷体" panose="02010600040101010101" pitchFamily="2" charset="-122"/>
                <a:cs typeface="Times New Roman" panose="02020603050405020304" pitchFamily="18" charset="0"/>
              </a:rPr>
              <a:t>InterPro</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combines protein signatures from multiple, diverse databases into a single searchable resource</a:t>
            </a:r>
          </a:p>
        </p:txBody>
      </p:sp>
      <p:cxnSp>
        <p:nvCxnSpPr>
          <p:cNvPr id="33" name="直接连接符 32">
            <a:extLst>
              <a:ext uri="{FF2B5EF4-FFF2-40B4-BE49-F238E27FC236}">
                <a16:creationId xmlns:a16="http://schemas.microsoft.com/office/drawing/2014/main" id="{1245EBC1-C953-D915-4F6E-B71DA43BCB42}"/>
              </a:ext>
            </a:extLst>
          </p:cNvPr>
          <p:cNvCxnSpPr>
            <a:cxnSpLocks/>
            <a:endCxn id="32" idx="1"/>
          </p:cNvCxnSpPr>
          <p:nvPr/>
        </p:nvCxnSpPr>
        <p:spPr>
          <a:xfrm flipV="1">
            <a:off x="8705089" y="3332152"/>
            <a:ext cx="866363" cy="647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673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44DC8-E350-B54A-DFBF-545FC7283783}"/>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7D54CC99-E945-409E-68FD-0747571948E1}"/>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EA490A85-2872-97E1-67DE-044CCAF1FDC5}"/>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E6879C75-B6FA-3D0C-0A7F-B5524D505C64}"/>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A4586B64-B493-B5AF-5942-E587B161AEC6}"/>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601CB2D-C12B-117E-D582-B2B9CE1B328F}"/>
              </a:ext>
            </a:extLst>
          </p:cNvPr>
          <p:cNvSpPr txBox="1"/>
          <p:nvPr/>
        </p:nvSpPr>
        <p:spPr>
          <a:xfrm>
            <a:off x="179586" y="1097955"/>
            <a:ext cx="4942483" cy="707886"/>
          </a:xfrm>
          <a:prstGeom prst="rect">
            <a:avLst/>
          </a:prstGeom>
          <a:noFill/>
        </p:spPr>
        <p:txBody>
          <a:bodyPr wrap="square" rtlCol="0">
            <a:spAutoFit/>
          </a:bodyPr>
          <a:lstStyle/>
          <a:p>
            <a:pPr algn="ctr"/>
            <a:r>
              <a:rPr lang="en-US" altLang="zh-CN" sz="4000" b="1" dirty="0">
                <a:latin typeface="+mj-ea"/>
                <a:ea typeface="+mj-ea"/>
              </a:rPr>
              <a:t>Blast(search tool)</a:t>
            </a:r>
          </a:p>
        </p:txBody>
      </p:sp>
      <p:sp>
        <p:nvSpPr>
          <p:cNvPr id="4" name="文本框 3">
            <a:extLst>
              <a:ext uri="{FF2B5EF4-FFF2-40B4-BE49-F238E27FC236}">
                <a16:creationId xmlns:a16="http://schemas.microsoft.com/office/drawing/2014/main" id="{BB1AFAC5-A567-92B2-C015-3886BEB833BF}"/>
              </a:ext>
            </a:extLst>
          </p:cNvPr>
          <p:cNvSpPr txBox="1"/>
          <p:nvPr/>
        </p:nvSpPr>
        <p:spPr>
          <a:xfrm>
            <a:off x="1194247" y="1901437"/>
            <a:ext cx="5742334"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5" tooltip="Back to AlphaFold Protein Structure Database homepage">
                  <a:extLst>
                    <a:ext uri="{A12FA001-AC4F-418D-AE19-62706E023703}">
                      <ahyp:hlinkClr xmlns:ahyp="http://schemas.microsoft.com/office/drawing/2018/hyperlinkcolor" val="tx"/>
                    </a:ext>
                  </a:extLst>
                </a:hlinkClick>
              </a:rPr>
              <a:t>Basic Local Alignment Search Tool</a:t>
            </a:r>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or </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BLAST on</a:t>
            </a:r>
            <a:r>
              <a:rPr lang="zh-CN" altLang="en-US" dirty="0">
                <a:latin typeface="Times New Roman" panose="02020603050405020304" pitchFamily="18" charset="0"/>
                <a:ea typeface="华文楷体" panose="02010600040101010101" pitchFamily="2" charset="-122"/>
                <a:cs typeface="Times New Roman" panose="02020603050405020304" pitchFamily="18" charset="0"/>
                <a:hlinkClick r:id="rId6"/>
              </a:rPr>
              <a:t>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hlinkClick r:id="rId6"/>
              </a:rPr>
              <a:t>UniProt</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7" tooltip="Back to AlphaFold Protein Structure Database homepage">
                <a:extLst>
                  <a:ext uri="{A12FA001-AC4F-418D-AE19-62706E023703}">
                    <ahyp:hlinkClr xmlns:ahyp="http://schemas.microsoft.com/office/drawing/2018/hyperlinkcolor" val="tx"/>
                  </a:ext>
                </a:extLst>
              </a:hlinkClick>
            </a:endParaRPr>
          </a:p>
        </p:txBody>
      </p:sp>
      <p:pic>
        <p:nvPicPr>
          <p:cNvPr id="11" name="图片 10">
            <a:extLst>
              <a:ext uri="{FF2B5EF4-FFF2-40B4-BE49-F238E27FC236}">
                <a16:creationId xmlns:a16="http://schemas.microsoft.com/office/drawing/2014/main" id="{C6987303-03C1-1DB0-2B8E-D60E0943658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22479" y="1382522"/>
            <a:ext cx="3775274" cy="846638"/>
          </a:xfrm>
          <a:prstGeom prst="rect">
            <a:avLst/>
          </a:prstGeom>
        </p:spPr>
      </p:pic>
      <p:pic>
        <p:nvPicPr>
          <p:cNvPr id="17" name="图片 16">
            <a:extLst>
              <a:ext uri="{FF2B5EF4-FFF2-40B4-BE49-F238E27FC236}">
                <a16:creationId xmlns:a16="http://schemas.microsoft.com/office/drawing/2014/main" id="{C21B1F6A-0CDA-1015-DA57-0601298930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0095" y="2392344"/>
            <a:ext cx="9421614" cy="4321421"/>
          </a:xfrm>
          <a:prstGeom prst="rect">
            <a:avLst/>
          </a:prstGeom>
        </p:spPr>
      </p:pic>
      <p:sp>
        <p:nvSpPr>
          <p:cNvPr id="18" name="椭圆 17">
            <a:extLst>
              <a:ext uri="{FF2B5EF4-FFF2-40B4-BE49-F238E27FC236}">
                <a16:creationId xmlns:a16="http://schemas.microsoft.com/office/drawing/2014/main" id="{83EC99D9-4B20-F777-0F97-5A8DC3E370C5}"/>
              </a:ext>
            </a:extLst>
          </p:cNvPr>
          <p:cNvSpPr/>
          <p:nvPr/>
        </p:nvSpPr>
        <p:spPr>
          <a:xfrm>
            <a:off x="9547719" y="1298066"/>
            <a:ext cx="1735932" cy="1067667"/>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28A7F14A-AA9F-2D16-A4A2-61C50BF4B7D3}"/>
              </a:ext>
            </a:extLst>
          </p:cNvPr>
          <p:cNvCxnSpPr>
            <a:cxnSpLocks/>
          </p:cNvCxnSpPr>
          <p:nvPr/>
        </p:nvCxnSpPr>
        <p:spPr>
          <a:xfrm flipH="1">
            <a:off x="8522494" y="2311148"/>
            <a:ext cx="1550389" cy="791008"/>
          </a:xfrm>
          <a:prstGeom prst="line">
            <a:avLst/>
          </a:prstGeom>
          <a:noFill/>
          <a:ln w="38100">
            <a:solidFill>
              <a:srgbClr val="C00000"/>
            </a:solidFill>
            <a:tailEnd type="arrow"/>
          </a:ln>
        </p:spPr>
        <p:style>
          <a:lnRef idx="2">
            <a:schemeClr val="accent1">
              <a:shade val="15000"/>
            </a:schemeClr>
          </a:lnRef>
          <a:fillRef idx="1">
            <a:schemeClr val="accent1"/>
          </a:fillRef>
          <a:effectRef idx="0">
            <a:schemeClr val="accent1"/>
          </a:effectRef>
          <a:fontRef idx="minor">
            <a:schemeClr val="lt1"/>
          </a:fontRef>
        </p:style>
      </p:cxnSp>
      <p:sp>
        <p:nvSpPr>
          <p:cNvPr id="27" name="椭圆 26">
            <a:extLst>
              <a:ext uri="{FF2B5EF4-FFF2-40B4-BE49-F238E27FC236}">
                <a16:creationId xmlns:a16="http://schemas.microsoft.com/office/drawing/2014/main" id="{620AB7E1-97F8-3AEA-2090-4DF1CB6D8DD2}"/>
              </a:ext>
            </a:extLst>
          </p:cNvPr>
          <p:cNvSpPr/>
          <p:nvPr/>
        </p:nvSpPr>
        <p:spPr>
          <a:xfrm>
            <a:off x="750095" y="2609931"/>
            <a:ext cx="2278856" cy="907969"/>
          </a:xfrm>
          <a:prstGeom prst="ellipse">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C5A64499-C4C6-D4F5-ADD0-2A1823D3C1FC}"/>
              </a:ext>
            </a:extLst>
          </p:cNvPr>
          <p:cNvSpPr/>
          <p:nvPr/>
        </p:nvSpPr>
        <p:spPr>
          <a:xfrm>
            <a:off x="3028951" y="2950633"/>
            <a:ext cx="967316" cy="266700"/>
          </a:xfrm>
          <a:prstGeom prst="ellipse">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8F08099-E709-F7BD-B22F-8FCF1243879B}"/>
              </a:ext>
            </a:extLst>
          </p:cNvPr>
          <p:cNvSpPr/>
          <p:nvPr/>
        </p:nvSpPr>
        <p:spPr>
          <a:xfrm>
            <a:off x="1528166" y="4581236"/>
            <a:ext cx="1913534" cy="266700"/>
          </a:xfrm>
          <a:prstGeom prst="ellipse">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CF709AE-5FF6-870B-EEF6-37A4443C5D48}"/>
              </a:ext>
            </a:extLst>
          </p:cNvPr>
          <p:cNvSpPr/>
          <p:nvPr/>
        </p:nvSpPr>
        <p:spPr>
          <a:xfrm>
            <a:off x="615043" y="6211839"/>
            <a:ext cx="1016992" cy="266700"/>
          </a:xfrm>
          <a:prstGeom prst="ellipse">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32" name="文本框 31">
                <a:extLst>
                  <a:ext uri="{FF2B5EF4-FFF2-40B4-BE49-F238E27FC236}">
                    <a16:creationId xmlns:a16="http://schemas.microsoft.com/office/drawing/2014/main" id="{BE037101-C311-091E-B59E-6294FCBDA659}"/>
                  </a:ext>
                </a:extLst>
              </p:cNvPr>
              <p:cNvSpPr txBox="1"/>
              <p:nvPr/>
            </p:nvSpPr>
            <p:spPr>
              <a:xfrm>
                <a:off x="8996011" y="2901230"/>
                <a:ext cx="2963112" cy="461665"/>
              </a:xfrm>
              <a:prstGeom prst="rect">
                <a:avLst/>
              </a:prstGeom>
              <a:noFill/>
            </p:spPr>
            <p:txBody>
              <a:bodyPr wrap="square">
                <a:spAutoFit/>
              </a:bodyPr>
              <a:lstStyle/>
              <a:p>
                <a:r>
                  <a:rPr lang="en-US" altLang="zh-CN" sz="24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rPr>
                  <a:t>Identical </a:t>
                </a:r>
                <a14:m>
                  <m:oMath xmlns:m="http://schemas.openxmlformats.org/officeDocument/2006/math">
                    <m:r>
                      <a:rPr lang="en-US" altLang="zh-CN" sz="2400"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altLang="zh-CN" sz="24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rPr>
                  <a:t> Similar</a:t>
                </a:r>
                <a:endParaRPr lang="en-US" altLang="zh-CN" sz="24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hlinkClick r:id="rId7" tooltip="Back to AlphaFold Protein Structure Database homepage">
                    <a:extLst>
                      <a:ext uri="{A12FA001-AC4F-418D-AE19-62706E023703}">
                        <ahyp:hlinkClr xmlns:ahyp="http://schemas.microsoft.com/office/drawing/2018/hyperlinkcolor" val="tx"/>
                      </a:ext>
                    </a:extLst>
                  </a:hlinkClick>
                </a:endParaRPr>
              </a:p>
            </p:txBody>
          </p:sp>
        </mc:Choice>
        <mc:Fallback xmlns="">
          <p:sp>
            <p:nvSpPr>
              <p:cNvPr id="32" name="文本框 31">
                <a:extLst>
                  <a:ext uri="{FF2B5EF4-FFF2-40B4-BE49-F238E27FC236}">
                    <a16:creationId xmlns:a16="http://schemas.microsoft.com/office/drawing/2014/main" id="{BE037101-C311-091E-B59E-6294FCBDA659}"/>
                  </a:ext>
                </a:extLst>
              </p:cNvPr>
              <p:cNvSpPr txBox="1">
                <a:spLocks noRot="1" noChangeAspect="1" noMove="1" noResize="1" noEditPoints="1" noAdjustHandles="1" noChangeArrowheads="1" noChangeShapeType="1" noTextEdit="1"/>
              </p:cNvSpPr>
              <p:nvPr/>
            </p:nvSpPr>
            <p:spPr>
              <a:xfrm>
                <a:off x="8996011" y="2901230"/>
                <a:ext cx="2963112" cy="461665"/>
              </a:xfrm>
              <a:prstGeom prst="rect">
                <a:avLst/>
              </a:prstGeom>
              <a:blipFill>
                <a:blip r:embed="rId10"/>
                <a:stretch>
                  <a:fillRect l="-3292" t="-10526" b="-2894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07D9908B-EFB1-2209-879C-0F00FFCFE1EB}"/>
              </a:ext>
            </a:extLst>
          </p:cNvPr>
          <p:cNvSpPr txBox="1"/>
          <p:nvPr/>
        </p:nvSpPr>
        <p:spPr>
          <a:xfrm>
            <a:off x="8524632" y="3956609"/>
            <a:ext cx="3564257" cy="1015663"/>
          </a:xfrm>
          <a:prstGeom prst="rect">
            <a:avLst/>
          </a:prstGeom>
          <a:noFill/>
          <a:ln w="12700">
            <a:solidFill>
              <a:schemeClr val="tx1"/>
            </a:solidFill>
          </a:ln>
        </p:spPr>
        <p:txBody>
          <a:bodyPr wrap="square">
            <a:spAutoFit/>
          </a:bodyPr>
          <a:lstStyle/>
          <a:p>
            <a:pPr marL="171450" indent="-1714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S</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值表示两序列的同源性</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(the higher the greater)</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a:t>
            </a:r>
          </a:p>
          <a:p>
            <a:pPr marL="171450" indent="-1714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E</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值就是</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S</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值可靠性的评价。它表明在随机的情况下，其它序列与目标序列相似度要大于</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S</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值的可能性。所以它的分值越低越好。</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略类似于假设检验中的</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p-value</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，对</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S</a:t>
            </a:r>
            <a:r>
              <a:rPr lang="zh-CN" altLang="en-US" sz="1200" dirty="0">
                <a:latin typeface="Times New Roman" panose="02020603050405020304" pitchFamily="18" charset="0"/>
                <a:ea typeface="华文楷体" panose="02010600040101010101" pitchFamily="2" charset="-122"/>
                <a:cs typeface="Times New Roman" panose="02020603050405020304" pitchFamily="18" charset="0"/>
              </a:rPr>
              <a:t>的一种否定</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sz="1200"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hlinkClick r:id="rId7" tooltip="Back to AlphaFold Protein Structure Database homepage">
                <a:extLst>
                  <a:ext uri="{A12FA001-AC4F-418D-AE19-62706E023703}">
                    <ahyp:hlinkClr xmlns:ahyp="http://schemas.microsoft.com/office/drawing/2018/hyperlinkcolor" val="tx"/>
                  </a:ext>
                </a:extLst>
              </a:hlinkClick>
            </a:endParaRPr>
          </a:p>
        </p:txBody>
      </p:sp>
      <p:sp>
        <p:nvSpPr>
          <p:cNvPr id="3" name="文本框 2">
            <a:extLst>
              <a:ext uri="{FF2B5EF4-FFF2-40B4-BE49-F238E27FC236}">
                <a16:creationId xmlns:a16="http://schemas.microsoft.com/office/drawing/2014/main" id="{1D4D7765-A42F-DC73-EC4C-2FF4B06B4093}"/>
              </a:ext>
            </a:extLst>
          </p:cNvPr>
          <p:cNvSpPr txBox="1"/>
          <p:nvPr/>
        </p:nvSpPr>
        <p:spPr>
          <a:xfrm>
            <a:off x="9873863" y="3433379"/>
            <a:ext cx="781504" cy="461665"/>
          </a:xfrm>
          <a:prstGeom prst="rect">
            <a:avLst/>
          </a:prstGeom>
          <a:noFill/>
          <a:ln w="25400">
            <a:solidFill>
              <a:srgbClr val="C00000"/>
            </a:solidFill>
          </a:ln>
        </p:spPr>
        <p:txBody>
          <a:bodyPr wrap="square">
            <a:spAutoFit/>
          </a:bodyPr>
          <a:lstStyle/>
          <a:p>
            <a:r>
              <a:rPr lang="en-US" altLang="zh-CN" sz="2400" b="1" dirty="0">
                <a:solidFill>
                  <a:srgbClr val="C00000"/>
                </a:solidFill>
                <a:latin typeface="28 Days Later" panose="020B0603050302020204" pitchFamily="34" charset="0"/>
                <a:ea typeface="华文楷体" panose="02010600040101010101" pitchFamily="2" charset="-122"/>
                <a:cs typeface="Times New Roman" panose="02020603050405020304" pitchFamily="18" charset="0"/>
              </a:rPr>
              <a:t>HINT</a:t>
            </a:r>
            <a:endParaRPr lang="en-US" altLang="zh-CN" sz="2400" b="1" dirty="0">
              <a:solidFill>
                <a:srgbClr val="C00000"/>
              </a:solidFill>
              <a:latin typeface="28 Days Later" panose="020B0603050302020204" pitchFamily="34" charset="0"/>
              <a:ea typeface="华文楷体" panose="02010600040101010101" pitchFamily="2" charset="-122"/>
              <a:cs typeface="Times New Roman" panose="02020603050405020304" pitchFamily="18" charset="0"/>
              <a:hlinkClick r:id="rId7" tooltip="Back to AlphaFold Protein Structure Database homepage">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040721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07EEA-B6BA-CFA3-B594-5E06ADE0DC71}"/>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CB823B5A-8F65-8B91-3914-DE21A7F9D6A0}"/>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AB3CC941-7C47-EDB5-0F1F-CCDDCAD049B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5050B07-255C-82AF-0808-BC740E1A6E2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628B07C1-6499-1BC3-1738-A63986C6700D}"/>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3CE78CC-A1F5-03C2-DC95-D699BAE556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090" y="1318952"/>
            <a:ext cx="7546850" cy="4244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文本框 15">
            <a:extLst>
              <a:ext uri="{FF2B5EF4-FFF2-40B4-BE49-F238E27FC236}">
                <a16:creationId xmlns:a16="http://schemas.microsoft.com/office/drawing/2014/main" id="{486822E0-A360-D3AD-805E-420F1489D632}"/>
              </a:ext>
            </a:extLst>
          </p:cNvPr>
          <p:cNvSpPr txBox="1"/>
          <p:nvPr/>
        </p:nvSpPr>
        <p:spPr>
          <a:xfrm>
            <a:off x="8708457" y="2508794"/>
            <a:ext cx="1985210" cy="1569660"/>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zh-CN" sz="2400" b="1"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CD-HIT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zh-CN" sz="2400" b="1" i="0" u="none" strike="noStrike" kern="1200" cap="none" spc="0" normalizeH="0" baseline="0" noProof="0" dirty="0" err="1">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Uclust</a:t>
            </a:r>
            <a:endParaRPr kumimoji="0" lang="en-US" altLang="zh-CN" sz="2400" b="1"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zh-CN" sz="2400" b="1" i="0" u="none" strike="noStrike" kern="1200" cap="none" spc="0" normalizeH="0" baseline="0" noProof="0" dirty="0" err="1">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Linclust</a:t>
            </a:r>
            <a:endParaRPr kumimoji="0" lang="en-US" altLang="zh-CN" sz="2400" b="1"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zh-CN" sz="2400" b="1"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MMseqs2</a:t>
            </a:r>
          </a:p>
        </p:txBody>
      </p:sp>
    </p:spTree>
    <p:extLst>
      <p:ext uri="{BB962C8B-B14F-4D97-AF65-F5344CB8AC3E}">
        <p14:creationId xmlns:p14="http://schemas.microsoft.com/office/powerpoint/2010/main" val="2272005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7F62D-4ADB-2DEC-D5C3-A4393284B1D6}"/>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678F7D9-0E27-F1E3-DD75-FD576F1BAB5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F95A369C-5A0F-3668-ED06-6F5769E8B98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CF2886B7-3BFE-9025-7AFC-0C9AE81D34F6}"/>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1213C624-508E-B133-3D4B-7C498CA31AD0}"/>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9589EDD-BC59-6055-75B0-7C6E4E428625}"/>
              </a:ext>
            </a:extLst>
          </p:cNvPr>
          <p:cNvSpPr txBox="1"/>
          <p:nvPr/>
        </p:nvSpPr>
        <p:spPr>
          <a:xfrm>
            <a:off x="179586" y="1097955"/>
            <a:ext cx="4942483" cy="707886"/>
          </a:xfrm>
          <a:prstGeom prst="rect">
            <a:avLst/>
          </a:prstGeom>
          <a:noFill/>
        </p:spPr>
        <p:txBody>
          <a:bodyPr wrap="square" rtlCol="0">
            <a:spAutoFit/>
          </a:bodyPr>
          <a:lstStyle/>
          <a:p>
            <a:pPr algn="ctr"/>
            <a:r>
              <a:rPr lang="en-US" altLang="zh-CN" sz="4000" b="1" dirty="0">
                <a:latin typeface="+mj-ea"/>
                <a:ea typeface="+mj-ea"/>
              </a:rPr>
              <a:t>Blast(search tool)</a:t>
            </a:r>
          </a:p>
        </p:txBody>
      </p:sp>
      <p:sp>
        <p:nvSpPr>
          <p:cNvPr id="4" name="文本框 3">
            <a:extLst>
              <a:ext uri="{FF2B5EF4-FFF2-40B4-BE49-F238E27FC236}">
                <a16:creationId xmlns:a16="http://schemas.microsoft.com/office/drawing/2014/main" id="{2CB3A40A-06CB-6E30-8432-1EB5BDFE8519}"/>
              </a:ext>
            </a:extLst>
          </p:cNvPr>
          <p:cNvSpPr txBox="1"/>
          <p:nvPr/>
        </p:nvSpPr>
        <p:spPr>
          <a:xfrm>
            <a:off x="1194247" y="1901437"/>
            <a:ext cx="5742334"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5" tooltip="Back to AlphaFold Protein Structure Database homepage">
                  <a:extLst>
                    <a:ext uri="{A12FA001-AC4F-418D-AE19-62706E023703}">
                      <ahyp:hlinkClr xmlns:ahyp="http://schemas.microsoft.com/office/drawing/2018/hyperlinkcolor" val="tx"/>
                    </a:ext>
                  </a:extLst>
                </a:hlinkClick>
              </a:rPr>
              <a:t>Basic Local Alignment Search Tool</a:t>
            </a:r>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or </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BLAST on</a:t>
            </a:r>
            <a:r>
              <a:rPr lang="zh-CN" altLang="en-US" dirty="0">
                <a:latin typeface="Times New Roman" panose="02020603050405020304" pitchFamily="18" charset="0"/>
                <a:ea typeface="华文楷体" panose="02010600040101010101" pitchFamily="2" charset="-122"/>
                <a:cs typeface="Times New Roman" panose="02020603050405020304" pitchFamily="18" charset="0"/>
                <a:hlinkClick r:id="rId6"/>
              </a:rPr>
              <a:t>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hlinkClick r:id="rId6"/>
              </a:rPr>
              <a:t>UniProt</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7" tooltip="Back to AlphaFold Protein Structure Database homepage">
                <a:extLst>
                  <a:ext uri="{A12FA001-AC4F-418D-AE19-62706E023703}">
                    <ahyp:hlinkClr xmlns:ahyp="http://schemas.microsoft.com/office/drawing/2018/hyperlinkcolor" val="tx"/>
                  </a:ext>
                </a:extLst>
              </a:hlinkClick>
            </a:endParaRPr>
          </a:p>
        </p:txBody>
      </p:sp>
      <p:sp>
        <p:nvSpPr>
          <p:cNvPr id="3" name="文本框 2">
            <a:extLst>
              <a:ext uri="{FF2B5EF4-FFF2-40B4-BE49-F238E27FC236}">
                <a16:creationId xmlns:a16="http://schemas.microsoft.com/office/drawing/2014/main" id="{9FFCF5FB-FC71-9855-D77F-C7A125B377C8}"/>
              </a:ext>
            </a:extLst>
          </p:cNvPr>
          <p:cNvSpPr txBox="1"/>
          <p:nvPr/>
        </p:nvSpPr>
        <p:spPr>
          <a:xfrm>
            <a:off x="9158398" y="3872254"/>
            <a:ext cx="2420793" cy="646331"/>
          </a:xfrm>
          <a:prstGeom prst="rect">
            <a:avLst/>
          </a:prstGeom>
          <a:noFill/>
        </p:spPr>
        <p:txBody>
          <a:bodyPr wrap="square">
            <a:spAutoFit/>
          </a:bodyPr>
          <a:lstStyle/>
          <a:p>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在</a:t>
            </a:r>
            <a:r>
              <a:rPr lang="en-US" altLang="zh-CN"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VLC</a:t>
            </a:r>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中播放</a:t>
            </a:r>
            <a:endParaRPr lang="en-US" altLang="zh-CN"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字幕不一定完全正确</a:t>
            </a:r>
          </a:p>
        </p:txBody>
      </p:sp>
    </p:spTree>
    <p:extLst>
      <p:ext uri="{BB962C8B-B14F-4D97-AF65-F5344CB8AC3E}">
        <p14:creationId xmlns:p14="http://schemas.microsoft.com/office/powerpoint/2010/main" val="3997249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5CC5D-2336-6771-B0C3-8F1370A69AD1}"/>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A39C66E7-A650-35E7-D20D-541CC0F3506A}"/>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5879FC4B-6752-E200-0B5B-D3B3C694DB01}"/>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CAF9334E-5B52-B015-9978-06097C9C151A}"/>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3122821A-823F-191F-A245-01FFFACB2917}"/>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1CDCBDA-67FB-91A3-6F43-1521913CCD9C}"/>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Uni-XXXX</a:t>
            </a:r>
          </a:p>
        </p:txBody>
      </p:sp>
      <p:sp>
        <p:nvSpPr>
          <p:cNvPr id="13" name="文本框 12">
            <a:extLst>
              <a:ext uri="{FF2B5EF4-FFF2-40B4-BE49-F238E27FC236}">
                <a16:creationId xmlns:a16="http://schemas.microsoft.com/office/drawing/2014/main" id="{EA3BCBEF-973E-C15A-630D-08EA9E899040}"/>
              </a:ext>
            </a:extLst>
          </p:cNvPr>
          <p:cNvSpPr txBox="1"/>
          <p:nvPr/>
        </p:nvSpPr>
        <p:spPr>
          <a:xfrm>
            <a:off x="962449" y="1805841"/>
            <a:ext cx="2589274"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5"/>
              </a:rPr>
              <a:t>What is </a:t>
            </a:r>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hlinkClick r:id="rId5"/>
              </a:rPr>
              <a:t>UniProt</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5"/>
              </a:rPr>
              <a:t>?</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3074" name="Picture 2">
            <a:extLst>
              <a:ext uri="{FF2B5EF4-FFF2-40B4-BE49-F238E27FC236}">
                <a16:creationId xmlns:a16="http://schemas.microsoft.com/office/drawing/2014/main" id="{05AC465A-1D16-D91E-2363-337E6BD4BE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302" y="2687416"/>
            <a:ext cx="6083245" cy="3920841"/>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a:extLst>
              <a:ext uri="{FF2B5EF4-FFF2-40B4-BE49-F238E27FC236}">
                <a16:creationId xmlns:a16="http://schemas.microsoft.com/office/drawing/2014/main" id="{3C5C0556-D1BF-37AF-ACEA-D02E8D66696C}"/>
              </a:ext>
            </a:extLst>
          </p:cNvPr>
          <p:cNvSpPr txBox="1"/>
          <p:nvPr/>
        </p:nvSpPr>
        <p:spPr>
          <a:xfrm>
            <a:off x="4271168" y="1190288"/>
            <a:ext cx="3905339" cy="1600438"/>
          </a:xfrm>
          <a:prstGeom prst="rect">
            <a:avLst/>
          </a:prstGeom>
          <a:noFill/>
        </p:spPr>
        <p:txBody>
          <a:bodyPr wrap="square">
            <a:spAutoFit/>
          </a:bodyPr>
          <a:lstStyle/>
          <a:p>
            <a:r>
              <a:rPr lang="en-US" altLang="zh-CN" sz="1400" dirty="0">
                <a:latin typeface="Times New Roman" panose="02020603050405020304" pitchFamily="18" charset="0"/>
                <a:ea typeface="华文楷体" panose="02010600040101010101" pitchFamily="2" charset="-122"/>
                <a:cs typeface="Times New Roman" panose="02020603050405020304" pitchFamily="18" charset="0"/>
              </a:rPr>
              <a:t>There are three </a:t>
            </a:r>
            <a:r>
              <a:rPr lang="en-US" altLang="zh-CN" sz="1400" dirty="0" err="1">
                <a:latin typeface="Times New Roman" panose="02020603050405020304" pitchFamily="18" charset="0"/>
                <a:ea typeface="华文楷体" panose="02010600040101010101" pitchFamily="2" charset="-122"/>
                <a:cs typeface="Times New Roman" panose="02020603050405020304" pitchFamily="18" charset="0"/>
              </a:rPr>
              <a:t>UniProt</a:t>
            </a:r>
            <a:r>
              <a:rPr lang="en-US" altLang="zh-CN" sz="1400" dirty="0">
                <a:latin typeface="Times New Roman" panose="02020603050405020304" pitchFamily="18" charset="0"/>
                <a:ea typeface="华文楷体" panose="02010600040101010101" pitchFamily="2" charset="-122"/>
                <a:cs typeface="Times New Roman" panose="02020603050405020304" pitchFamily="18" charset="0"/>
              </a:rPr>
              <a:t> databases:</a:t>
            </a:r>
          </a:p>
          <a:p>
            <a:pPr marL="285750" indent="-2857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The </a:t>
            </a:r>
            <a:r>
              <a:rPr lang="en-US" altLang="zh-CN" sz="1200" dirty="0" err="1">
                <a:latin typeface="Times New Roman" panose="02020603050405020304" pitchFamily="18" charset="0"/>
                <a:ea typeface="华文楷体" panose="02010600040101010101" pitchFamily="2" charset="-122"/>
                <a:cs typeface="Times New Roman" panose="02020603050405020304" pitchFamily="18" charset="0"/>
              </a:rPr>
              <a:t>UniProt</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 Knowledgebase </a:t>
            </a:r>
          </a:p>
          <a:p>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600" b="1"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(UniProtKB)</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zh-CN" sz="1200" b="0"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The </a:t>
            </a:r>
            <a:r>
              <a:rPr kumimoji="0" lang="en-US" altLang="zh-CN" sz="1200" b="0" i="0" u="none" strike="noStrike" kern="1200" cap="none" spc="0" normalizeH="0" baseline="0" noProof="0" dirty="0" err="1">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UniProt</a:t>
            </a:r>
            <a:r>
              <a:rPr kumimoji="0" lang="en-US" altLang="zh-CN" sz="1200" b="0"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 Archive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	</a:t>
            </a:r>
            <a:r>
              <a:rPr kumimoji="0" lang="en-US" altLang="zh-CN" sz="1600" b="0" i="0" u="none" strike="noStrike" kern="1200" cap="none" spc="0" normalizeH="0" baseline="0" noProof="0" dirty="0">
                <a:ln>
                  <a:noFill/>
                </a:ln>
                <a:solidFill>
                  <a:srgbClr val="0070C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en-US" altLang="zh-CN" sz="1600" b="1" i="0" u="none" strike="noStrike" kern="1200" cap="none" spc="0" normalizeH="0" baseline="0" noProof="0" dirty="0" err="1">
                <a:ln>
                  <a:noFill/>
                </a:ln>
                <a:solidFill>
                  <a:srgbClr val="0070C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UniParc</a:t>
            </a:r>
            <a:r>
              <a:rPr kumimoji="0" lang="en-US" altLang="zh-CN" sz="1600" b="0" i="0" u="none" strike="noStrike" kern="1200" cap="none" spc="0" normalizeH="0" baseline="0" noProof="0" dirty="0">
                <a:ln>
                  <a:noFill/>
                </a:ln>
                <a:solidFill>
                  <a:srgbClr val="0070C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sz="1600" b="1"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endParaRPr>
          </a:p>
          <a:p>
            <a:pPr marL="285750" indent="-2857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The </a:t>
            </a:r>
            <a:r>
              <a:rPr lang="en-US" altLang="zh-CN" sz="1200" dirty="0" err="1">
                <a:latin typeface="Times New Roman" panose="02020603050405020304" pitchFamily="18" charset="0"/>
                <a:ea typeface="华文楷体" panose="02010600040101010101" pitchFamily="2" charset="-122"/>
                <a:cs typeface="Times New Roman" panose="02020603050405020304" pitchFamily="18" charset="0"/>
              </a:rPr>
              <a:t>UniProt</a:t>
            </a: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 Reference Clusters </a:t>
            </a:r>
          </a:p>
          <a:p>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600"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1600" b="1" dirty="0" err="1">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UniRef</a:t>
            </a:r>
            <a:r>
              <a:rPr lang="en-US" altLang="zh-CN" sz="1600"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a:t>
            </a:r>
          </a:p>
        </p:txBody>
      </p:sp>
      <p:cxnSp>
        <p:nvCxnSpPr>
          <p:cNvPr id="16" name="直接连接符 15">
            <a:extLst>
              <a:ext uri="{FF2B5EF4-FFF2-40B4-BE49-F238E27FC236}">
                <a16:creationId xmlns:a16="http://schemas.microsoft.com/office/drawing/2014/main" id="{3924A283-C54F-60F1-E749-7C887CD3651E}"/>
              </a:ext>
            </a:extLst>
          </p:cNvPr>
          <p:cNvCxnSpPr>
            <a:cxnSpLocks/>
            <a:endCxn id="15" idx="1"/>
          </p:cNvCxnSpPr>
          <p:nvPr/>
        </p:nvCxnSpPr>
        <p:spPr>
          <a:xfrm flipV="1">
            <a:off x="3423267" y="1990507"/>
            <a:ext cx="847901" cy="88505"/>
          </a:xfrm>
          <a:prstGeom prst="line">
            <a:avLst/>
          </a:pr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cxnSp>
      <p:sp>
        <p:nvSpPr>
          <p:cNvPr id="20" name="文本框 19">
            <a:extLst>
              <a:ext uri="{FF2B5EF4-FFF2-40B4-BE49-F238E27FC236}">
                <a16:creationId xmlns:a16="http://schemas.microsoft.com/office/drawing/2014/main" id="{77372085-89FD-780E-9BE0-6B1B08D15113}"/>
              </a:ext>
            </a:extLst>
          </p:cNvPr>
          <p:cNvSpPr txBox="1"/>
          <p:nvPr/>
        </p:nvSpPr>
        <p:spPr>
          <a:xfrm>
            <a:off x="7757363" y="1099368"/>
            <a:ext cx="4172040" cy="1200329"/>
          </a:xfrm>
          <a:prstGeom prst="rect">
            <a:avLst/>
          </a:prstGeom>
          <a:noFill/>
          <a:ln w="25400">
            <a:solidFill>
              <a:schemeClr val="tx1"/>
            </a:solidFill>
          </a:ln>
        </p:spPr>
        <p:txBody>
          <a:bodyPr wrap="square">
            <a:spAutoFit/>
          </a:bodyPr>
          <a:lstStyle/>
          <a:p>
            <a:r>
              <a:rPr lang="en-US" altLang="zh-CN" b="1" dirty="0">
                <a:latin typeface="Times New Roman" panose="02020603050405020304" pitchFamily="18" charset="0"/>
                <a:ea typeface="华文楷体" panose="02010600040101010101" pitchFamily="2" charset="-122"/>
                <a:cs typeface="Times New Roman" panose="02020603050405020304" pitchFamily="18" charset="0"/>
                <a:hlinkClick r:id="rId7">
                  <a:extLst>
                    <a:ext uri="{A12FA001-AC4F-418D-AE19-62706E023703}">
                      <ahyp:hlinkClr xmlns:ahyp="http://schemas.microsoft.com/office/drawing/2018/hyperlinkcolor" val="tx"/>
                    </a:ext>
                  </a:extLst>
                </a:hlinkClick>
              </a:rPr>
              <a:t>UniProtKB</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the central hub for the collection of functional information on proteins,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with accurate, consistent and rich annotation</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p>
        </p:txBody>
      </p:sp>
      <p:sp>
        <p:nvSpPr>
          <p:cNvPr id="21" name="文本框 20">
            <a:extLst>
              <a:ext uri="{FF2B5EF4-FFF2-40B4-BE49-F238E27FC236}">
                <a16:creationId xmlns:a16="http://schemas.microsoft.com/office/drawing/2014/main" id="{13EABA15-06D8-39E4-CB1B-DE88640BEE23}"/>
              </a:ext>
            </a:extLst>
          </p:cNvPr>
          <p:cNvSpPr txBox="1"/>
          <p:nvPr/>
        </p:nvSpPr>
        <p:spPr>
          <a:xfrm>
            <a:off x="7757363" y="2376524"/>
            <a:ext cx="4172040" cy="2308324"/>
          </a:xfrm>
          <a:prstGeom prst="rect">
            <a:avLst/>
          </a:prstGeom>
          <a:noFill/>
          <a:ln w="25400">
            <a:solidFill>
              <a:schemeClr val="tx1"/>
            </a:solidFill>
          </a:ln>
        </p:spPr>
        <p:txBody>
          <a:bodyPr wrap="square">
            <a:spAutoFit/>
          </a:bodyPr>
          <a:lstStyle>
            <a:defPPr>
              <a:defRPr lang="zh-CN"/>
            </a:defPPr>
            <a:lvl1pPr>
              <a:defRPr b="1">
                <a:latin typeface="Times New Roman" panose="02020603050405020304" pitchFamily="18" charset="0"/>
                <a:ea typeface="华文楷体" panose="02010600040101010101" pitchFamily="2" charset="-122"/>
                <a:cs typeface="Times New Roman" panose="02020603050405020304" pitchFamily="18" charset="0"/>
              </a:defRPr>
            </a:lvl1pPr>
          </a:lstStyle>
          <a:p>
            <a:r>
              <a:rPr lang="en-US" altLang="zh-CN" dirty="0">
                <a:hlinkClick r:id="rId8">
                  <a:extLst>
                    <a:ext uri="{A12FA001-AC4F-418D-AE19-62706E023703}">
                      <ahyp:hlinkClr xmlns:ahyp="http://schemas.microsoft.com/office/drawing/2018/hyperlinkcolor" val="tx"/>
                    </a:ext>
                  </a:extLst>
                </a:hlinkClick>
              </a:rPr>
              <a:t>The </a:t>
            </a:r>
            <a:r>
              <a:rPr lang="en-US" altLang="zh-CN" dirty="0" err="1">
                <a:hlinkClick r:id="rId8">
                  <a:extLst>
                    <a:ext uri="{A12FA001-AC4F-418D-AE19-62706E023703}">
                      <ahyp:hlinkClr xmlns:ahyp="http://schemas.microsoft.com/office/drawing/2018/hyperlinkcolor" val="tx"/>
                    </a:ext>
                  </a:extLst>
                </a:hlinkClick>
              </a:rPr>
              <a:t>UniProt</a:t>
            </a:r>
            <a:r>
              <a:rPr lang="en-US" altLang="zh-CN" dirty="0">
                <a:hlinkClick r:id="rId8">
                  <a:extLst>
                    <a:ext uri="{A12FA001-AC4F-418D-AE19-62706E023703}">
                      <ahyp:hlinkClr xmlns:ahyp="http://schemas.microsoft.com/office/drawing/2018/hyperlinkcolor" val="tx"/>
                    </a:ext>
                  </a:extLst>
                </a:hlinkClick>
              </a:rPr>
              <a:t> Archive</a:t>
            </a:r>
            <a:endParaRPr lang="en-US" altLang="zh-CN" dirty="0"/>
          </a:p>
          <a:p>
            <a:r>
              <a:rPr lang="en-US" altLang="zh-CN" b="0" dirty="0"/>
              <a:t>a comprehensive and non-redundant database that contains most of the publicly </a:t>
            </a:r>
            <a:r>
              <a:rPr lang="en-US" altLang="zh-CN" dirty="0"/>
              <a:t>available protein sequence</a:t>
            </a:r>
            <a:r>
              <a:rPr lang="en-US" altLang="zh-CN" b="0" dirty="0"/>
              <a:t>. </a:t>
            </a:r>
            <a:r>
              <a:rPr lang="en-US" altLang="zh-CN" b="0" dirty="0" err="1"/>
              <a:t>UniParc</a:t>
            </a:r>
            <a:r>
              <a:rPr lang="en-US" altLang="zh-CN" b="0" dirty="0"/>
              <a:t> avoided redundancy by storing each unique sequence only and searching </a:t>
            </a:r>
            <a:r>
              <a:rPr lang="en-US" altLang="zh-CN" b="0" dirty="0" err="1"/>
              <a:t>UniParc</a:t>
            </a:r>
            <a:r>
              <a:rPr lang="en-US" altLang="zh-CN" b="0" dirty="0"/>
              <a:t> is equivalent to searching many databases simultaneously.</a:t>
            </a:r>
          </a:p>
        </p:txBody>
      </p:sp>
      <p:sp>
        <p:nvSpPr>
          <p:cNvPr id="25" name="文本框 24">
            <a:extLst>
              <a:ext uri="{FF2B5EF4-FFF2-40B4-BE49-F238E27FC236}">
                <a16:creationId xmlns:a16="http://schemas.microsoft.com/office/drawing/2014/main" id="{E06724D2-7BE9-D706-8E35-FDB4E70E5855}"/>
              </a:ext>
            </a:extLst>
          </p:cNvPr>
          <p:cNvSpPr txBox="1"/>
          <p:nvPr/>
        </p:nvSpPr>
        <p:spPr>
          <a:xfrm>
            <a:off x="7757363" y="4757502"/>
            <a:ext cx="4172040" cy="2031325"/>
          </a:xfrm>
          <a:prstGeom prst="rect">
            <a:avLst/>
          </a:prstGeom>
          <a:noFill/>
          <a:ln w="25400">
            <a:solidFill>
              <a:schemeClr val="tx1"/>
            </a:solidFill>
          </a:ln>
        </p:spPr>
        <p:txBody>
          <a:bodyPr wrap="square">
            <a:spAutoFit/>
          </a:bodyPr>
          <a:lstStyle>
            <a:defPPr>
              <a:defRPr lang="zh-CN"/>
            </a:defPPr>
            <a:lvl1pPr>
              <a:defRPr b="1">
                <a:latin typeface="Times New Roman" panose="02020603050405020304" pitchFamily="18" charset="0"/>
                <a:ea typeface="华文楷体" panose="02010600040101010101" pitchFamily="2" charset="-122"/>
                <a:cs typeface="Times New Roman" panose="02020603050405020304" pitchFamily="18" charset="0"/>
              </a:defRPr>
            </a:lvl1pPr>
          </a:lstStyle>
          <a:p>
            <a:r>
              <a:rPr lang="en-US" altLang="zh-CN" dirty="0">
                <a:hlinkClick r:id="rId9">
                  <a:extLst>
                    <a:ext uri="{A12FA001-AC4F-418D-AE19-62706E023703}">
                      <ahyp:hlinkClr xmlns:ahyp="http://schemas.microsoft.com/office/drawing/2018/hyperlinkcolor" val="tx"/>
                    </a:ext>
                  </a:extLst>
                </a:hlinkClick>
              </a:rPr>
              <a:t>The </a:t>
            </a:r>
            <a:r>
              <a:rPr lang="en-US" altLang="zh-CN" dirty="0" err="1">
                <a:hlinkClick r:id="rId9">
                  <a:extLst>
                    <a:ext uri="{A12FA001-AC4F-418D-AE19-62706E023703}">
                      <ahyp:hlinkClr xmlns:ahyp="http://schemas.microsoft.com/office/drawing/2018/hyperlinkcolor" val="tx"/>
                    </a:ext>
                  </a:extLst>
                </a:hlinkClick>
              </a:rPr>
              <a:t>UniProt</a:t>
            </a:r>
            <a:r>
              <a:rPr lang="en-US" altLang="zh-CN" dirty="0">
                <a:hlinkClick r:id="rId9">
                  <a:extLst>
                    <a:ext uri="{A12FA001-AC4F-418D-AE19-62706E023703}">
                      <ahyp:hlinkClr xmlns:ahyp="http://schemas.microsoft.com/office/drawing/2018/hyperlinkcolor" val="tx"/>
                    </a:ext>
                  </a:extLst>
                </a:hlinkClick>
              </a:rPr>
              <a:t> Reference Clusters </a:t>
            </a:r>
            <a:endParaRPr lang="en-US" altLang="zh-CN" dirty="0"/>
          </a:p>
          <a:p>
            <a:r>
              <a:rPr lang="en-US" altLang="zh-CN" b="0" dirty="0"/>
              <a:t>provide clustered sets of sequences from the </a:t>
            </a:r>
            <a:r>
              <a:rPr lang="en-US" altLang="zh-CN" dirty="0" err="1"/>
              <a:t>UniProt</a:t>
            </a:r>
            <a:r>
              <a:rPr lang="en-US" altLang="zh-CN" dirty="0"/>
              <a:t> KB</a:t>
            </a:r>
            <a:r>
              <a:rPr lang="en-US" altLang="zh-CN" b="0" dirty="0"/>
              <a:t> and selected </a:t>
            </a:r>
            <a:r>
              <a:rPr lang="en-US" altLang="zh-CN" dirty="0" err="1"/>
              <a:t>UniParc</a:t>
            </a:r>
            <a:r>
              <a:rPr lang="en-US" altLang="zh-CN" b="0" dirty="0"/>
              <a:t> records in order to obtain complete coverage of the sequence space at several resolutions(100/90/50) while hiding redundant sequences from view.</a:t>
            </a:r>
          </a:p>
        </p:txBody>
      </p:sp>
      <p:cxnSp>
        <p:nvCxnSpPr>
          <p:cNvPr id="26" name="直接连接符 25">
            <a:extLst>
              <a:ext uri="{FF2B5EF4-FFF2-40B4-BE49-F238E27FC236}">
                <a16:creationId xmlns:a16="http://schemas.microsoft.com/office/drawing/2014/main" id="{05821918-93B2-0820-7508-57F9BA0CE83C}"/>
              </a:ext>
            </a:extLst>
          </p:cNvPr>
          <p:cNvCxnSpPr>
            <a:cxnSpLocks/>
          </p:cNvCxnSpPr>
          <p:nvPr/>
        </p:nvCxnSpPr>
        <p:spPr>
          <a:xfrm flipV="1">
            <a:off x="6488201" y="1312333"/>
            <a:ext cx="1269162" cy="469703"/>
          </a:xfrm>
          <a:prstGeom prst="line">
            <a:avLst/>
          </a:prstGeom>
          <a:noFill/>
          <a:ln w="38100">
            <a:gradFill>
              <a:gsLst>
                <a:gs pos="100000">
                  <a:schemeClr val="tx1"/>
                </a:gs>
                <a:gs pos="0">
                  <a:srgbClr val="0070C0"/>
                </a:gs>
              </a:gsLst>
              <a:lin ang="5400000" scaled="1"/>
            </a:gradFill>
            <a:tailEnd type="arrow"/>
          </a:ln>
        </p:spPr>
        <p:style>
          <a:lnRef idx="2">
            <a:schemeClr val="accent1">
              <a:shade val="15000"/>
            </a:schemeClr>
          </a:lnRef>
          <a:fillRef idx="1">
            <a:schemeClr val="accent1"/>
          </a:fillRef>
          <a:effectRef idx="0">
            <a:schemeClr val="accent1"/>
          </a:effectRef>
          <a:fontRef idx="minor">
            <a:schemeClr val="lt1"/>
          </a:fontRef>
        </p:style>
      </p:cxnSp>
      <p:cxnSp>
        <p:nvCxnSpPr>
          <p:cNvPr id="28" name="直接连接符 27">
            <a:extLst>
              <a:ext uri="{FF2B5EF4-FFF2-40B4-BE49-F238E27FC236}">
                <a16:creationId xmlns:a16="http://schemas.microsoft.com/office/drawing/2014/main" id="{F968D251-62ED-A16A-725D-82ED493928F4}"/>
              </a:ext>
            </a:extLst>
          </p:cNvPr>
          <p:cNvCxnSpPr>
            <a:cxnSpLocks/>
          </p:cNvCxnSpPr>
          <p:nvPr/>
        </p:nvCxnSpPr>
        <p:spPr>
          <a:xfrm>
            <a:off x="6223837" y="2225358"/>
            <a:ext cx="1527661" cy="300211"/>
          </a:xfrm>
          <a:prstGeom prst="line">
            <a:avLst/>
          </a:prstGeom>
          <a:noFill/>
          <a:ln w="38100">
            <a:gradFill>
              <a:gsLst>
                <a:gs pos="100000">
                  <a:schemeClr val="tx1"/>
                </a:gs>
                <a:gs pos="0">
                  <a:srgbClr val="0070C0"/>
                </a:gs>
              </a:gsLst>
              <a:lin ang="5400000" scaled="1"/>
            </a:gradFill>
            <a:tailEnd type="arrow"/>
          </a:ln>
        </p:spPr>
        <p:style>
          <a:lnRef idx="2">
            <a:schemeClr val="accent1">
              <a:shade val="15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id="{10EBEC7B-EDBD-2E5A-28ED-DBE424852AFB}"/>
              </a:ext>
            </a:extLst>
          </p:cNvPr>
          <p:cNvCxnSpPr>
            <a:cxnSpLocks/>
          </p:cNvCxnSpPr>
          <p:nvPr/>
        </p:nvCxnSpPr>
        <p:spPr>
          <a:xfrm>
            <a:off x="6096000" y="2663611"/>
            <a:ext cx="1655498" cy="2258433"/>
          </a:xfrm>
          <a:prstGeom prst="line">
            <a:avLst/>
          </a:prstGeom>
          <a:noFill/>
          <a:ln w="38100">
            <a:gradFill>
              <a:gsLst>
                <a:gs pos="100000">
                  <a:schemeClr val="tx1"/>
                </a:gs>
                <a:gs pos="0">
                  <a:srgbClr val="0070C0"/>
                </a:gs>
              </a:gsLst>
              <a:lin ang="5400000" scaled="1"/>
            </a:gradFill>
            <a:tailEnd type="arrow"/>
          </a:ln>
        </p:spPr>
        <p:style>
          <a:lnRef idx="2">
            <a:schemeClr val="accent1">
              <a:shade val="15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160146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77758-66A0-AC50-22CE-00A7BB7CB6C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4A117DD-2A5E-AE78-D6C8-DEFC7BBDCAF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CE5148C6-2B9D-1313-67B7-AF4888D92372}"/>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18DD8C49-2A53-241C-7489-BEEAF518A57C}"/>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2243D74A-127C-87B3-9EC8-5A33FDB67EC2}"/>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4A37750-8143-F394-41ED-5B3A960536BB}"/>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Uni-XXXX</a:t>
            </a:r>
          </a:p>
        </p:txBody>
      </p:sp>
      <p:sp>
        <p:nvSpPr>
          <p:cNvPr id="13" name="文本框 12">
            <a:extLst>
              <a:ext uri="{FF2B5EF4-FFF2-40B4-BE49-F238E27FC236}">
                <a16:creationId xmlns:a16="http://schemas.microsoft.com/office/drawing/2014/main" id="{6232D9A1-3C03-54CA-D345-761AA29E2BCF}"/>
              </a:ext>
            </a:extLst>
          </p:cNvPr>
          <p:cNvSpPr txBox="1"/>
          <p:nvPr/>
        </p:nvSpPr>
        <p:spPr>
          <a:xfrm>
            <a:off x="962448" y="1805841"/>
            <a:ext cx="3686553"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5"/>
              </a:rPr>
              <a:t>How to search </a:t>
            </a:r>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hlinkClick r:id="rId5"/>
              </a:rPr>
              <a:t>UniProt</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229FC079-FB79-AF1F-CB31-E5F939025AA9}"/>
              </a:ext>
            </a:extLst>
          </p:cNvPr>
          <p:cNvSpPr txBox="1"/>
          <p:nvPr/>
        </p:nvSpPr>
        <p:spPr>
          <a:xfrm>
            <a:off x="9158398" y="3872254"/>
            <a:ext cx="2420793" cy="369332"/>
          </a:xfrm>
          <a:prstGeom prst="rect">
            <a:avLst/>
          </a:prstGeom>
          <a:noFill/>
        </p:spPr>
        <p:txBody>
          <a:bodyPr wrap="square">
            <a:spAutoFit/>
          </a:bodyPr>
          <a:lstStyle/>
          <a:p>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在</a:t>
            </a:r>
            <a:r>
              <a:rPr lang="en-US" altLang="zh-CN"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VLC</a:t>
            </a:r>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中播放</a:t>
            </a:r>
            <a:endParaRPr lang="en-US" altLang="zh-CN"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702374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B6420-8FF5-8880-7B4A-5A375EBFDBF6}"/>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68E481C-5267-82B9-78F5-9B33CD948E4E}"/>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7E053454-823D-7FD5-3D0A-0C505E5C8026}"/>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E8CDD772-2FD1-12C0-E9DE-A55CEB350993}"/>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676C8846-19DA-AF2D-3E10-850F06C46369}"/>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41676BCE-9A65-E626-3DB1-41BED0FB8B35}"/>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err="1">
                <a:latin typeface="+mj-ea"/>
                <a:ea typeface="+mj-ea"/>
              </a:rPr>
              <a:t>InterPro</a:t>
            </a:r>
            <a:endParaRPr lang="en-US" altLang="zh-CN" sz="4000" b="1" dirty="0">
              <a:latin typeface="+mj-ea"/>
              <a:ea typeface="+mj-ea"/>
            </a:endParaRPr>
          </a:p>
        </p:txBody>
      </p:sp>
      <p:sp>
        <p:nvSpPr>
          <p:cNvPr id="13" name="文本框 12">
            <a:extLst>
              <a:ext uri="{FF2B5EF4-FFF2-40B4-BE49-F238E27FC236}">
                <a16:creationId xmlns:a16="http://schemas.microsoft.com/office/drawing/2014/main" id="{96F0413A-1537-2312-468D-B468B5E4BC01}"/>
              </a:ext>
            </a:extLst>
          </p:cNvPr>
          <p:cNvSpPr txBox="1"/>
          <p:nvPr/>
        </p:nvSpPr>
        <p:spPr>
          <a:xfrm>
            <a:off x="962448" y="1805841"/>
            <a:ext cx="3686553"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How to search </a:t>
            </a:r>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rPr>
              <a:t>InterPro</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531E87ED-CA58-6F9D-5A34-19FB93BAD0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440" y="2378710"/>
            <a:ext cx="8293890" cy="3742690"/>
          </a:xfrm>
          <a:prstGeom prst="rect">
            <a:avLst/>
          </a:prstGeom>
        </p:spPr>
      </p:pic>
      <p:sp>
        <p:nvSpPr>
          <p:cNvPr id="6" name="文本框 5">
            <a:extLst>
              <a:ext uri="{FF2B5EF4-FFF2-40B4-BE49-F238E27FC236}">
                <a16:creationId xmlns:a16="http://schemas.microsoft.com/office/drawing/2014/main" id="{232EE8AA-8BD6-7B17-E30C-63DB822F0650}"/>
              </a:ext>
            </a:extLst>
          </p:cNvPr>
          <p:cNvSpPr txBox="1"/>
          <p:nvPr/>
        </p:nvSpPr>
        <p:spPr>
          <a:xfrm>
            <a:off x="9226131" y="3788390"/>
            <a:ext cx="2420793" cy="923330"/>
          </a:xfrm>
          <a:prstGeom prst="rect">
            <a:avLst/>
          </a:prstGeom>
          <a:noFill/>
        </p:spPr>
        <p:txBody>
          <a:bodyPr wrap="square">
            <a:spAutoFit/>
          </a:bodyPr>
          <a:lstStyle/>
          <a:p>
            <a:r>
              <a:rPr lang="zh-CN" altLang="en-US"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有一个质量不高的视频（带字幕），将上传至云盘</a:t>
            </a:r>
          </a:p>
        </p:txBody>
      </p:sp>
    </p:spTree>
    <p:extLst>
      <p:ext uri="{BB962C8B-B14F-4D97-AF65-F5344CB8AC3E}">
        <p14:creationId xmlns:p14="http://schemas.microsoft.com/office/powerpoint/2010/main" val="1687846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AC2E0-43BA-A685-F577-8666EAD497F2}"/>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1A9EF8EA-BD14-5D51-4FA1-5344677EA575}"/>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955E991F-43F1-98A6-A4CB-B0E9BA308548}"/>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E33858BB-F822-F926-6899-0859B7908E9B}"/>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1A5E2623-73D6-372C-214A-8B62ECE4C27B}"/>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39B245A-1C16-B62F-D9F9-AD9E02672421}"/>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PDB</a:t>
            </a:r>
          </a:p>
        </p:txBody>
      </p:sp>
      <p:sp>
        <p:nvSpPr>
          <p:cNvPr id="13" name="文本框 12">
            <a:extLst>
              <a:ext uri="{FF2B5EF4-FFF2-40B4-BE49-F238E27FC236}">
                <a16:creationId xmlns:a16="http://schemas.microsoft.com/office/drawing/2014/main" id="{035CA879-CB9B-E8E3-95AF-8DBD4BFF2286}"/>
              </a:ext>
            </a:extLst>
          </p:cNvPr>
          <p:cNvSpPr txBox="1"/>
          <p:nvPr/>
        </p:nvSpPr>
        <p:spPr>
          <a:xfrm>
            <a:off x="962448" y="1805841"/>
            <a:ext cx="3686553"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How to search PDB</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7644E4AF-72B3-D527-DC71-4E30A6FA59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796" t="12315" r="13522" b="2084"/>
          <a:stretch/>
        </p:blipFill>
        <p:spPr>
          <a:xfrm>
            <a:off x="497659" y="2267506"/>
            <a:ext cx="6180840" cy="4498896"/>
          </a:xfrm>
          <a:prstGeom prst="rect">
            <a:avLst/>
          </a:prstGeom>
        </p:spPr>
      </p:pic>
      <p:sp>
        <p:nvSpPr>
          <p:cNvPr id="6" name="椭圆 5">
            <a:extLst>
              <a:ext uri="{FF2B5EF4-FFF2-40B4-BE49-F238E27FC236}">
                <a16:creationId xmlns:a16="http://schemas.microsoft.com/office/drawing/2014/main" id="{B3339144-4104-B567-5F76-0EF150AEC6B3}"/>
              </a:ext>
            </a:extLst>
          </p:cNvPr>
          <p:cNvSpPr/>
          <p:nvPr/>
        </p:nvSpPr>
        <p:spPr>
          <a:xfrm>
            <a:off x="1071563" y="5579269"/>
            <a:ext cx="557212" cy="242887"/>
          </a:xfrm>
          <a:prstGeom prst="ellipse">
            <a:avLst/>
          </a:prstGeom>
          <a:noFill/>
          <a:ln w="254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0717EAAB-5E83-00E7-3350-CBF61C868E67}"/>
              </a:ext>
            </a:extLst>
          </p:cNvPr>
          <p:cNvSpPr/>
          <p:nvPr/>
        </p:nvSpPr>
        <p:spPr>
          <a:xfrm>
            <a:off x="1350169" y="3374534"/>
            <a:ext cx="557212" cy="242887"/>
          </a:xfrm>
          <a:prstGeom prst="ellipse">
            <a:avLst/>
          </a:prstGeom>
          <a:noFill/>
          <a:ln w="254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92AB0231-21C9-FA63-C780-DC3271216906}"/>
              </a:ext>
            </a:extLst>
          </p:cNvPr>
          <p:cNvCxnSpPr>
            <a:cxnSpLocks/>
          </p:cNvCxnSpPr>
          <p:nvPr/>
        </p:nvCxnSpPr>
        <p:spPr>
          <a:xfrm flipV="1">
            <a:off x="1744177" y="1529010"/>
            <a:ext cx="5006667" cy="1845524"/>
          </a:xfrm>
          <a:prstGeom prst="line">
            <a:avLst/>
          </a:prstGeom>
          <a:noFill/>
          <a:ln w="25400">
            <a:solidFill>
              <a:srgbClr val="C00000"/>
            </a:solidFill>
            <a:tailEnd type="arrow"/>
          </a:ln>
        </p:spPr>
        <p:style>
          <a:lnRef idx="2">
            <a:schemeClr val="accent1">
              <a:shade val="15000"/>
            </a:schemeClr>
          </a:lnRef>
          <a:fillRef idx="1">
            <a:schemeClr val="accent1"/>
          </a:fillRef>
          <a:effectRef idx="0">
            <a:schemeClr val="accent1"/>
          </a:effectRef>
          <a:fontRef idx="minor">
            <a:schemeClr val="lt1"/>
          </a:fontRef>
        </p:style>
      </p:cxnSp>
      <p:sp>
        <p:nvSpPr>
          <p:cNvPr id="23" name="文本框 22">
            <a:extLst>
              <a:ext uri="{FF2B5EF4-FFF2-40B4-BE49-F238E27FC236}">
                <a16:creationId xmlns:a16="http://schemas.microsoft.com/office/drawing/2014/main" id="{B29D8105-9CD1-9E56-0613-AE7E99780FB4}"/>
              </a:ext>
            </a:extLst>
          </p:cNvPr>
          <p:cNvSpPr txBox="1"/>
          <p:nvPr/>
        </p:nvSpPr>
        <p:spPr>
          <a:xfrm>
            <a:off x="5881005" y="1058495"/>
            <a:ext cx="1739678" cy="369332"/>
          </a:xfrm>
          <a:prstGeom prst="rect">
            <a:avLst/>
          </a:prstGeom>
          <a:noFill/>
        </p:spPr>
        <p:txBody>
          <a:bodyPr wrap="square">
            <a:spAutoFit/>
          </a:bodyPr>
          <a:lstStyle/>
          <a:p>
            <a:r>
              <a:rPr lang="en-US" altLang="zh-CN"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Crystal structure</a:t>
            </a:r>
            <a:endParaRPr lang="zh-CN" altLang="en-US"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EA436EAF-7BC5-82F5-D865-CCAD586D39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42138" y="449197"/>
            <a:ext cx="2977664" cy="25087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椭圆 25">
            <a:extLst>
              <a:ext uri="{FF2B5EF4-FFF2-40B4-BE49-F238E27FC236}">
                <a16:creationId xmlns:a16="http://schemas.microsoft.com/office/drawing/2014/main" id="{CB684BC8-D1EA-8E95-CEA1-4AB130E53943}"/>
              </a:ext>
            </a:extLst>
          </p:cNvPr>
          <p:cNvSpPr/>
          <p:nvPr/>
        </p:nvSpPr>
        <p:spPr>
          <a:xfrm>
            <a:off x="1907381" y="3362023"/>
            <a:ext cx="557212" cy="242887"/>
          </a:xfrm>
          <a:prstGeom prst="ellips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EAAAE839-B31A-D270-F739-A605EC94665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0926" y="3347396"/>
            <a:ext cx="4300087" cy="2316362"/>
          </a:xfrm>
          <a:prstGeom prst="rect">
            <a:avLst/>
          </a:prstGeom>
        </p:spPr>
      </p:pic>
      <p:sp>
        <p:nvSpPr>
          <p:cNvPr id="34" name="矩形: 圆角 33">
            <a:extLst>
              <a:ext uri="{FF2B5EF4-FFF2-40B4-BE49-F238E27FC236}">
                <a16:creationId xmlns:a16="http://schemas.microsoft.com/office/drawing/2014/main" id="{95E29699-3B9C-6405-1568-7BEBDB6DF124}"/>
              </a:ext>
            </a:extLst>
          </p:cNvPr>
          <p:cNvSpPr/>
          <p:nvPr/>
        </p:nvSpPr>
        <p:spPr>
          <a:xfrm>
            <a:off x="4453750" y="3818104"/>
            <a:ext cx="1427255" cy="3041163"/>
          </a:xfrm>
          <a:prstGeom prst="roundRect">
            <a:avLst/>
          </a:prstGeom>
          <a:noFill/>
          <a:ln w="254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13B29756-9C6D-EFF5-94DB-C4E1C5C20809}"/>
              </a:ext>
            </a:extLst>
          </p:cNvPr>
          <p:cNvCxnSpPr>
            <a:cxnSpLocks/>
          </p:cNvCxnSpPr>
          <p:nvPr/>
        </p:nvCxnSpPr>
        <p:spPr>
          <a:xfrm flipV="1">
            <a:off x="5881005" y="6375286"/>
            <a:ext cx="502862" cy="70487"/>
          </a:xfrm>
          <a:prstGeom prst="line">
            <a:avLst/>
          </a:prstGeom>
          <a:noFill/>
          <a:ln w="25400">
            <a:solidFill>
              <a:srgbClr val="00B050"/>
            </a:solidFill>
            <a:tailEnd type="arrow"/>
          </a:ln>
        </p:spPr>
        <p:style>
          <a:lnRef idx="2">
            <a:schemeClr val="accent1">
              <a:shade val="15000"/>
            </a:schemeClr>
          </a:lnRef>
          <a:fillRef idx="1">
            <a:schemeClr val="accent1"/>
          </a:fillRef>
          <a:effectRef idx="0">
            <a:schemeClr val="accent1"/>
          </a:effectRef>
          <a:fontRef idx="minor">
            <a:schemeClr val="lt1"/>
          </a:fontRef>
        </p:style>
      </p:cxnSp>
      <p:sp>
        <p:nvSpPr>
          <p:cNvPr id="37" name="文本框 36">
            <a:extLst>
              <a:ext uri="{FF2B5EF4-FFF2-40B4-BE49-F238E27FC236}">
                <a16:creationId xmlns:a16="http://schemas.microsoft.com/office/drawing/2014/main" id="{5F39696B-CB5F-2A3B-C15B-4C43B9A4A03B}"/>
              </a:ext>
            </a:extLst>
          </p:cNvPr>
          <p:cNvSpPr txBox="1"/>
          <p:nvPr/>
        </p:nvSpPr>
        <p:spPr>
          <a:xfrm>
            <a:off x="6319516" y="6180625"/>
            <a:ext cx="1190417" cy="369332"/>
          </a:xfrm>
          <a:prstGeom prst="rect">
            <a:avLst/>
          </a:prstGeom>
          <a:noFill/>
        </p:spPr>
        <p:txBody>
          <a:bodyPr wrap="square">
            <a:spAutoFit/>
          </a:bodyPr>
          <a:lstStyle/>
          <a:p>
            <a:r>
              <a:rPr lang="en-US" altLang="zh-CN" dirty="0">
                <a:solidFill>
                  <a:srgbClr val="00B050"/>
                </a:solidFill>
                <a:latin typeface="Times New Roman" panose="02020603050405020304" pitchFamily="18" charset="0"/>
                <a:ea typeface="华文楷体" panose="02010600040101010101" pitchFamily="2" charset="-122"/>
                <a:cs typeface="Times New Roman" panose="02020603050405020304" pitchFamily="18" charset="0"/>
              </a:rPr>
              <a:t>Download</a:t>
            </a:r>
            <a:endParaRPr lang="zh-CN" altLang="en-US" dirty="0">
              <a:solidFill>
                <a:srgbClr val="00B05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38" name="文本框 37">
            <a:extLst>
              <a:ext uri="{FF2B5EF4-FFF2-40B4-BE49-F238E27FC236}">
                <a16:creationId xmlns:a16="http://schemas.microsoft.com/office/drawing/2014/main" id="{CDAB3721-99C0-46D8-050D-BE3B76F63F27}"/>
              </a:ext>
            </a:extLst>
          </p:cNvPr>
          <p:cNvSpPr txBox="1"/>
          <p:nvPr/>
        </p:nvSpPr>
        <p:spPr>
          <a:xfrm>
            <a:off x="7276508" y="3107870"/>
            <a:ext cx="4104505"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Annotation helps to understand structure</a:t>
            </a:r>
            <a:endParaRPr lang="zh-CN" altLang="en-US"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39" name="椭圆 38">
            <a:extLst>
              <a:ext uri="{FF2B5EF4-FFF2-40B4-BE49-F238E27FC236}">
                <a16:creationId xmlns:a16="http://schemas.microsoft.com/office/drawing/2014/main" id="{6FE2EF9A-456E-D771-47EB-76159EA53857}"/>
              </a:ext>
            </a:extLst>
          </p:cNvPr>
          <p:cNvSpPr/>
          <p:nvPr/>
        </p:nvSpPr>
        <p:spPr>
          <a:xfrm>
            <a:off x="2426250" y="4274067"/>
            <a:ext cx="1785070" cy="242887"/>
          </a:xfrm>
          <a:prstGeom prst="ellipse">
            <a:avLst/>
          </a:prstGeom>
          <a:noFill/>
          <a:ln w="254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006EE192-4FA8-770A-5328-A92FF0139870}"/>
              </a:ext>
            </a:extLst>
          </p:cNvPr>
          <p:cNvCxnSpPr>
            <a:cxnSpLocks/>
            <a:stCxn id="6" idx="7"/>
          </p:cNvCxnSpPr>
          <p:nvPr/>
        </p:nvCxnSpPr>
        <p:spPr>
          <a:xfrm flipV="1">
            <a:off x="1547173" y="1529010"/>
            <a:ext cx="5203671" cy="4085829"/>
          </a:xfrm>
          <a:prstGeom prst="line">
            <a:avLst/>
          </a:prstGeom>
          <a:noFill/>
          <a:ln w="25400">
            <a:solidFill>
              <a:srgbClr val="C00000"/>
            </a:solidFill>
            <a:tailEnd type="arrow"/>
          </a:ln>
        </p:spPr>
        <p:style>
          <a:lnRef idx="2">
            <a:schemeClr val="accent1">
              <a:shade val="15000"/>
            </a:schemeClr>
          </a:lnRef>
          <a:fillRef idx="1">
            <a:schemeClr val="accent1"/>
          </a:fillRef>
          <a:effectRef idx="0">
            <a:schemeClr val="accent1"/>
          </a:effectRef>
          <a:fontRef idx="minor">
            <a:schemeClr val="lt1"/>
          </a:fontRef>
        </p:style>
      </p:cxnSp>
      <p:cxnSp>
        <p:nvCxnSpPr>
          <p:cNvPr id="27" name="直接连接符 26">
            <a:extLst>
              <a:ext uri="{FF2B5EF4-FFF2-40B4-BE49-F238E27FC236}">
                <a16:creationId xmlns:a16="http://schemas.microsoft.com/office/drawing/2014/main" id="{FDAC09AF-B2F2-DFA5-E740-5BE8F1B469F8}"/>
              </a:ext>
            </a:extLst>
          </p:cNvPr>
          <p:cNvCxnSpPr>
            <a:cxnSpLocks/>
          </p:cNvCxnSpPr>
          <p:nvPr/>
        </p:nvCxnSpPr>
        <p:spPr>
          <a:xfrm>
            <a:off x="2464593" y="3493162"/>
            <a:ext cx="4449455" cy="268336"/>
          </a:xfrm>
          <a:prstGeom prst="line">
            <a:avLst/>
          </a:prstGeom>
          <a:noFill/>
          <a:ln w="254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a16="http://schemas.microsoft.com/office/drawing/2014/main" id="{73FF3EB5-8A53-1B23-9075-51BCFC2A87BA}"/>
              </a:ext>
            </a:extLst>
          </p:cNvPr>
          <p:cNvCxnSpPr>
            <a:cxnSpLocks/>
          </p:cNvCxnSpPr>
          <p:nvPr/>
        </p:nvCxnSpPr>
        <p:spPr>
          <a:xfrm>
            <a:off x="3871272" y="4502981"/>
            <a:ext cx="3870866" cy="1364242"/>
          </a:xfrm>
          <a:prstGeom prst="line">
            <a:avLst/>
          </a:prstGeom>
          <a:noFill/>
          <a:ln w="25400">
            <a:solidFill>
              <a:srgbClr val="FFC000"/>
            </a:solidFill>
            <a:tailEnd type="arrow"/>
          </a:ln>
        </p:spPr>
        <p:style>
          <a:lnRef idx="2">
            <a:schemeClr val="accent1">
              <a:shade val="15000"/>
            </a:schemeClr>
          </a:lnRef>
          <a:fillRef idx="1">
            <a:schemeClr val="accent1"/>
          </a:fillRef>
          <a:effectRef idx="0">
            <a:schemeClr val="accent1"/>
          </a:effectRef>
          <a:fontRef idx="minor">
            <a:schemeClr val="lt1"/>
          </a:fontRef>
        </p:style>
      </p:cxnSp>
      <p:grpSp>
        <p:nvGrpSpPr>
          <p:cNvPr id="46" name="组合 45">
            <a:extLst>
              <a:ext uri="{FF2B5EF4-FFF2-40B4-BE49-F238E27FC236}">
                <a16:creationId xmlns:a16="http://schemas.microsoft.com/office/drawing/2014/main" id="{77E91722-0005-3154-D3E6-A69F27D59F4C}"/>
              </a:ext>
            </a:extLst>
          </p:cNvPr>
          <p:cNvGrpSpPr/>
          <p:nvPr/>
        </p:nvGrpSpPr>
        <p:grpSpPr>
          <a:xfrm>
            <a:off x="7890094" y="5669903"/>
            <a:ext cx="3272874" cy="1064481"/>
            <a:chOff x="7800358" y="4584453"/>
            <a:chExt cx="2324099" cy="755898"/>
          </a:xfrm>
        </p:grpSpPr>
        <p:pic>
          <p:nvPicPr>
            <p:cNvPr id="44" name="图片 43">
              <a:extLst>
                <a:ext uri="{FF2B5EF4-FFF2-40B4-BE49-F238E27FC236}">
                  <a16:creationId xmlns:a16="http://schemas.microsoft.com/office/drawing/2014/main" id="{76DDC323-3F54-3F11-1D3B-6CDBF09D195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9762" b="65725"/>
            <a:stretch/>
          </p:blipFill>
          <p:spPr>
            <a:xfrm>
              <a:off x="7800358" y="4619504"/>
              <a:ext cx="2324099" cy="719181"/>
            </a:xfrm>
            <a:prstGeom prst="rect">
              <a:avLst/>
            </a:prstGeom>
          </p:spPr>
        </p:pic>
        <p:pic>
          <p:nvPicPr>
            <p:cNvPr id="45" name="图片 44">
              <a:extLst>
                <a:ext uri="{FF2B5EF4-FFF2-40B4-BE49-F238E27FC236}">
                  <a16:creationId xmlns:a16="http://schemas.microsoft.com/office/drawing/2014/main" id="{4B48B1A5-BA2E-17EC-AC22-516297AD65D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043" t="36694" r="80713" b="27282"/>
            <a:stretch/>
          </p:blipFill>
          <p:spPr>
            <a:xfrm>
              <a:off x="7854716" y="4584453"/>
              <a:ext cx="469900" cy="755898"/>
            </a:xfrm>
            <a:prstGeom prst="rect">
              <a:avLst/>
            </a:prstGeom>
          </p:spPr>
        </p:pic>
      </p:grpSp>
      <p:sp>
        <p:nvSpPr>
          <p:cNvPr id="50" name="文本框 49">
            <a:extLst>
              <a:ext uri="{FF2B5EF4-FFF2-40B4-BE49-F238E27FC236}">
                <a16:creationId xmlns:a16="http://schemas.microsoft.com/office/drawing/2014/main" id="{C24A9A86-B610-F35C-E29E-65180F271869}"/>
              </a:ext>
            </a:extLst>
          </p:cNvPr>
          <p:cNvSpPr txBox="1"/>
          <p:nvPr/>
        </p:nvSpPr>
        <p:spPr>
          <a:xfrm>
            <a:off x="7216014" y="5867223"/>
            <a:ext cx="949827" cy="369332"/>
          </a:xfrm>
          <a:prstGeom prst="rect">
            <a:avLst/>
          </a:prstGeom>
          <a:noFill/>
        </p:spPr>
        <p:txBody>
          <a:bodyPr wrap="square">
            <a:spAutoFit/>
          </a:bodyPr>
          <a:lstStyle/>
          <a:p>
            <a:r>
              <a:rPr lang="en-US" altLang="zh-CN" dirty="0">
                <a:solidFill>
                  <a:srgbClr val="FFC000"/>
                </a:solidFill>
                <a:latin typeface="Times New Roman" panose="02020603050405020304" pitchFamily="18" charset="0"/>
                <a:ea typeface="华文楷体" panose="02010600040101010101" pitchFamily="2" charset="-122"/>
                <a:cs typeface="Times New Roman" panose="02020603050405020304" pitchFamily="18" charset="0"/>
              </a:rPr>
              <a:t>Journal</a:t>
            </a:r>
            <a:endParaRPr lang="zh-CN" altLang="en-US" dirty="0">
              <a:solidFill>
                <a:srgbClr val="FFC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52" name="文本框 51">
            <a:extLst>
              <a:ext uri="{FF2B5EF4-FFF2-40B4-BE49-F238E27FC236}">
                <a16:creationId xmlns:a16="http://schemas.microsoft.com/office/drawing/2014/main" id="{CBC8C6A1-B436-B534-A2AC-980EB23EA1E1}"/>
              </a:ext>
            </a:extLst>
          </p:cNvPr>
          <p:cNvSpPr txBox="1"/>
          <p:nvPr/>
        </p:nvSpPr>
        <p:spPr>
          <a:xfrm>
            <a:off x="10799505" y="2350147"/>
            <a:ext cx="1431325" cy="646331"/>
          </a:xfrm>
          <a:prstGeom prst="rect">
            <a:avLst/>
          </a:prstGeom>
          <a:noFill/>
        </p:spPr>
        <p:txBody>
          <a:bodyPr wrap="square">
            <a:spAutoFit/>
          </a:bodyPr>
          <a:lstStyle/>
          <a:p>
            <a:r>
              <a:rPr lang="zh-CN" altLang="en-US" sz="1200"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有一个印度口音的视频（带字幕），将上传至云盘</a:t>
            </a:r>
          </a:p>
        </p:txBody>
      </p:sp>
      <p:sp>
        <p:nvSpPr>
          <p:cNvPr id="53" name="文本框 52">
            <a:extLst>
              <a:ext uri="{FF2B5EF4-FFF2-40B4-BE49-F238E27FC236}">
                <a16:creationId xmlns:a16="http://schemas.microsoft.com/office/drawing/2014/main" id="{76FC998C-E79D-3635-3891-BA2DE00F1436}"/>
              </a:ext>
            </a:extLst>
          </p:cNvPr>
          <p:cNvSpPr txBox="1"/>
          <p:nvPr/>
        </p:nvSpPr>
        <p:spPr>
          <a:xfrm>
            <a:off x="6503813" y="6534834"/>
            <a:ext cx="806197" cy="276999"/>
          </a:xfrm>
          <a:prstGeom prst="rect">
            <a:avLst/>
          </a:prstGeom>
          <a:noFill/>
        </p:spPr>
        <p:txBody>
          <a:bodyPr wrap="square">
            <a:spAutoFit/>
          </a:bodyPr>
          <a:lstStyle/>
          <a:p>
            <a:r>
              <a:rPr lang="zh-CN" altLang="en-US" sz="1200" dirty="0">
                <a:solidFill>
                  <a:schemeClr val="bg1">
                    <a:lumMod val="65000"/>
                  </a:schemeClr>
                </a:solidFill>
                <a:latin typeface="Times New Roman" panose="02020603050405020304" pitchFamily="18" charset="0"/>
                <a:ea typeface="华文楷体" panose="02010600040101010101" pitchFamily="2" charset="-122"/>
                <a:cs typeface="Times New Roman" panose="02020603050405020304" pitchFamily="18" charset="0"/>
              </a:rPr>
              <a:t>尚在摸索</a:t>
            </a:r>
          </a:p>
        </p:txBody>
      </p:sp>
    </p:spTree>
    <p:extLst>
      <p:ext uri="{BB962C8B-B14F-4D97-AF65-F5344CB8AC3E}">
        <p14:creationId xmlns:p14="http://schemas.microsoft.com/office/powerpoint/2010/main" val="3956192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4412E-9B94-A731-80F9-62B17CB10BBD}"/>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5A6D4357-DAEE-5246-3241-F08F3E06A57B}"/>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5D0E577F-B963-6DA6-3CEC-6C27C1CD1CB2}"/>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337D8B2A-BCEC-C2A6-BAD0-62F39C595CEE}"/>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4421C886-5542-3F52-D935-4B8149A69231}"/>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57205C46-B82E-6FE6-57BD-95CD710B8252}"/>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AlphaFold(2)</a:t>
            </a:r>
          </a:p>
        </p:txBody>
      </p:sp>
      <p:sp>
        <p:nvSpPr>
          <p:cNvPr id="13" name="文本框 12">
            <a:extLst>
              <a:ext uri="{FF2B5EF4-FFF2-40B4-BE49-F238E27FC236}">
                <a16:creationId xmlns:a16="http://schemas.microsoft.com/office/drawing/2014/main" id="{B37B3F0A-00C2-8B56-AE73-3BF8912A6C4D}"/>
              </a:ext>
            </a:extLst>
          </p:cNvPr>
          <p:cNvSpPr txBox="1"/>
          <p:nvPr/>
        </p:nvSpPr>
        <p:spPr>
          <a:xfrm>
            <a:off x="962448" y="2013228"/>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Difference</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56F391E6-E879-07C2-872A-11E53724D9D8}"/>
              </a:ext>
            </a:extLst>
          </p:cNvPr>
          <p:cNvSpPr txBox="1"/>
          <p:nvPr/>
        </p:nvSpPr>
        <p:spPr>
          <a:xfrm>
            <a:off x="1370708" y="2502949"/>
            <a:ext cx="9450584" cy="1477328"/>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The software design used in AlphaFold 1 contained a number of modules,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each trained separately</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that were used to produce the guide potential that was then combined with the physics-based energy potential. AlphaFold 2 replaced this with a system of sub-networks coupled together into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 single differentiable end-to-end model</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based entirely on pattern recognition, which was trained in an integrated way as a single integrated structure. (From </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5"/>
              </a:rPr>
              <a:t>Wikipedia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757B3AEC-53A9-8F06-8391-41C497F109DC}"/>
              </a:ext>
            </a:extLst>
          </p:cNvPr>
          <p:cNvSpPr txBox="1"/>
          <p:nvPr/>
        </p:nvSpPr>
        <p:spPr>
          <a:xfrm>
            <a:off x="962448" y="4040444"/>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AFDB</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E50F0BCF-67FC-A660-9798-E6A739440CBA}"/>
              </a:ext>
            </a:extLst>
          </p:cNvPr>
          <p:cNvSpPr txBox="1"/>
          <p:nvPr/>
        </p:nvSpPr>
        <p:spPr>
          <a:xfrm>
            <a:off x="2381987" y="4086610"/>
            <a:ext cx="4068819" cy="369332"/>
          </a:xfrm>
          <a:prstGeom prst="rect">
            <a:avLst/>
          </a:prstGeom>
          <a:noFill/>
        </p:spPr>
        <p:txBody>
          <a:bodyPr wrap="square">
            <a:spAutoFit/>
          </a:bodyPr>
          <a:lstStyle/>
          <a:p>
            <a:r>
              <a:rPr lang="en-US" altLang="zh-CN"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hlinkClick r:id="rId6" tooltip="Back to AlphaFold Protein Structure Database homepage">
                  <a:extLst>
                    <a:ext uri="{A12FA001-AC4F-418D-AE19-62706E023703}">
                      <ahyp:hlinkClr xmlns:ahyp="http://schemas.microsoft.com/office/drawing/2018/hyperlinkcolor" val="tx"/>
                    </a:ext>
                  </a:extLst>
                </a:hlinkClick>
              </a:rPr>
              <a:t>AlphaFold Protein Structure Database</a:t>
            </a:r>
          </a:p>
        </p:txBody>
      </p:sp>
      <p:sp>
        <p:nvSpPr>
          <p:cNvPr id="6" name="文本框 5">
            <a:extLst>
              <a:ext uri="{FF2B5EF4-FFF2-40B4-BE49-F238E27FC236}">
                <a16:creationId xmlns:a16="http://schemas.microsoft.com/office/drawing/2014/main" id="{EBEF4B00-3B68-6EBB-E10F-9A1268BD6744}"/>
              </a:ext>
            </a:extLst>
          </p:cNvPr>
          <p:cNvSpPr txBox="1"/>
          <p:nvPr/>
        </p:nvSpPr>
        <p:spPr>
          <a:xfrm>
            <a:off x="1423901" y="4608442"/>
            <a:ext cx="2992495" cy="646331"/>
          </a:xfrm>
          <a:prstGeom prst="rect">
            <a:avLst/>
          </a:prstGeom>
          <a:noFill/>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相当大</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Eg</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b="1" i="1" u="sng" dirty="0">
                <a:solidFill>
                  <a:srgbClr val="0A0A0A"/>
                </a:solidFill>
                <a:effectLst/>
                <a:latin typeface="IBM Plex Sans" panose="020B0503050203000203" pitchFamily="34" charset="0"/>
              </a:rPr>
              <a:t>Helicobacter pylori</a:t>
            </a:r>
            <a:endParaRPr lang="zh-CN" altLang="en-US" b="1" u="sng"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70F5EB8B-1515-5427-E2DF-EA0F568EB4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77659" y="2474893"/>
            <a:ext cx="1249494" cy="1477328"/>
          </a:xfrm>
          <a:prstGeom prst="rect">
            <a:avLst/>
          </a:prstGeom>
        </p:spPr>
      </p:pic>
    </p:spTree>
    <p:extLst>
      <p:ext uri="{BB962C8B-B14F-4D97-AF65-F5344CB8AC3E}">
        <p14:creationId xmlns:p14="http://schemas.microsoft.com/office/powerpoint/2010/main" val="29604199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76E5A-AC7B-75A7-4A52-A0B1D4D4D500}"/>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0D07CCBB-D756-C3B7-2D8C-B1DDF41B7051}"/>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EC8A7BEB-4A2C-AD6D-5B41-115125BE43A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6FFB495A-5332-E0EF-2D23-F98542C5B097}"/>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813AE442-CCB2-D572-29F6-0373E79B53F6}"/>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C82AA30-90B5-2320-B5ED-D025FD13E46E}"/>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AlphaFold(2)</a:t>
            </a:r>
          </a:p>
        </p:txBody>
      </p:sp>
      <p:sp>
        <p:nvSpPr>
          <p:cNvPr id="13" name="文本框 12">
            <a:extLst>
              <a:ext uri="{FF2B5EF4-FFF2-40B4-BE49-F238E27FC236}">
                <a16:creationId xmlns:a16="http://schemas.microsoft.com/office/drawing/2014/main" id="{07645710-506C-EEF3-9F8D-86B3878C52D8}"/>
              </a:ext>
            </a:extLst>
          </p:cNvPr>
          <p:cNvSpPr txBox="1"/>
          <p:nvPr/>
        </p:nvSpPr>
        <p:spPr>
          <a:xfrm>
            <a:off x="962448" y="1841097"/>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5"/>
              </a:rPr>
              <a:t>AlphaFold.ipynb</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0EC6ECE9-B788-DBF9-2BFC-D9B6FF83897F}"/>
              </a:ext>
            </a:extLst>
          </p:cNvPr>
          <p:cNvSpPr txBox="1"/>
          <p:nvPr/>
        </p:nvSpPr>
        <p:spPr>
          <a:xfrm>
            <a:off x="962448" y="5899397"/>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6"/>
              </a:rPr>
              <a:t>AlphaFold2.ipynb</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A407378C-D58C-D0C9-679F-37F8E952170D}"/>
              </a:ext>
            </a:extLst>
          </p:cNvPr>
          <p:cNvSpPr txBox="1"/>
          <p:nvPr/>
        </p:nvSpPr>
        <p:spPr>
          <a:xfrm>
            <a:off x="1835052" y="6370773"/>
            <a:ext cx="3329880" cy="369332"/>
          </a:xfrm>
          <a:prstGeom prst="rect">
            <a:avLst/>
          </a:prstGeom>
          <a:noFill/>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未尝试，</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see an interesting video</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A4FC749C-E6D8-639B-D1D9-B6788E4924D9}"/>
              </a:ext>
            </a:extLst>
          </p:cNvPr>
          <p:cNvSpPr txBox="1"/>
          <p:nvPr/>
        </p:nvSpPr>
        <p:spPr>
          <a:xfrm>
            <a:off x="1495973" y="2325666"/>
            <a:ext cx="7197685" cy="923330"/>
          </a:xfrm>
          <a:prstGeom prst="rect">
            <a:avLst/>
          </a:prstGeom>
          <a:noFill/>
          <a:ln w="19050">
            <a:solidFill>
              <a:schemeClr val="tx1"/>
            </a:solidFill>
          </a:ln>
        </p:spPr>
        <p:txBody>
          <a:bodyPr wrap="square">
            <a:spAutoFit/>
          </a:bodyPr>
          <a:lstStyle/>
          <a:p>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一些教程：</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pPr marL="285750"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7"/>
              </a:rPr>
              <a:t>AlphaFold</a:t>
            </a:r>
            <a:r>
              <a:rPr lang="zh-CN" altLang="en-US" dirty="0">
                <a:latin typeface="Times New Roman" panose="02020603050405020304" pitchFamily="18" charset="0"/>
                <a:ea typeface="华文楷体" panose="02010600040101010101" pitchFamily="2" charset="-122"/>
                <a:cs typeface="Times New Roman" panose="02020603050405020304" pitchFamily="18" charset="0"/>
                <a:hlinkClick r:id="rId7"/>
              </a:rPr>
              <a:t>在线版使用攻略详解</a:t>
            </a:r>
            <a:endParaRPr lang="en-US" altLang="zh-CN" dirty="0">
              <a:latin typeface="Times New Roman" panose="02020603050405020304" pitchFamily="18" charset="0"/>
              <a:ea typeface="华文楷体" panose="02010600040101010101" pitchFamily="2" charset="-122"/>
              <a:cs typeface="Times New Roman" panose="02020603050405020304" pitchFamily="18" charset="0"/>
            </a:endParaRPr>
          </a:p>
          <a:p>
            <a:pPr marL="285750" indent="-285750">
              <a:buFont typeface="Wingdings" panose="05000000000000000000" pitchFamily="2" charset="2"/>
              <a:buChar char="Ø"/>
            </a:pPr>
            <a:r>
              <a:rPr lang="en-US" altLang="zh-TW" dirty="0">
                <a:latin typeface="Times New Roman" panose="02020603050405020304" pitchFamily="18" charset="0"/>
                <a:ea typeface="华文楷体" panose="02010600040101010101" pitchFamily="2" charset="-122"/>
                <a:cs typeface="Times New Roman" panose="02020603050405020304" pitchFamily="18" charset="0"/>
                <a:hlinkClick r:id="rId8"/>
              </a:rPr>
              <a:t>AlphaFold2 </a:t>
            </a:r>
            <a:r>
              <a:rPr lang="zh-TW" altLang="en-US" dirty="0">
                <a:latin typeface="Times New Roman" panose="02020603050405020304" pitchFamily="18" charset="0"/>
                <a:ea typeface="华文楷体" panose="02010600040101010101" pitchFamily="2" charset="-122"/>
                <a:cs typeface="Times New Roman" panose="02020603050405020304" pitchFamily="18" charset="0"/>
                <a:hlinkClick r:id="rId8"/>
              </a:rPr>
              <a:t>三分鐘手把手教學 </a:t>
            </a:r>
            <a:r>
              <a:rPr lang="en-US" altLang="zh-TW" dirty="0">
                <a:latin typeface="Times New Roman" panose="02020603050405020304" pitchFamily="18" charset="0"/>
                <a:ea typeface="华文楷体" panose="02010600040101010101" pitchFamily="2" charset="-122"/>
                <a:cs typeface="Times New Roman" panose="02020603050405020304" pitchFamily="18" charset="0"/>
                <a:hlinkClick r:id="rId8"/>
              </a:rPr>
              <a:t>(</a:t>
            </a:r>
            <a:r>
              <a:rPr lang="zh-TW" altLang="en-US" dirty="0">
                <a:latin typeface="Times New Roman" panose="02020603050405020304" pitchFamily="18" charset="0"/>
                <a:ea typeface="华文楷体" panose="02010600040101010101" pitchFamily="2" charset="-122"/>
                <a:cs typeface="Times New Roman" panose="02020603050405020304" pitchFamily="18" charset="0"/>
                <a:hlinkClick r:id="rId8"/>
              </a:rPr>
              <a:t>用 </a:t>
            </a:r>
            <a:r>
              <a:rPr lang="en-US" altLang="zh-TW" dirty="0">
                <a:latin typeface="Times New Roman" panose="02020603050405020304" pitchFamily="18" charset="0"/>
                <a:ea typeface="华文楷体" panose="02010600040101010101" pitchFamily="2" charset="-122"/>
                <a:cs typeface="Times New Roman" panose="02020603050405020304" pitchFamily="18" charset="0"/>
                <a:hlinkClick r:id="rId8"/>
              </a:rPr>
              <a:t>DeepMind </a:t>
            </a:r>
            <a:r>
              <a:rPr lang="zh-TW" altLang="en-US" dirty="0">
                <a:latin typeface="Times New Roman" panose="02020603050405020304" pitchFamily="18" charset="0"/>
                <a:ea typeface="华文楷体" panose="02010600040101010101" pitchFamily="2" charset="-122"/>
                <a:cs typeface="Times New Roman" panose="02020603050405020304" pitchFamily="18" charset="0"/>
                <a:hlinkClick r:id="rId8"/>
              </a:rPr>
              <a:t>預測蛋白質摺疊的結構</a:t>
            </a:r>
            <a:r>
              <a:rPr lang="en-US" altLang="zh-TW" dirty="0">
                <a:latin typeface="Times New Roman" panose="02020603050405020304" pitchFamily="18" charset="0"/>
                <a:ea typeface="华文楷体" panose="02010600040101010101" pitchFamily="2" charset="-122"/>
                <a:cs typeface="Times New Roman" panose="02020603050405020304" pitchFamily="18" charset="0"/>
                <a:hlinkClick r:id="rId8"/>
              </a:rPr>
              <a:t>)</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1" name="箭头: 下 10">
            <a:extLst>
              <a:ext uri="{FF2B5EF4-FFF2-40B4-BE49-F238E27FC236}">
                <a16:creationId xmlns:a16="http://schemas.microsoft.com/office/drawing/2014/main" id="{1951B8F0-BDA2-1A6D-7344-BF18D315BE5D}"/>
              </a:ext>
            </a:extLst>
          </p:cNvPr>
          <p:cNvSpPr/>
          <p:nvPr/>
        </p:nvSpPr>
        <p:spPr>
          <a:xfrm>
            <a:off x="5094816" y="6152864"/>
            <a:ext cx="1128186" cy="630079"/>
          </a:xfrm>
          <a:prstGeom prst="downArrow">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BB1BFA5-BE52-EFC4-746F-9D6A04727E4B}"/>
              </a:ext>
            </a:extLst>
          </p:cNvPr>
          <p:cNvSpPr txBox="1"/>
          <p:nvPr/>
        </p:nvSpPr>
        <p:spPr>
          <a:xfrm>
            <a:off x="5388849" y="6138576"/>
            <a:ext cx="580151" cy="523220"/>
          </a:xfrm>
          <a:prstGeom prst="rect">
            <a:avLst/>
          </a:prstGeom>
          <a:noFill/>
        </p:spPr>
        <p:txBody>
          <a:bodyPr wrap="square">
            <a:spAutoFit/>
          </a:bodyPr>
          <a:lstStyle/>
          <a:p>
            <a:r>
              <a:rPr lang="en-US" altLang="zh-CN" sz="1400" dirty="0">
                <a:solidFill>
                  <a:schemeClr val="bg1">
                    <a:lumMod val="65000"/>
                  </a:schemeClr>
                </a:solidFill>
                <a:latin typeface="Transformers Movie" pitchFamily="2" charset="0"/>
                <a:ea typeface="华文楷体" panose="02010600040101010101" pitchFamily="2" charset="-122"/>
                <a:cs typeface="Times New Roman" panose="02020603050405020304" pitchFamily="18" charset="0"/>
              </a:rPr>
              <a:t>Next page</a:t>
            </a:r>
            <a:endParaRPr lang="zh-CN" altLang="en-US" sz="1400" dirty="0">
              <a:solidFill>
                <a:schemeClr val="bg1">
                  <a:lumMod val="65000"/>
                </a:schemeClr>
              </a:solidFill>
              <a:latin typeface="Transformers Movie" pitchFamily="2" charset="0"/>
              <a:ea typeface="华文楷体" panose="0201060004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id="{01983772-138B-1168-0198-4EE8D4CD2B0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35052" y="3404239"/>
            <a:ext cx="3329880" cy="2339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图片 17">
            <a:extLst>
              <a:ext uri="{FF2B5EF4-FFF2-40B4-BE49-F238E27FC236}">
                <a16:creationId xmlns:a16="http://schemas.microsoft.com/office/drawing/2014/main" id="{40772FFB-34AD-BC0B-5CC0-D507638BFB2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40215" y="3404238"/>
            <a:ext cx="3995646" cy="2339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623992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D04CA-8831-D2EB-BDB0-02F9F66CA556}"/>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378B88E4-690C-ED6B-D0DA-B00BAFCFC859}"/>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77B66ECB-317B-2399-9AC2-CE9E2E8AC13C}"/>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1EFD0638-87DB-ED4E-3CD1-B09BF61DB876}"/>
              </a:ext>
            </a:extLst>
          </p:cNvPr>
          <p:cNvSpPr txBox="1"/>
          <p:nvPr/>
        </p:nvSpPr>
        <p:spPr>
          <a:xfrm>
            <a:off x="962448" y="91598"/>
            <a:ext cx="4532419" cy="646331"/>
          </a:xfrm>
          <a:prstGeom prst="rect">
            <a:avLst/>
          </a:prstGeom>
          <a:noFill/>
        </p:spPr>
        <p:txBody>
          <a:bodyPr wrap="square" rtlCol="0">
            <a:spAutoFit/>
          </a:bodyPr>
          <a:lstStyle/>
          <a:p>
            <a:r>
              <a:rPr lang="en-US" altLang="zh-CN" sz="3600" b="1" dirty="0">
                <a:solidFill>
                  <a:srgbClr val="CA9BE9"/>
                </a:solidFill>
                <a:latin typeface="黑体" panose="02010609060101010101" pitchFamily="49" charset="-122"/>
                <a:ea typeface="黑体" panose="02010609060101010101" pitchFamily="49" charset="-122"/>
              </a:rPr>
              <a:t>DB and Tools</a:t>
            </a:r>
            <a:endParaRPr lang="zh-CN" altLang="en-US" sz="3600" b="1" dirty="0">
              <a:solidFill>
                <a:srgbClr val="CA9BE9"/>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F6D2E180-1339-879A-B8AC-98A975A0C141}"/>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EB453D3-D877-26F3-2373-21B854DE3295}"/>
              </a:ext>
            </a:extLst>
          </p:cNvPr>
          <p:cNvSpPr txBox="1"/>
          <p:nvPr/>
        </p:nvSpPr>
        <p:spPr>
          <a:xfrm>
            <a:off x="179586" y="1097955"/>
            <a:ext cx="3791281" cy="707886"/>
          </a:xfrm>
          <a:prstGeom prst="rect">
            <a:avLst/>
          </a:prstGeom>
          <a:noFill/>
        </p:spPr>
        <p:txBody>
          <a:bodyPr wrap="square" rtlCol="0">
            <a:spAutoFit/>
          </a:bodyPr>
          <a:lstStyle/>
          <a:p>
            <a:pPr algn="ctr"/>
            <a:r>
              <a:rPr lang="en-US" altLang="zh-CN" sz="4000" b="1" dirty="0">
                <a:latin typeface="+mj-ea"/>
                <a:ea typeface="+mj-ea"/>
              </a:rPr>
              <a:t>AlphaFold(2)</a:t>
            </a:r>
          </a:p>
        </p:txBody>
      </p:sp>
      <p:sp>
        <p:nvSpPr>
          <p:cNvPr id="8" name="文本框 7">
            <a:extLst>
              <a:ext uri="{FF2B5EF4-FFF2-40B4-BE49-F238E27FC236}">
                <a16:creationId xmlns:a16="http://schemas.microsoft.com/office/drawing/2014/main" id="{2102A6E0-28E4-25DE-FEDF-BEA577B3FA43}"/>
              </a:ext>
            </a:extLst>
          </p:cNvPr>
          <p:cNvSpPr txBox="1"/>
          <p:nvPr/>
        </p:nvSpPr>
        <p:spPr>
          <a:xfrm>
            <a:off x="962448" y="1777173"/>
            <a:ext cx="2705511"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hlinkClick r:id="rId5"/>
              </a:rPr>
              <a:t>AlphaFold2.ipynb</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33A4D11E-73C9-F102-CAC5-A910EF3B2645}"/>
              </a:ext>
            </a:extLst>
          </p:cNvPr>
          <p:cNvSpPr txBox="1"/>
          <p:nvPr/>
        </p:nvSpPr>
        <p:spPr>
          <a:xfrm>
            <a:off x="9896641" y="3309034"/>
            <a:ext cx="2176826" cy="646331"/>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(here 5:39)</a:t>
            </a:r>
          </a:p>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小红帽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6:05 8:50)</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226551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2DC54F1-36A5-3D3A-49FC-6C7F63AC0F1C}"/>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D153173D-4D8B-3261-A802-CE28D5F65DFE}"/>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EDFD6B23-CD44-4423-7FAA-6C67DF233304}"/>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872FABD-109C-7589-A997-C6016A93924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96B694D0-4E7E-E3BB-1D93-F3A6E2C775D7}"/>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55722FD-1A9F-7D4F-6B14-780506F6187F}"/>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D3D046C6-B86E-AC73-2991-A7DC11C6707B}"/>
              </a:ext>
            </a:extLst>
          </p:cNvPr>
          <p:cNvSpPr txBox="1"/>
          <p:nvPr/>
        </p:nvSpPr>
        <p:spPr>
          <a:xfrm>
            <a:off x="962448" y="1917045"/>
            <a:ext cx="10459085"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Introduction</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FE12DB77-587F-5336-8ED5-9442E53297A3}"/>
              </a:ext>
            </a:extLst>
          </p:cNvPr>
          <p:cNvSpPr txBox="1"/>
          <p:nvPr/>
        </p:nvSpPr>
        <p:spPr>
          <a:xfrm>
            <a:off x="1308767" y="2435293"/>
            <a:ext cx="9574466" cy="3416320"/>
          </a:xfrm>
          <a:prstGeom prst="rect">
            <a:avLst/>
          </a:prstGeom>
          <a:noFill/>
        </p:spPr>
        <p:txBody>
          <a:bodyPr wrap="square">
            <a:spAutoFit/>
          </a:bodyPr>
          <a:lstStyle/>
          <a:p>
            <a:pPr marL="285750" indent="-285750">
              <a:buFont typeface="Wingdings" panose="05000000000000000000" pitchFamily="2" charset="2"/>
              <a:buChar char="Ø"/>
            </a:pP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C</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luster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D</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atabase at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H</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igh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I</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dentity with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T</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olerance</a:t>
            </a:r>
            <a:endParaRPr lang="en-US" altLang="zh-CN" b="1" dirty="0">
              <a:latin typeface="Times New Roman" panose="02020603050405020304" pitchFamily="18" charset="0"/>
              <a:ea typeface="华文楷体" panose="02010600040101010101" pitchFamily="2" charset="-122"/>
              <a:cs typeface="Times New Roman" panose="02020603050405020304" pitchFamily="18" charset="0"/>
            </a:endParaRPr>
          </a:p>
          <a:p>
            <a:pPr marL="285750" indent="-285750">
              <a:buFont typeface="Wingdings" panose="05000000000000000000" pitchFamily="2" charset="2"/>
              <a:buChar char="Ø"/>
            </a:pP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Input</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takes </a:t>
            </a:r>
            <a:r>
              <a:rPr lang="en-US" altLang="zh-CN" sz="1800" b="1" u="sng" dirty="0">
                <a:latin typeface="Times New Roman" panose="02020603050405020304" pitchFamily="18" charset="0"/>
                <a:ea typeface="华文楷体" panose="02010600040101010101" pitchFamily="2" charset="-122"/>
                <a:cs typeface="Times New Roman" panose="02020603050405020304" pitchFamily="18" charset="0"/>
              </a:rPr>
              <a:t>a </a:t>
            </a:r>
            <a:r>
              <a:rPr lang="en-US" altLang="zh-CN" sz="1800" b="1" u="sng"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sz="1800" b="1" u="sng" dirty="0">
                <a:latin typeface="Times New Roman" panose="02020603050405020304" pitchFamily="18" charset="0"/>
                <a:ea typeface="华文楷体" panose="02010600040101010101" pitchFamily="2" charset="-122"/>
                <a:cs typeface="Times New Roman" panose="02020603050405020304" pitchFamily="18" charset="0"/>
              </a:rPr>
              <a:t> format</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 sequence database as input</a:t>
            </a:r>
          </a:p>
          <a:p>
            <a:pPr marL="285750" indent="-285750">
              <a:buFont typeface="Wingdings" panose="05000000000000000000" pitchFamily="2" charset="2"/>
              <a:buChar char="Ø"/>
            </a:pP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Output</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produces a set of </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'non-redundant' (nr)</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 representative sequences as output.</a:t>
            </a:r>
          </a:p>
          <a:p>
            <a:pPr marL="285750"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Function: </a:t>
            </a:r>
          </a:p>
          <a:p>
            <a:pPr marL="742950" lvl="1"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cd-hit outputs a cluster file, documenting the sequence 'groupies' for each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nr</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sequence representative. The idea is to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reduce the overall size of the database without removing any sequence information by only removing 'redundant' (or highly similar) sequences</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This is why the resulting database is called non-redundant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(nr)</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a:t>
            </a:r>
          </a:p>
          <a:p>
            <a:pPr marL="742950" lvl="1"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cd-hit produces a set of closely related protein families from a given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sequence database.</a:t>
            </a:r>
          </a:p>
          <a:p>
            <a:pPr marL="285750"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Algorithm: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'longest sequence first' list removal algorithm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to remove sequences above a certain identity threshold. Additionally the algorithm implements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 very fast heuristic</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to find high identity segments between sequences, and so can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avoid many costly full alignments</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p>
        </p:txBody>
      </p:sp>
      <p:pic>
        <p:nvPicPr>
          <p:cNvPr id="3" name="图片 2">
            <a:extLst>
              <a:ext uri="{FF2B5EF4-FFF2-40B4-BE49-F238E27FC236}">
                <a16:creationId xmlns:a16="http://schemas.microsoft.com/office/drawing/2014/main" id="{646AE0BA-F0A7-C66A-052B-A50771F21C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9956" y="1113266"/>
            <a:ext cx="4559103" cy="1917112"/>
          </a:xfrm>
          <a:prstGeom prst="rect">
            <a:avLst/>
          </a:prstGeom>
        </p:spPr>
      </p:pic>
    </p:spTree>
    <p:extLst>
      <p:ext uri="{BB962C8B-B14F-4D97-AF65-F5344CB8AC3E}">
        <p14:creationId xmlns:p14="http://schemas.microsoft.com/office/powerpoint/2010/main" val="3627391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E5F0942-3E7F-F2DA-DE60-1485621D23D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70CCBBC7-4824-65AC-5BEF-30DCA3AC87DA}"/>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59906351-2DFF-E089-1746-0F155CFD9E8A}"/>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0AD381E0-834E-60AD-2C75-A3AEE737A320}"/>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16ED3626-B5AF-D02D-B1CA-D27F08D652B2}"/>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6D404C4-B0F6-AEE1-F01F-AF116EB678D5}"/>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54DA96A0-134C-7EAF-296A-95A7595A8B42}"/>
              </a:ext>
            </a:extLst>
          </p:cNvPr>
          <p:cNvSpPr txBox="1"/>
          <p:nvPr/>
        </p:nvSpPr>
        <p:spPr>
          <a:xfrm>
            <a:off x="962448" y="1917045"/>
            <a:ext cx="10459085" cy="461665"/>
          </a:xfrm>
          <a:prstGeom prst="rect">
            <a:avLst/>
          </a:prstGeom>
          <a:noFill/>
        </p:spPr>
        <p:txBody>
          <a:bodyPr wrap="square">
            <a:spAutoFit/>
          </a:bodyPr>
          <a:lstStyle/>
          <a:p>
            <a:r>
              <a:rPr lang="en-US" altLang="zh-CN" sz="2400" b="1"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 format</a:t>
            </a:r>
          </a:p>
        </p:txBody>
      </p:sp>
      <p:sp>
        <p:nvSpPr>
          <p:cNvPr id="14" name="文本框 13">
            <a:extLst>
              <a:ext uri="{FF2B5EF4-FFF2-40B4-BE49-F238E27FC236}">
                <a16:creationId xmlns:a16="http://schemas.microsoft.com/office/drawing/2014/main" id="{5F520436-61AE-285D-8C8F-D3B3FA1204EF}"/>
              </a:ext>
            </a:extLst>
          </p:cNvPr>
          <p:cNvSpPr txBox="1"/>
          <p:nvPr/>
        </p:nvSpPr>
        <p:spPr>
          <a:xfrm>
            <a:off x="1308767" y="2435293"/>
            <a:ext cx="9574466" cy="646331"/>
          </a:xfrm>
          <a:prstGeom prst="rect">
            <a:avLst/>
          </a:prstGeom>
          <a:noFill/>
        </p:spPr>
        <p:txBody>
          <a:bodyPr wrap="square">
            <a:spAutoFit/>
          </a:bodyPr>
          <a:lstStyle/>
          <a:p>
            <a:pPr marL="285750" indent="-285750">
              <a:buFont typeface="Wingdings" panose="05000000000000000000" pitchFamily="2" charset="2"/>
              <a:buChar char="Ø"/>
            </a:pP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format is the most basic format for reporting a sequence and is accepted by almost all sequence analysis program. (just like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cif</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for crystal)</a:t>
            </a:r>
          </a:p>
        </p:txBody>
      </p:sp>
      <p:sp>
        <p:nvSpPr>
          <p:cNvPr id="2" name="文本框 1">
            <a:extLst>
              <a:ext uri="{FF2B5EF4-FFF2-40B4-BE49-F238E27FC236}">
                <a16:creationId xmlns:a16="http://schemas.microsoft.com/office/drawing/2014/main" id="{52B7165A-CD10-54C2-005D-D4D4EE85929F}"/>
              </a:ext>
            </a:extLst>
          </p:cNvPr>
          <p:cNvSpPr txBox="1"/>
          <p:nvPr/>
        </p:nvSpPr>
        <p:spPr>
          <a:xfrm>
            <a:off x="962447" y="3036481"/>
            <a:ext cx="10459085"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Contents</a:t>
            </a:r>
          </a:p>
        </p:txBody>
      </p:sp>
      <p:sp>
        <p:nvSpPr>
          <p:cNvPr id="3" name="文本框 2">
            <a:extLst>
              <a:ext uri="{FF2B5EF4-FFF2-40B4-BE49-F238E27FC236}">
                <a16:creationId xmlns:a16="http://schemas.microsoft.com/office/drawing/2014/main" id="{F766DD73-9C54-1925-6EC4-61FE9420B2A9}"/>
              </a:ext>
            </a:extLst>
          </p:cNvPr>
          <p:cNvSpPr txBox="1"/>
          <p:nvPr/>
        </p:nvSpPr>
        <p:spPr>
          <a:xfrm>
            <a:off x="1308767" y="3609350"/>
            <a:ext cx="6749383"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Each sequence consists of at least two lines: Name &amp; Sequence</a:t>
            </a:r>
          </a:p>
        </p:txBody>
      </p:sp>
      <p:pic>
        <p:nvPicPr>
          <p:cNvPr id="8" name="图片 7">
            <a:extLst>
              <a:ext uri="{FF2B5EF4-FFF2-40B4-BE49-F238E27FC236}">
                <a16:creationId xmlns:a16="http://schemas.microsoft.com/office/drawing/2014/main" id="{CECE118D-9B14-2303-6279-AD68594D98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147" y="4089886"/>
            <a:ext cx="5019253" cy="2555654"/>
          </a:xfrm>
          <a:prstGeom prst="rect">
            <a:avLst/>
          </a:prstGeom>
        </p:spPr>
      </p:pic>
      <p:cxnSp>
        <p:nvCxnSpPr>
          <p:cNvPr id="13" name="直接连接符 12">
            <a:extLst>
              <a:ext uri="{FF2B5EF4-FFF2-40B4-BE49-F238E27FC236}">
                <a16:creationId xmlns:a16="http://schemas.microsoft.com/office/drawing/2014/main" id="{4A5FE135-1FBA-448A-CA47-C51F34DCFCCE}"/>
              </a:ext>
            </a:extLst>
          </p:cNvPr>
          <p:cNvCxnSpPr>
            <a:cxnSpLocks/>
          </p:cNvCxnSpPr>
          <p:nvPr/>
        </p:nvCxnSpPr>
        <p:spPr>
          <a:xfrm>
            <a:off x="637117" y="4251939"/>
            <a:ext cx="5255683"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17" name="直接连接符 16">
            <a:extLst>
              <a:ext uri="{FF2B5EF4-FFF2-40B4-BE49-F238E27FC236}">
                <a16:creationId xmlns:a16="http://schemas.microsoft.com/office/drawing/2014/main" id="{382398BB-CEAC-336C-C9D4-FA27E29ABBD9}"/>
              </a:ext>
            </a:extLst>
          </p:cNvPr>
          <p:cNvCxnSpPr>
            <a:cxnSpLocks/>
            <a:endCxn id="20" idx="1"/>
          </p:cNvCxnSpPr>
          <p:nvPr/>
        </p:nvCxnSpPr>
        <p:spPr>
          <a:xfrm>
            <a:off x="5892800" y="4251939"/>
            <a:ext cx="669825" cy="416198"/>
          </a:xfrm>
          <a:prstGeom prst="line">
            <a:avLst/>
          </a:prstGeom>
          <a:ln w="25400"/>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a16="http://schemas.microsoft.com/office/drawing/2014/main" id="{E102CBCA-A67C-3D88-BEA1-C657CB5EF4DA}"/>
              </a:ext>
            </a:extLst>
          </p:cNvPr>
          <p:cNvSpPr txBox="1"/>
          <p:nvPr/>
        </p:nvSpPr>
        <p:spPr>
          <a:xfrm>
            <a:off x="6562625" y="4144917"/>
            <a:ext cx="4736142" cy="1046440"/>
          </a:xfrm>
          <a:prstGeom prst="rect">
            <a:avLst/>
          </a:prstGeom>
          <a:noFill/>
          <a:ln w="19050">
            <a:solidFill>
              <a:schemeClr val="dk1"/>
            </a:solidFill>
          </a:ln>
        </p:spPr>
        <p:txBody>
          <a:bodyPr wrap="square">
            <a:spAutoFit/>
          </a:bodyPr>
          <a:lstStyle/>
          <a:p>
            <a:r>
              <a:rPr lang="en-US" altLang="zh-CN" sz="1400" dirty="0">
                <a:latin typeface="Times New Roman" panose="02020603050405020304" pitchFamily="18" charset="0"/>
                <a:ea typeface="华文楷体" panose="02010600040101010101" pitchFamily="2" charset="-122"/>
                <a:cs typeface="Times New Roman" panose="02020603050405020304" pitchFamily="18" charset="0"/>
              </a:rPr>
              <a:t>Name Line</a:t>
            </a:r>
          </a:p>
          <a:p>
            <a:pPr marL="171450" indent="-1714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Everything from the beginning ‘&gt;’ to the first whitespace is considered the sequence identifier. </a:t>
            </a:r>
          </a:p>
          <a:p>
            <a:pPr marL="171450" indent="-171450">
              <a:buFont typeface="Wingdings" panose="05000000000000000000" pitchFamily="2" charset="2"/>
              <a:buChar char="Ø"/>
            </a:pPr>
            <a:r>
              <a:rPr lang="en-US" altLang="zh-CN" sz="1200" dirty="0">
                <a:latin typeface="Times New Roman" panose="02020603050405020304" pitchFamily="18" charset="0"/>
                <a:ea typeface="华文楷体" panose="02010600040101010101" pitchFamily="2" charset="-122"/>
                <a:cs typeface="Times New Roman" panose="02020603050405020304" pitchFamily="18" charset="0"/>
              </a:rPr>
              <a:t>Everything after that is considered the sequence description (this can be metadata, machine serial number, read orientation, etc.)</a:t>
            </a:r>
          </a:p>
        </p:txBody>
      </p:sp>
      <p:cxnSp>
        <p:nvCxnSpPr>
          <p:cNvPr id="27" name="直接连接符 26">
            <a:extLst>
              <a:ext uri="{FF2B5EF4-FFF2-40B4-BE49-F238E27FC236}">
                <a16:creationId xmlns:a16="http://schemas.microsoft.com/office/drawing/2014/main" id="{28E4D2E3-E0C5-2451-6AD1-FFCEC9B4F2AA}"/>
              </a:ext>
            </a:extLst>
          </p:cNvPr>
          <p:cNvCxnSpPr>
            <a:cxnSpLocks/>
            <a:endCxn id="28" idx="1"/>
          </p:cNvCxnSpPr>
          <p:nvPr/>
        </p:nvCxnSpPr>
        <p:spPr>
          <a:xfrm>
            <a:off x="5740400" y="5683586"/>
            <a:ext cx="822225" cy="200269"/>
          </a:xfrm>
          <a:prstGeom prst="line">
            <a:avLst/>
          </a:prstGeom>
          <a:ln w="25400">
            <a:solidFill>
              <a:srgbClr val="0070C0"/>
            </a:solidFill>
          </a:ln>
        </p:spPr>
        <p:style>
          <a:lnRef idx="1">
            <a:schemeClr val="dk1"/>
          </a:lnRef>
          <a:fillRef idx="0">
            <a:schemeClr val="dk1"/>
          </a:fillRef>
          <a:effectRef idx="0">
            <a:schemeClr val="dk1"/>
          </a:effectRef>
          <a:fontRef idx="minor">
            <a:schemeClr val="tx1"/>
          </a:fontRef>
        </p:style>
      </p:cxnSp>
      <p:sp>
        <p:nvSpPr>
          <p:cNvPr id="28" name="文本框 27">
            <a:extLst>
              <a:ext uri="{FF2B5EF4-FFF2-40B4-BE49-F238E27FC236}">
                <a16:creationId xmlns:a16="http://schemas.microsoft.com/office/drawing/2014/main" id="{7928BC6F-1C2A-2624-115A-10AFBC42495A}"/>
              </a:ext>
            </a:extLst>
          </p:cNvPr>
          <p:cNvSpPr txBox="1"/>
          <p:nvPr/>
        </p:nvSpPr>
        <p:spPr>
          <a:xfrm>
            <a:off x="6562625" y="5560689"/>
            <a:ext cx="4659942" cy="646331"/>
          </a:xfrm>
          <a:prstGeom prst="rect">
            <a:avLst/>
          </a:prstGeom>
          <a:noFill/>
          <a:ln w="19050">
            <a:solidFill>
              <a:srgbClr val="0070C0"/>
            </a:solidFill>
          </a:ln>
        </p:spPr>
        <p:txBody>
          <a:bodyPr wrap="square">
            <a:spAutoFit/>
          </a:bodyPr>
          <a:lstStyle/>
          <a:p>
            <a:r>
              <a:rPr lang="en-US" altLang="zh-CN" sz="1400"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Sequence Line</a:t>
            </a:r>
          </a:p>
          <a:p>
            <a:pPr marL="171450" indent="-171450">
              <a:buFont typeface="Wingdings" panose="05000000000000000000" pitchFamily="2" charset="2"/>
              <a:buChar char="Ø"/>
            </a:pPr>
            <a:r>
              <a:rPr lang="en-US" altLang="zh-CN" sz="1100" dirty="0">
                <a:solidFill>
                  <a:srgbClr val="0070C0"/>
                </a:solidFill>
                <a:latin typeface="Times New Roman" panose="02020603050405020304" pitchFamily="18" charset="0"/>
                <a:ea typeface="华文楷体" panose="02010600040101010101" pitchFamily="2" charset="-122"/>
                <a:cs typeface="Times New Roman" panose="02020603050405020304" pitchFamily="18" charset="0"/>
              </a:rPr>
              <a:t>Sequences are expected to be represented in the standard IUB/IUPAC amino acid and nucleic acid codes</a:t>
            </a:r>
          </a:p>
        </p:txBody>
      </p:sp>
      <p:sp>
        <p:nvSpPr>
          <p:cNvPr id="29" name="矩形 28">
            <a:extLst>
              <a:ext uri="{FF2B5EF4-FFF2-40B4-BE49-F238E27FC236}">
                <a16:creationId xmlns:a16="http://schemas.microsoft.com/office/drawing/2014/main" id="{E7D983EF-5E27-4FA3-43A2-F0830745A1FA}"/>
              </a:ext>
            </a:extLst>
          </p:cNvPr>
          <p:cNvSpPr/>
          <p:nvPr/>
        </p:nvSpPr>
        <p:spPr>
          <a:xfrm>
            <a:off x="721147" y="4283076"/>
            <a:ext cx="5019253" cy="2362464"/>
          </a:xfrm>
          <a:prstGeom prst="rect">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hlinkClick r:id="rId6" action="ppaction://hlinksldjump"/>
            <a:extLst>
              <a:ext uri="{FF2B5EF4-FFF2-40B4-BE49-F238E27FC236}">
                <a16:creationId xmlns:a16="http://schemas.microsoft.com/office/drawing/2014/main" id="{690EEF24-03C6-A565-C417-9E44D683A02F}"/>
              </a:ext>
            </a:extLst>
          </p:cNvPr>
          <p:cNvPicPr>
            <a:picLocks noChangeAspect="1"/>
          </p:cNvPicPr>
          <p:nvPr/>
        </p:nvPicPr>
        <p:blipFill>
          <a:blip r:embed="rId7"/>
          <a:stretch>
            <a:fillRect/>
          </a:stretch>
        </p:blipFill>
        <p:spPr>
          <a:xfrm>
            <a:off x="10235420" y="6207020"/>
            <a:ext cx="1152244" cy="755970"/>
          </a:xfrm>
          <a:prstGeom prst="rect">
            <a:avLst/>
          </a:prstGeom>
        </p:spPr>
      </p:pic>
    </p:spTree>
    <p:extLst>
      <p:ext uri="{BB962C8B-B14F-4D97-AF65-F5344CB8AC3E}">
        <p14:creationId xmlns:p14="http://schemas.microsoft.com/office/powerpoint/2010/main" val="3074298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79B34AF-E288-5155-5D5F-20722CE9CEA6}"/>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7E3FA076-681D-3D44-5882-85BEE30C389D}"/>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41633D40-786B-7DFC-A1EE-A8F7DB8B7265}"/>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C772A4CE-05BD-E1A3-FE11-0AA06E6F8299}"/>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A290E48B-9533-29D2-1C45-723142EC5B90}"/>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9EC8F46-F7BC-04A8-CC7C-9326565E4AE4}"/>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5E4646BB-C2EE-11FD-32D5-57898B9369E4}"/>
              </a:ext>
            </a:extLst>
          </p:cNvPr>
          <p:cNvSpPr txBox="1"/>
          <p:nvPr/>
        </p:nvSpPr>
        <p:spPr>
          <a:xfrm>
            <a:off x="962448" y="1917045"/>
            <a:ext cx="10459085"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Codes</a:t>
            </a:r>
          </a:p>
        </p:txBody>
      </p:sp>
      <p:pic>
        <p:nvPicPr>
          <p:cNvPr id="11" name="图片 10">
            <a:extLst>
              <a:ext uri="{FF2B5EF4-FFF2-40B4-BE49-F238E27FC236}">
                <a16:creationId xmlns:a16="http://schemas.microsoft.com/office/drawing/2014/main" id="{B6404471-3BCC-CA45-0469-4B5CEAB05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482" y="2759092"/>
            <a:ext cx="4900413" cy="2293068"/>
          </a:xfrm>
          <a:prstGeom prst="rect">
            <a:avLst/>
          </a:prstGeom>
        </p:spPr>
      </p:pic>
      <p:pic>
        <p:nvPicPr>
          <p:cNvPr id="3" name="图片 2">
            <a:extLst>
              <a:ext uri="{FF2B5EF4-FFF2-40B4-BE49-F238E27FC236}">
                <a16:creationId xmlns:a16="http://schemas.microsoft.com/office/drawing/2014/main" id="{554F61D1-F4FE-A193-EC4E-8338601D2E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55217" y="2291811"/>
            <a:ext cx="6642441" cy="3575234"/>
          </a:xfrm>
          <a:prstGeom prst="rect">
            <a:avLst/>
          </a:prstGeom>
        </p:spPr>
      </p:pic>
      <p:pic>
        <p:nvPicPr>
          <p:cNvPr id="2" name="图片 1">
            <a:hlinkClick r:id="rId7" action="ppaction://hlinksldjump"/>
            <a:extLst>
              <a:ext uri="{FF2B5EF4-FFF2-40B4-BE49-F238E27FC236}">
                <a16:creationId xmlns:a16="http://schemas.microsoft.com/office/drawing/2014/main" id="{1F1CB338-0310-630E-21E4-6060F7BE31BD}"/>
              </a:ext>
            </a:extLst>
          </p:cNvPr>
          <p:cNvPicPr>
            <a:picLocks noChangeAspect="1"/>
          </p:cNvPicPr>
          <p:nvPr/>
        </p:nvPicPr>
        <p:blipFill>
          <a:blip r:embed="rId8"/>
          <a:stretch>
            <a:fillRect/>
          </a:stretch>
        </p:blipFill>
        <p:spPr>
          <a:xfrm>
            <a:off x="10177840" y="6207020"/>
            <a:ext cx="1243692" cy="755970"/>
          </a:xfrm>
          <a:prstGeom prst="rect">
            <a:avLst/>
          </a:prstGeom>
        </p:spPr>
      </p:pic>
    </p:spTree>
    <p:extLst>
      <p:ext uri="{BB962C8B-B14F-4D97-AF65-F5344CB8AC3E}">
        <p14:creationId xmlns:p14="http://schemas.microsoft.com/office/powerpoint/2010/main" val="4172809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8E542-8FAD-6998-9027-A4691EBB2FED}"/>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7ABA619-A321-5E1E-7D53-944DECB24E61}"/>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C9D30566-6E8A-9012-6073-9AD026AB1A10}"/>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1D95BFEB-718A-EB0F-35B6-2FCEE97348BC}"/>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4E791089-BC0B-1BFE-640B-D950EBF6274F}"/>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8C69D6E-D3E2-79A9-AC4B-5ED45718D691}"/>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A81BEC64-AC2F-F457-8F72-067E364CE725}"/>
              </a:ext>
            </a:extLst>
          </p:cNvPr>
          <p:cNvSpPr txBox="1"/>
          <p:nvPr/>
        </p:nvSpPr>
        <p:spPr>
          <a:xfrm>
            <a:off x="962448" y="1917045"/>
            <a:ext cx="10459085" cy="461665"/>
          </a:xfrm>
          <a:prstGeom prst="rect">
            <a:avLst/>
          </a:prstGeom>
          <a:noFill/>
        </p:spPr>
        <p:txBody>
          <a:bodyPr wrap="square">
            <a:spAutoFit/>
          </a:bodyPr>
          <a:lstStyle/>
          <a:p>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Introduction</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1A1BB450-548D-00A8-1DD6-C4F3AEB443E9}"/>
              </a:ext>
            </a:extLst>
          </p:cNvPr>
          <p:cNvSpPr txBox="1"/>
          <p:nvPr/>
        </p:nvSpPr>
        <p:spPr>
          <a:xfrm>
            <a:off x="1308767" y="2435293"/>
            <a:ext cx="9574466" cy="3693319"/>
          </a:xfrm>
          <a:prstGeom prst="rect">
            <a:avLst/>
          </a:prstGeom>
          <a:noFill/>
        </p:spPr>
        <p:txBody>
          <a:bodyPr wrap="square">
            <a:spAutoFit/>
          </a:bodyPr>
          <a:lstStyle/>
          <a:p>
            <a:pPr marL="285750" indent="-285750">
              <a:buFont typeface="Wingdings" panose="05000000000000000000" pitchFamily="2" charset="2"/>
              <a:buChar char="Ø"/>
            </a:pP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C</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luster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D</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atabase at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H</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igh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I</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dentity with </a:t>
            </a:r>
            <a:r>
              <a:rPr lang="en-US" altLang="zh-CN" sz="1800" b="1"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T</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olerance</a:t>
            </a:r>
            <a:endParaRPr lang="en-US" altLang="zh-CN" b="1" dirty="0">
              <a:latin typeface="Times New Roman" panose="02020603050405020304" pitchFamily="18" charset="0"/>
              <a:ea typeface="华文楷体" panose="02010600040101010101" pitchFamily="2" charset="-122"/>
              <a:cs typeface="Times New Roman" panose="02020603050405020304" pitchFamily="18" charset="0"/>
            </a:endParaRPr>
          </a:p>
          <a:p>
            <a:pPr marL="285750" indent="-285750">
              <a:buFont typeface="Wingdings" panose="05000000000000000000" pitchFamily="2" charset="2"/>
              <a:buChar char="Ø"/>
            </a:pP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Input</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takes </a:t>
            </a:r>
            <a:r>
              <a:rPr lang="en-US" altLang="zh-CN" sz="1800" b="1" u="sng" dirty="0">
                <a:latin typeface="Times New Roman" panose="02020603050405020304" pitchFamily="18" charset="0"/>
                <a:ea typeface="华文楷体" panose="02010600040101010101" pitchFamily="2" charset="-122"/>
                <a:cs typeface="Times New Roman" panose="02020603050405020304" pitchFamily="18" charset="0"/>
                <a:hlinkClick r:id="rId5" action="ppaction://hlinksldjump"/>
              </a:rPr>
              <a:t>a </a:t>
            </a:r>
            <a:r>
              <a:rPr lang="en-US" altLang="zh-CN" sz="1800" b="1" u="sng" dirty="0" err="1">
                <a:latin typeface="Times New Roman" panose="02020603050405020304" pitchFamily="18" charset="0"/>
                <a:ea typeface="华文楷体" panose="02010600040101010101" pitchFamily="2" charset="-122"/>
                <a:cs typeface="Times New Roman" panose="02020603050405020304" pitchFamily="18" charset="0"/>
                <a:hlinkClick r:id="rId5" action="ppaction://hlinksldjump"/>
              </a:rPr>
              <a:t>fasta</a:t>
            </a:r>
            <a:r>
              <a:rPr lang="en-US" altLang="zh-CN" sz="1800" b="1" u="sng" dirty="0">
                <a:latin typeface="Times New Roman" panose="02020603050405020304" pitchFamily="18" charset="0"/>
                <a:ea typeface="华文楷体" panose="02010600040101010101" pitchFamily="2" charset="-122"/>
                <a:cs typeface="Times New Roman" panose="02020603050405020304" pitchFamily="18" charset="0"/>
                <a:hlinkClick r:id="rId5" action="ppaction://hlinksldjump"/>
              </a:rPr>
              <a:t> format</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hlinkClick r:id="rId5" action="ppaction://hlinksldjump"/>
              </a:rPr>
              <a:t> </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sequence database as input</a:t>
            </a:r>
          </a:p>
          <a:p>
            <a:pPr marL="285750" indent="-285750">
              <a:buFont typeface="Wingdings" panose="05000000000000000000" pitchFamily="2" charset="2"/>
              <a:buChar char="Ø"/>
            </a:pP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Output</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produces a set of </a:t>
            </a:r>
            <a:r>
              <a:rPr lang="en-US" altLang="zh-CN" sz="1800" b="1" dirty="0">
                <a:latin typeface="Times New Roman" panose="02020603050405020304" pitchFamily="18" charset="0"/>
                <a:ea typeface="华文楷体" panose="02010600040101010101" pitchFamily="2" charset="-122"/>
                <a:cs typeface="Times New Roman" panose="02020603050405020304" pitchFamily="18" charset="0"/>
              </a:rPr>
              <a:t>'non-redundant' (nr)</a:t>
            </a:r>
            <a:r>
              <a:rPr lang="en-US" altLang="zh-CN" sz="1800" dirty="0">
                <a:latin typeface="Times New Roman" panose="02020603050405020304" pitchFamily="18" charset="0"/>
                <a:ea typeface="华文楷体" panose="02010600040101010101" pitchFamily="2" charset="-122"/>
                <a:cs typeface="Times New Roman" panose="02020603050405020304" pitchFamily="18" charset="0"/>
              </a:rPr>
              <a:t> representative sequences as output.</a:t>
            </a:r>
          </a:p>
          <a:p>
            <a:pPr marL="285750"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Function: </a:t>
            </a:r>
          </a:p>
          <a:p>
            <a:pPr marL="742950" lvl="1"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CD-HIT outputs a cluster file, documenting the sequence 'groupies' for each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nr</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sequence representative. The idea is to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reduce the overall size of the database without removing any sequence information by only removing 'redundant' (or highly similar) sequences</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This is why the resulting database is called non-redundant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(nr)</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a:t>
            </a:r>
          </a:p>
          <a:p>
            <a:pPr marL="742950" lvl="1"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CD-HIT produces a set of closely related protein families from a given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sequence database.</a:t>
            </a:r>
          </a:p>
          <a:p>
            <a:pPr marL="285750" indent="-285750">
              <a:buFont typeface="Wingdings" panose="05000000000000000000" pitchFamily="2" charset="2"/>
              <a:buChar char="Ø"/>
            </a:pP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Algorithm: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'longest sequence first' list removal algorithm </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to remove sequences above a certain identity threshold. Additionally the algorithm implements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 very fast heuristic</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to find high identity segments between sequences, and so can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avoid many costly full alignments</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p>
        </p:txBody>
      </p:sp>
      <p:pic>
        <p:nvPicPr>
          <p:cNvPr id="3" name="图片 2">
            <a:extLst>
              <a:ext uri="{FF2B5EF4-FFF2-40B4-BE49-F238E27FC236}">
                <a16:creationId xmlns:a16="http://schemas.microsoft.com/office/drawing/2014/main" id="{75B23481-C4B7-0778-E79A-2E8D0FD781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1597" y="2378710"/>
            <a:ext cx="9920785" cy="4171710"/>
          </a:xfrm>
          <a:prstGeom prst="rect">
            <a:avLst/>
          </a:prstGeom>
        </p:spPr>
      </p:pic>
    </p:spTree>
    <p:extLst>
      <p:ext uri="{BB962C8B-B14F-4D97-AF65-F5344CB8AC3E}">
        <p14:creationId xmlns:p14="http://schemas.microsoft.com/office/powerpoint/2010/main" val="47533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4447D-624A-E700-1FD7-5CA6FFDC092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DABBFEC9-83CF-4110-ABB9-D8A98CFA1411}"/>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B473AB17-FD08-0B6F-6F24-DCFEF959DD5E}"/>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3B457EE8-BF8B-F5A8-E78E-9C41B2117C5F}"/>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67B0337F-E094-542E-2452-898D7A538F99}"/>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5246326-C4CE-B6AF-A63F-244BB717D954}"/>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9AFA66C5-8C2D-5404-90BA-1BD1C06BB5F6}"/>
              </a:ext>
            </a:extLst>
          </p:cNvPr>
          <p:cNvSpPr txBox="1"/>
          <p:nvPr/>
        </p:nvSpPr>
        <p:spPr>
          <a:xfrm>
            <a:off x="962448" y="1917045"/>
            <a:ext cx="4083685"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下载</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F922EC56-F65C-AECC-08D3-66B3A36D364E}"/>
              </a:ext>
            </a:extLst>
          </p:cNvPr>
          <p:cNvSpPr txBox="1"/>
          <p:nvPr/>
        </p:nvSpPr>
        <p:spPr>
          <a:xfrm>
            <a:off x="1387157" y="2509779"/>
            <a:ext cx="2362200"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5"/>
              </a:rPr>
              <a:t>CD-HIT User’s Guide</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056ED96F-7D1C-88C8-02A6-EAA4AEC9D1ED}"/>
              </a:ext>
            </a:extLst>
          </p:cNvPr>
          <p:cNvSpPr txBox="1"/>
          <p:nvPr/>
        </p:nvSpPr>
        <p:spPr>
          <a:xfrm>
            <a:off x="4041235" y="2509779"/>
            <a:ext cx="2362200"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CD-HIT on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hlinkClick r:id="rId6"/>
              </a:rPr>
              <a:t>Github</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 </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id="{E2ADE6CE-96C8-BB57-F917-4981C1FDAC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3539" y="3198443"/>
            <a:ext cx="9406152" cy="1921886"/>
          </a:xfrm>
          <a:prstGeom prst="rect">
            <a:avLst/>
          </a:prstGeom>
        </p:spPr>
      </p:pic>
      <p:cxnSp>
        <p:nvCxnSpPr>
          <p:cNvPr id="17" name="直接连接符 16">
            <a:extLst>
              <a:ext uri="{FF2B5EF4-FFF2-40B4-BE49-F238E27FC236}">
                <a16:creationId xmlns:a16="http://schemas.microsoft.com/office/drawing/2014/main" id="{B665CBF5-5627-7426-24FA-26BCFEE1CF05}"/>
              </a:ext>
            </a:extLst>
          </p:cNvPr>
          <p:cNvCxnSpPr>
            <a:cxnSpLocks/>
          </p:cNvCxnSpPr>
          <p:nvPr/>
        </p:nvCxnSpPr>
        <p:spPr>
          <a:xfrm>
            <a:off x="7162800" y="3782094"/>
            <a:ext cx="822225" cy="302312"/>
          </a:xfrm>
          <a:prstGeom prst="line">
            <a:avLst/>
          </a:prstGeom>
          <a:ln w="25400">
            <a:solidFill>
              <a:srgbClr val="C00000"/>
            </a:solidFill>
          </a:ln>
        </p:spPr>
        <p:style>
          <a:lnRef idx="1">
            <a:schemeClr val="dk1"/>
          </a:lnRef>
          <a:fillRef idx="0">
            <a:schemeClr val="dk1"/>
          </a:fillRef>
          <a:effectRef idx="0">
            <a:schemeClr val="dk1"/>
          </a:effectRef>
          <a:fontRef idx="minor">
            <a:schemeClr val="tx1"/>
          </a:fontRef>
        </p:style>
      </p:cxnSp>
      <p:sp>
        <p:nvSpPr>
          <p:cNvPr id="18" name="文本框 17">
            <a:extLst>
              <a:ext uri="{FF2B5EF4-FFF2-40B4-BE49-F238E27FC236}">
                <a16:creationId xmlns:a16="http://schemas.microsoft.com/office/drawing/2014/main" id="{08F30AB0-2F0B-66C1-E8D6-73430D3195E0}"/>
              </a:ext>
            </a:extLst>
          </p:cNvPr>
          <p:cNvSpPr txBox="1"/>
          <p:nvPr/>
        </p:nvSpPr>
        <p:spPr>
          <a:xfrm>
            <a:off x="7985025" y="3933250"/>
            <a:ext cx="1493408" cy="307777"/>
          </a:xfrm>
          <a:prstGeom prst="rect">
            <a:avLst/>
          </a:prstGeom>
          <a:noFill/>
          <a:ln w="19050">
            <a:solidFill>
              <a:srgbClr val="C00000"/>
            </a:solidFill>
          </a:ln>
        </p:spPr>
        <p:txBody>
          <a:bodyPr wrap="square">
            <a:spAutoFit/>
          </a:bodyPr>
          <a:lstStyle/>
          <a:p>
            <a:pPr algn="ctr"/>
            <a:r>
              <a:rPr lang="en-US" altLang="zh-CN" sz="14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rPr>
              <a:t>Page Not Found</a:t>
            </a:r>
            <a:endParaRPr lang="en-US" altLang="zh-CN" sz="1200" dirty="0">
              <a:solidFill>
                <a:srgbClr val="C00000"/>
              </a:solidFill>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824144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B571E-BA50-4D12-D9F4-FCCD69010C06}"/>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F011E350-9455-F9A6-5EF8-F0B63EC1F556}"/>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3B383C4F-F82D-406C-6FC2-C5F12AF9A7A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EA4AF70-CCC5-FC3B-D315-AFA2B860156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1C2EA8FB-4BCE-6B2C-2A09-1B87A3194177}"/>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3ACFC07-F31F-232B-1D56-CBF0B84C71BF}"/>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E211AEAF-4B6D-1152-8CB1-FE41D91A5C5D}"/>
              </a:ext>
            </a:extLst>
          </p:cNvPr>
          <p:cNvSpPr txBox="1"/>
          <p:nvPr/>
        </p:nvSpPr>
        <p:spPr>
          <a:xfrm>
            <a:off x="962448" y="1917045"/>
            <a:ext cx="4083685"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使用示例（以</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CD-HIT</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为例）</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7E094F31-31A5-F900-4C8F-C2C4315CEBE6}"/>
              </a:ext>
            </a:extLst>
          </p:cNvPr>
          <p:cNvSpPr txBox="1"/>
          <p:nvPr/>
        </p:nvSpPr>
        <p:spPr>
          <a:xfrm>
            <a:off x="1387157" y="2509779"/>
            <a:ext cx="2362200"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5"/>
              </a:rPr>
              <a:t>CD-HIT User’s Guide</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57BD779E-B546-EF8C-504D-B1ABE93728D9}"/>
              </a:ext>
            </a:extLst>
          </p:cNvPr>
          <p:cNvSpPr txBox="1"/>
          <p:nvPr/>
        </p:nvSpPr>
        <p:spPr>
          <a:xfrm>
            <a:off x="4041235" y="2509779"/>
            <a:ext cx="2362200" cy="369332"/>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CD-HIT on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hlinkClick r:id="rId6"/>
              </a:rPr>
              <a:t>Github</a:t>
            </a:r>
            <a:r>
              <a:rPr lang="en-US" altLang="zh-CN" dirty="0">
                <a:latin typeface="Times New Roman" panose="02020603050405020304" pitchFamily="18" charset="0"/>
                <a:ea typeface="华文楷体" panose="02010600040101010101" pitchFamily="2" charset="-122"/>
                <a:cs typeface="Times New Roman" panose="02020603050405020304" pitchFamily="18" charset="0"/>
                <a:hlinkClick r:id="rId6"/>
              </a:rPr>
              <a:t> </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201C171B-6AEE-AD82-28B2-FA7A115FC116}"/>
              </a:ext>
            </a:extLst>
          </p:cNvPr>
          <p:cNvSpPr txBox="1"/>
          <p:nvPr/>
        </p:nvSpPr>
        <p:spPr>
          <a:xfrm>
            <a:off x="715717" y="2860341"/>
            <a:ext cx="10625666" cy="923330"/>
          </a:xfrm>
          <a:prstGeom prst="rect">
            <a:avLst/>
          </a:prstGeom>
          <a:noFill/>
        </p:spPr>
        <p:txBody>
          <a:bodyPr wrap="square">
            <a:spAutoFit/>
          </a:bodyPr>
          <a:lstStyle/>
          <a:p>
            <a:r>
              <a:rPr lang="en-US" altLang="zh-CN" dirty="0">
                <a:latin typeface="Times New Roman" panose="02020603050405020304" pitchFamily="18" charset="0"/>
                <a:ea typeface="华文楷体" panose="02010600040101010101" pitchFamily="2" charset="-122"/>
                <a:cs typeface="Times New Roman" panose="02020603050405020304" pitchFamily="18" charset="0"/>
              </a:rPr>
              <a:t>CD-HIT clusters proteins into clusters that meet </a:t>
            </a:r>
            <a:r>
              <a:rPr lang="en-US" altLang="zh-CN" b="1" dirty="0">
                <a:latin typeface="Times New Roman" panose="02020603050405020304" pitchFamily="18" charset="0"/>
                <a:ea typeface="华文楷体" panose="02010600040101010101" pitchFamily="2" charset="-122"/>
                <a:cs typeface="Times New Roman" panose="02020603050405020304" pitchFamily="18" charset="0"/>
              </a:rPr>
              <a:t>a user-defined similarity threshold</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usually a sequence identity. Each cluster has one representative sequence. The input is a protein dataset in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format and the output are two files: a </a:t>
            </a:r>
            <a:r>
              <a:rPr lang="en-US" altLang="zh-CN" dirty="0" err="1">
                <a:latin typeface="Times New Roman" panose="02020603050405020304" pitchFamily="18" charset="0"/>
                <a:ea typeface="华文楷体" panose="02010600040101010101" pitchFamily="2" charset="-122"/>
                <a:cs typeface="Times New Roman" panose="02020603050405020304" pitchFamily="18" charset="0"/>
              </a:rPr>
              <a:t>fasta</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 file of representative sequences and a text file of list of clusters.</a:t>
            </a:r>
            <a:endParaRPr lang="zh-CN" altLang="en-US"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15" name="图片 14">
            <a:extLst>
              <a:ext uri="{FF2B5EF4-FFF2-40B4-BE49-F238E27FC236}">
                <a16:creationId xmlns:a16="http://schemas.microsoft.com/office/drawing/2014/main" id="{378AD284-3A09-91BF-212A-5BD5EE1B96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174" y="4055809"/>
            <a:ext cx="4596825" cy="1224280"/>
          </a:xfrm>
          <a:prstGeom prst="rect">
            <a:avLst/>
          </a:prstGeom>
        </p:spPr>
      </p:pic>
      <p:pic>
        <p:nvPicPr>
          <p:cNvPr id="18" name="图片 17">
            <a:extLst>
              <a:ext uri="{FF2B5EF4-FFF2-40B4-BE49-F238E27FC236}">
                <a16:creationId xmlns:a16="http://schemas.microsoft.com/office/drawing/2014/main" id="{3B9625A5-E2DB-E687-E063-1F9FD81C23F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65408" y="5530799"/>
            <a:ext cx="2768742" cy="965250"/>
          </a:xfrm>
          <a:prstGeom prst="rect">
            <a:avLst/>
          </a:prstGeom>
        </p:spPr>
      </p:pic>
      <p:cxnSp>
        <p:nvCxnSpPr>
          <p:cNvPr id="19" name="直接连接符 18">
            <a:extLst>
              <a:ext uri="{FF2B5EF4-FFF2-40B4-BE49-F238E27FC236}">
                <a16:creationId xmlns:a16="http://schemas.microsoft.com/office/drawing/2014/main" id="{538A4BA2-C261-9876-8B1F-F5E827C736D2}"/>
              </a:ext>
            </a:extLst>
          </p:cNvPr>
          <p:cNvCxnSpPr>
            <a:cxnSpLocks/>
          </p:cNvCxnSpPr>
          <p:nvPr/>
        </p:nvCxnSpPr>
        <p:spPr>
          <a:xfrm>
            <a:off x="1683594" y="5223222"/>
            <a:ext cx="1226095" cy="0"/>
          </a:xfrm>
          <a:prstGeom prst="line">
            <a:avLst/>
          </a:prstGeom>
          <a:ln w="25400"/>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a16="http://schemas.microsoft.com/office/drawing/2014/main" id="{61664A17-9C8E-A90F-9B1D-3D9401B997A7}"/>
              </a:ext>
            </a:extLst>
          </p:cNvPr>
          <p:cNvSpPr txBox="1"/>
          <p:nvPr/>
        </p:nvSpPr>
        <p:spPr>
          <a:xfrm>
            <a:off x="1364497" y="5516378"/>
            <a:ext cx="2769653" cy="1015663"/>
          </a:xfrm>
          <a:prstGeom prst="rect">
            <a:avLst/>
          </a:prstGeom>
          <a:noFill/>
          <a:ln w="19050">
            <a:solidFill>
              <a:schemeClr val="dk1"/>
            </a:solidFill>
          </a:ln>
        </p:spPr>
        <p:txBody>
          <a:bodyPr wrap="square">
            <a:spAutoFit/>
          </a:bodyPr>
          <a:lstStyle/>
          <a:p>
            <a:endParaRPr lang="en-US" altLang="zh-CN" sz="1200"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1200"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1200"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1200"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1200" dirty="0">
              <a:latin typeface="Times New Roman" panose="02020603050405020304" pitchFamily="18" charset="0"/>
              <a:ea typeface="华文楷体" panose="02010600040101010101" pitchFamily="2" charset="-122"/>
              <a:cs typeface="Times New Roman" panose="02020603050405020304" pitchFamily="18" charset="0"/>
            </a:endParaRPr>
          </a:p>
        </p:txBody>
      </p:sp>
      <p:cxnSp>
        <p:nvCxnSpPr>
          <p:cNvPr id="23" name="直接连接符 22">
            <a:extLst>
              <a:ext uri="{FF2B5EF4-FFF2-40B4-BE49-F238E27FC236}">
                <a16:creationId xmlns:a16="http://schemas.microsoft.com/office/drawing/2014/main" id="{8E00AD4D-9437-C38E-62FE-9AE8079D8E91}"/>
              </a:ext>
            </a:extLst>
          </p:cNvPr>
          <p:cNvCxnSpPr>
            <a:cxnSpLocks/>
          </p:cNvCxnSpPr>
          <p:nvPr/>
        </p:nvCxnSpPr>
        <p:spPr>
          <a:xfrm>
            <a:off x="2296641" y="5216566"/>
            <a:ext cx="822225" cy="292602"/>
          </a:xfrm>
          <a:prstGeom prst="line">
            <a:avLst/>
          </a:prstGeom>
          <a:ln w="25400"/>
        </p:spPr>
        <p:style>
          <a:lnRef idx="1">
            <a:schemeClr val="dk1"/>
          </a:lnRef>
          <a:fillRef idx="0">
            <a:schemeClr val="dk1"/>
          </a:fillRef>
          <a:effectRef idx="0">
            <a:schemeClr val="dk1"/>
          </a:effectRef>
          <a:fontRef idx="minor">
            <a:schemeClr val="tx1"/>
          </a:fontRef>
        </p:style>
      </p:cxnSp>
      <p:pic>
        <p:nvPicPr>
          <p:cNvPr id="27" name="图片 26">
            <a:extLst>
              <a:ext uri="{FF2B5EF4-FFF2-40B4-BE49-F238E27FC236}">
                <a16:creationId xmlns:a16="http://schemas.microsoft.com/office/drawing/2014/main" id="{A9F6A51D-2A09-D2CA-F327-DE86CD92FDB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11078" y="3816210"/>
            <a:ext cx="5454797" cy="2814024"/>
          </a:xfrm>
          <a:prstGeom prst="rect">
            <a:avLst/>
          </a:prstGeom>
        </p:spPr>
      </p:pic>
    </p:spTree>
    <p:extLst>
      <p:ext uri="{BB962C8B-B14F-4D97-AF65-F5344CB8AC3E}">
        <p14:creationId xmlns:p14="http://schemas.microsoft.com/office/powerpoint/2010/main" val="2966167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E1E2E-84AC-66E9-1425-6EFE3A971AA9}"/>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05180B4-1926-631D-21FF-4F775CE14C27}"/>
              </a:ext>
            </a:extLst>
          </p:cNvPr>
          <p:cNvPicPr>
            <a:picLocks noChangeAspect="1"/>
          </p:cNvPicPr>
          <p:nvPr/>
        </p:nvPicPr>
        <p:blipFill rotWithShape="1">
          <a:blip r:embed="rId3">
            <a:alphaModFix amt="58000"/>
          </a:blip>
          <a:srcRect l="21830" t="23615" r="21633" b="20376"/>
          <a:stretch/>
        </p:blipFill>
        <p:spPr>
          <a:xfrm>
            <a:off x="7700211" y="2378710"/>
            <a:ext cx="8335478" cy="8353458"/>
          </a:xfrm>
          <a:prstGeom prst="rect">
            <a:avLst/>
          </a:prstGeom>
        </p:spPr>
      </p:pic>
      <p:pic>
        <p:nvPicPr>
          <p:cNvPr id="7" name="图片 6" descr="微信图片_20240129134514">
            <a:extLst>
              <a:ext uri="{FF2B5EF4-FFF2-40B4-BE49-F238E27FC236}">
                <a16:creationId xmlns:a16="http://schemas.microsoft.com/office/drawing/2014/main" id="{F802B5E4-1A09-BA4C-7AC3-2FD5FDFDB47F}"/>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F601CF19-A179-C768-8967-160A350D48DF}"/>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蛋白质聚类分析算法</a:t>
            </a:r>
          </a:p>
        </p:txBody>
      </p:sp>
      <p:sp>
        <p:nvSpPr>
          <p:cNvPr id="5" name="矩形 4">
            <a:extLst>
              <a:ext uri="{FF2B5EF4-FFF2-40B4-BE49-F238E27FC236}">
                <a16:creationId xmlns:a16="http://schemas.microsoft.com/office/drawing/2014/main" id="{4709EA93-BA5A-C2D4-634E-F0DAB9D05DAF}"/>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39897D8B-C7EC-2247-967D-B7462CFE7EAD}"/>
              </a:ext>
            </a:extLst>
          </p:cNvPr>
          <p:cNvSpPr txBox="1"/>
          <p:nvPr/>
        </p:nvSpPr>
        <p:spPr>
          <a:xfrm>
            <a:off x="179587" y="1097955"/>
            <a:ext cx="2730102" cy="707886"/>
          </a:xfrm>
          <a:prstGeom prst="rect">
            <a:avLst/>
          </a:prstGeom>
          <a:noFill/>
        </p:spPr>
        <p:txBody>
          <a:bodyPr wrap="square" rtlCol="0">
            <a:spAutoFit/>
          </a:bodyPr>
          <a:lstStyle/>
          <a:p>
            <a:pPr algn="ctr"/>
            <a:r>
              <a:rPr lang="en-US" altLang="zh-CN" sz="4000" b="1" dirty="0">
                <a:latin typeface="+mj-ea"/>
                <a:ea typeface="+mj-ea"/>
              </a:rPr>
              <a:t>CD-HIT</a:t>
            </a:r>
          </a:p>
        </p:txBody>
      </p:sp>
      <p:sp>
        <p:nvSpPr>
          <p:cNvPr id="6" name="文本框 5">
            <a:extLst>
              <a:ext uri="{FF2B5EF4-FFF2-40B4-BE49-F238E27FC236}">
                <a16:creationId xmlns:a16="http://schemas.microsoft.com/office/drawing/2014/main" id="{10CE155A-63AF-4F73-DE66-D6BE87794DF8}"/>
              </a:ext>
            </a:extLst>
          </p:cNvPr>
          <p:cNvSpPr txBox="1"/>
          <p:nvPr/>
        </p:nvSpPr>
        <p:spPr>
          <a:xfrm>
            <a:off x="962448" y="1917045"/>
            <a:ext cx="4083685"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国家微生物科学数据中心</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2" name="图片 1">
            <a:hlinkClick r:id="rId5"/>
            <a:extLst>
              <a:ext uri="{FF2B5EF4-FFF2-40B4-BE49-F238E27FC236}">
                <a16:creationId xmlns:a16="http://schemas.microsoft.com/office/drawing/2014/main" id="{895F86E8-0650-5B5E-88C3-A5260CBB6E24}"/>
              </a:ext>
            </a:extLst>
          </p:cNvPr>
          <p:cNvPicPr>
            <a:picLocks noChangeAspect="1"/>
          </p:cNvPicPr>
          <p:nvPr/>
        </p:nvPicPr>
        <p:blipFill>
          <a:blip r:embed="rId6"/>
          <a:stretch>
            <a:fillRect/>
          </a:stretch>
        </p:blipFill>
        <p:spPr>
          <a:xfrm>
            <a:off x="4814888" y="1805841"/>
            <a:ext cx="3787246" cy="597357"/>
          </a:xfrm>
          <a:prstGeom prst="rect">
            <a:avLst/>
          </a:prstGeom>
        </p:spPr>
      </p:pic>
    </p:spTree>
    <p:extLst>
      <p:ext uri="{BB962C8B-B14F-4D97-AF65-F5344CB8AC3E}">
        <p14:creationId xmlns:p14="http://schemas.microsoft.com/office/powerpoint/2010/main" val="29987682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jFmZWIzNDg2MmIzZjExOTIzMmViNTBmYTMwYTk0ZWYifQ=="/>
  <p:tag name="KSO_WPP_MARK_KEY" val="d8c98273-79af-45a8-ad09-21b57cf58666"/>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TotalTime>
  <Words>1890</Words>
  <Application>Microsoft Office PowerPoint</Application>
  <PresentationFormat>宽屏</PresentationFormat>
  <Paragraphs>221</Paragraphs>
  <Slides>27</Slides>
  <Notes>27</Notes>
  <HiddenSlides>3</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华文行楷</vt:lpstr>
      <vt:lpstr>Arial</vt:lpstr>
      <vt:lpstr>IBM Plex Sans</vt:lpstr>
      <vt:lpstr>Times New Roman</vt:lpstr>
      <vt:lpstr>Wingdings</vt:lpstr>
      <vt:lpstr>28 Days Later</vt:lpstr>
      <vt:lpstr>Transformers Movie</vt:lpstr>
      <vt:lpstr>Calibri</vt:lpstr>
      <vt:lpstr>黑体</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yjy</dc:creator>
  <cp:lastModifiedBy>子瑞 刘</cp:lastModifiedBy>
  <cp:revision>108</cp:revision>
  <dcterms:created xsi:type="dcterms:W3CDTF">2024-01-29T05:45:00Z</dcterms:created>
  <dcterms:modified xsi:type="dcterms:W3CDTF">2024-02-26T16:23:39Z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7C2429DFC30840CA80E7C9FEF89DFA02_12</vt:lpwstr>
  </property>
  <property fmtid="{D5CDD505-2E9C-101B-9397-08002B2CF9AE}" pid="3" name="KSOProductBuildVer">
    <vt:lpwstr>2052-11.1.0.14036</vt:lpwstr>
  </property>
</Properties>
</file>