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62" r:id="rId4"/>
    <p:sldId id="265" r:id="rId5"/>
    <p:sldId id="264" r:id="rId6"/>
    <p:sldId id="266" r:id="rId7"/>
    <p:sldId id="267" r:id="rId8"/>
    <p:sldId id="268" r:id="rId9"/>
    <p:sldId id="263" r:id="rId10"/>
    <p:sldId id="261" r:id="rId11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0FA1"/>
    <a:srgbClr val="8515DB"/>
    <a:srgbClr val="A13FEC"/>
    <a:srgbClr val="CA9BE9"/>
    <a:srgbClr val="D9B7EF"/>
    <a:srgbClr val="E8D3F5"/>
    <a:srgbClr val="DDE2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push dir="u"/>
  </p:transition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push dir="u"/>
  </p:transition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push dir="u"/>
  </p:transition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push dir="u"/>
  </p:transition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push dir="u"/>
  </p:transition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push dir="u"/>
  </p:transition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push dir="u"/>
  </p:transition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push dir="u"/>
  </p:transition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push dir="u"/>
  </p:transition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push dir="u"/>
  </p:transition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push dir="u"/>
  </p:transition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2024/2/6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58770" y="415925"/>
            <a:ext cx="6474460" cy="6024880"/>
            <a:chOff x="4502" y="655"/>
            <a:chExt cx="10196" cy="9488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4">
              <a:alphaModFix amt="31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>
              <a:off x="4502" y="655"/>
              <a:ext cx="10196" cy="9489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5">
              <a:alphaModFix amt="44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>
              <a:off x="7663" y="3413"/>
              <a:ext cx="3946" cy="3714"/>
            </a:xfrm>
            <a:prstGeom prst="rect">
              <a:avLst/>
            </a:prstGeom>
          </p:spPr>
        </p:pic>
      </p:grpSp>
      <p:pic>
        <p:nvPicPr>
          <p:cNvPr id="8" name="图片 7" descr="微信图片_20240129134527"/>
          <p:cNvPicPr>
            <a:picLocks noChangeAspect="1"/>
          </p:cNvPicPr>
          <p:nvPr/>
        </p:nvPicPr>
        <p:blipFill>
          <a:blip r:embed="rId4">
            <a:alphaModFix amt="10000"/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314" t="16184" r="22185" b="21314"/>
          <a:stretch>
            <a:fillRect/>
          </a:stretch>
        </p:blipFill>
        <p:spPr>
          <a:xfrm rot="1380000">
            <a:off x="1427752" y="-1812926"/>
            <a:ext cx="9714230" cy="99987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785064" y="2586264"/>
            <a:ext cx="69996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ln>
                  <a:solidFill>
                    <a:srgbClr val="E8D3F5"/>
                  </a:solidFill>
                </a:ln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蛋白质定向进化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980170" y="5248275"/>
            <a:ext cx="25787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7030A0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汇报人：龚建廷</a:t>
            </a:r>
            <a:endParaRPr lang="en-US" altLang="zh-CN" sz="2400" dirty="0">
              <a:solidFill>
                <a:srgbClr val="7030A0"/>
              </a:solidFill>
              <a:latin typeface="华文行楷" panose="02010800040101010101" charset="-122"/>
              <a:ea typeface="华文行楷" panose="02010800040101010101" charset="-122"/>
              <a:cs typeface="华文行楷" panose="02010800040101010101" charset="-122"/>
            </a:endParaRPr>
          </a:p>
          <a:p>
            <a:r>
              <a:rPr lang="zh-CN" altLang="en-US" sz="2400" dirty="0">
                <a:solidFill>
                  <a:srgbClr val="7030A0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日期：</a:t>
            </a:r>
            <a:r>
              <a:rPr lang="en-US" altLang="zh-CN" sz="2400" dirty="0">
                <a:solidFill>
                  <a:srgbClr val="7030A0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2024.2.6</a:t>
            </a:r>
          </a:p>
        </p:txBody>
      </p:sp>
      <p:pic>
        <p:nvPicPr>
          <p:cNvPr id="7" name="图片 6" descr="微信图片_2024020218130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864" t="17469" r="23407" b="24111"/>
          <a:stretch>
            <a:fillRect/>
          </a:stretch>
        </p:blipFill>
        <p:spPr>
          <a:xfrm>
            <a:off x="7590155" y="4781550"/>
            <a:ext cx="1526540" cy="1468755"/>
          </a:xfrm>
          <a:prstGeom prst="rect">
            <a:avLst/>
          </a:prstGeom>
        </p:spPr>
      </p:pic>
      <p:sp>
        <p:nvSpPr>
          <p:cNvPr id="11" name="灯片编号占位符 5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9350375" y="643509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  <a:t>1</a:t>
            </a:fld>
            <a:endParaRPr lang="zh-CN" altLang="en-US" sz="1800" b="1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24020218130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5864" t="17469" r="23407" b="24111"/>
          <a:stretch>
            <a:fillRect/>
          </a:stretch>
        </p:blipFill>
        <p:spPr>
          <a:xfrm>
            <a:off x="-71755" y="5666105"/>
            <a:ext cx="1313180" cy="1263650"/>
          </a:xfrm>
          <a:prstGeom prst="rect">
            <a:avLst/>
          </a:prstGeom>
        </p:spPr>
      </p:pic>
      <p:cxnSp>
        <p:nvCxnSpPr>
          <p:cNvPr id="3" name="直接连接符 2"/>
          <p:cNvCxnSpPr>
            <a:cxnSpLocks/>
          </p:cNvCxnSpPr>
          <p:nvPr/>
        </p:nvCxnSpPr>
        <p:spPr>
          <a:xfrm>
            <a:off x="2957804" y="3893380"/>
            <a:ext cx="6270172" cy="0"/>
          </a:xfrm>
          <a:prstGeom prst="line">
            <a:avLst/>
          </a:prstGeom>
          <a:ln w="25400">
            <a:solidFill>
              <a:srgbClr val="CA9B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"/>
            </p:custDataLst>
          </p:nvPr>
        </p:nvSpPr>
        <p:spPr>
          <a:xfrm>
            <a:off x="9350375" y="643509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  <a:t>10</a:t>
            </a:fld>
            <a:endParaRPr lang="zh-CN" altLang="en-US" sz="1800" b="1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0EBAFEF-6627-D90B-BF1B-99C2D4CE5456}"/>
              </a:ext>
            </a:extLst>
          </p:cNvPr>
          <p:cNvSpPr txBox="1"/>
          <p:nvPr/>
        </p:nvSpPr>
        <p:spPr>
          <a:xfrm>
            <a:off x="2792645" y="2877717"/>
            <a:ext cx="69578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/>
              <a:t>汇报完毕 谢谢大家</a:t>
            </a:r>
          </a:p>
        </p:txBody>
      </p:sp>
    </p:spTree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/>
            <p:cNvPicPr>
              <a:picLocks noChangeAspect="1"/>
            </p:cNvPicPr>
            <p:nvPr/>
          </p:nvPicPr>
          <p:blipFill>
            <a:blip r:embed="rId2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/>
            <p:cNvPicPr>
              <a:picLocks noChangeAspect="1"/>
            </p:cNvPicPr>
            <p:nvPr/>
          </p:nvPicPr>
          <p:blipFill>
            <a:blip r:embed="rId3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/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4715" y="90805"/>
            <a:ext cx="2546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7030A0"/>
                </a:solidFill>
                <a:latin typeface="华文宋体" panose="02010600040101010101" charset="-122"/>
                <a:ea typeface="华文宋体" panose="02010600040101010101" charset="-122"/>
              </a:rPr>
              <a:t>概述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  <a:t>2</a:t>
            </a:fld>
            <a:endParaRPr lang="zh-CN" altLang="en-US" sz="1800" b="1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16A000F5-0715-536E-EC46-29688B0814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75" y="938684"/>
            <a:ext cx="5282098" cy="5496406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F90EB649-CAB5-7CE8-E17E-3AD041A7EAAF}"/>
              </a:ext>
            </a:extLst>
          </p:cNvPr>
          <p:cNvSpPr txBox="1"/>
          <p:nvPr/>
        </p:nvSpPr>
        <p:spPr>
          <a:xfrm>
            <a:off x="5929101" y="1365738"/>
            <a:ext cx="565117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策略：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、非理性设计：不需要对酶序列及结构有深入了解，仅需通过随机突变和片段重组的方法模拟自然进化</a:t>
            </a:r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、理性设计：基于计算机辅助设计，计算量大</a:t>
            </a:r>
            <a:endParaRPr lang="en-US" altLang="zh-CN" dirty="0"/>
          </a:p>
          <a:p>
            <a:r>
              <a:rPr lang="en-US" altLang="zh-CN" dirty="0"/>
              <a:t>3</a:t>
            </a:r>
            <a:r>
              <a:rPr lang="zh-CN" altLang="en-US" dirty="0"/>
              <a:t>、半理性设计：构建高质量突变体文库，有针对性地对蛋白质进行改造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过程：下面三个步骤的重复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、构建突变基因库</a:t>
            </a:r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、分别导入大肠杆菌中</a:t>
            </a:r>
            <a:endParaRPr lang="en-US" altLang="zh-CN" dirty="0"/>
          </a:p>
          <a:p>
            <a:r>
              <a:rPr lang="en-US" altLang="zh-CN" dirty="0"/>
              <a:t>3</a:t>
            </a:r>
            <a:r>
              <a:rPr lang="zh-CN" altLang="en-US" dirty="0"/>
              <a:t>、筛选符合要求的酶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2018</a:t>
            </a:r>
            <a:r>
              <a:rPr lang="zh-CN" altLang="en-US" dirty="0"/>
              <a:t>诺贝尔化学奖 </a:t>
            </a:r>
            <a:r>
              <a:rPr lang="en-US" altLang="zh-CN" dirty="0"/>
              <a:t>F Arnold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A05B30-81C3-A058-E151-02DE4CDB87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B730B0AA-405E-D393-512C-824BCB27093B}"/>
              </a:ext>
            </a:extLst>
          </p:cNvPr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>
              <a:extLst>
                <a:ext uri="{FF2B5EF4-FFF2-40B4-BE49-F238E27FC236}">
                  <a16:creationId xmlns:a16="http://schemas.microsoft.com/office/drawing/2014/main" id="{B6645D3B-9284-7873-2457-42D8B7EF7E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>
              <a:extLst>
                <a:ext uri="{FF2B5EF4-FFF2-40B4-BE49-F238E27FC236}">
                  <a16:creationId xmlns:a16="http://schemas.microsoft.com/office/drawing/2014/main" id="{D4C8572F-0914-4920-2B0A-602891FA07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556A1143-B37F-8152-B4AA-44BA800668C3}"/>
              </a:ext>
            </a:extLst>
          </p:cNvPr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C4C9293F-2D2B-6650-B314-FF2238833DC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601E29C9-DB9E-869E-6361-ED317A2A5232}"/>
              </a:ext>
            </a:extLst>
          </p:cNvPr>
          <p:cNvSpPr txBox="1"/>
          <p:nvPr/>
        </p:nvSpPr>
        <p:spPr>
          <a:xfrm>
            <a:off x="652119" y="148235"/>
            <a:ext cx="3432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7030A0"/>
                </a:solidFill>
                <a:latin typeface="华文宋体" panose="02010600040101010101" charset="-122"/>
                <a:ea typeface="华文宋体" panose="02010600040101010101" charset="-122"/>
              </a:rPr>
              <a:t>构建突变体库的方法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E77BB68-2F93-48C4-A4C2-DA69335C9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  <a:t>3</a:t>
            </a:fld>
            <a:endParaRPr lang="zh-CN" altLang="en-US" sz="1800" b="1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437A698-FE07-A3AD-A4CC-A7CC520299FA}"/>
              </a:ext>
            </a:extLst>
          </p:cNvPr>
          <p:cNvSpPr txBox="1"/>
          <p:nvPr/>
        </p:nvSpPr>
        <p:spPr>
          <a:xfrm>
            <a:off x="409575" y="693764"/>
            <a:ext cx="1149531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以下均为体外构建突变体库的方法</a:t>
            </a:r>
            <a:endParaRPr lang="en-US" altLang="zh-CN" dirty="0"/>
          </a:p>
          <a:p>
            <a:r>
              <a:rPr lang="zh-CN" altLang="en-US" dirty="0"/>
              <a:t>随机突变：易错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PCR</a:t>
            </a:r>
            <a:r>
              <a:rPr lang="zh-CN" altLang="en-US" dirty="0"/>
              <a:t>，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</a:t>
            </a:r>
            <a:r>
              <a:rPr lang="zh-CN" altLang="en-US" dirty="0"/>
              <a:t>改组（</a:t>
            </a:r>
            <a:r>
              <a:rPr lang="en-US" altLang="zh-CN" dirty="0"/>
              <a:t>DNA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shuffling</a:t>
            </a:r>
            <a:r>
              <a:rPr lang="zh-CN" altLang="en-US" dirty="0"/>
              <a:t>）</a:t>
            </a:r>
            <a:endParaRPr lang="en-US" altLang="zh-CN" dirty="0"/>
          </a:p>
          <a:p>
            <a:r>
              <a:rPr lang="zh-CN" altLang="en-US" dirty="0"/>
              <a:t>非随机突变：定点饱和突变（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site-saturation mutagenesis SSM</a:t>
            </a:r>
            <a:r>
              <a:rPr lang="zh-CN" altLang="en-US" dirty="0"/>
              <a:t>），序列饱和突变</a:t>
            </a:r>
            <a:r>
              <a:rPr lang="en-US" altLang="zh-CN" dirty="0"/>
              <a:t> (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sequence saturation mutagenesis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SeSaM</a:t>
            </a:r>
            <a:r>
              <a:rPr lang="en-US" altLang="zh-CN" dirty="0"/>
              <a:t>) </a:t>
            </a:r>
          </a:p>
          <a:p>
            <a:r>
              <a:rPr lang="zh-CN" altLang="en-US" dirty="0"/>
              <a:t>易错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PCR</a:t>
            </a:r>
            <a:r>
              <a:rPr lang="zh-CN" altLang="en-US" dirty="0"/>
              <a:t>：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1993</a:t>
            </a:r>
            <a:r>
              <a:rPr lang="zh-CN" altLang="en-US" dirty="0"/>
              <a:t>年，由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Frances Arnold</a:t>
            </a:r>
            <a:r>
              <a:rPr lang="zh-CN" altLang="en-US" dirty="0"/>
              <a:t>等人提出通过调整反应条件（提高镁离子浓度、加入锰离子、改变体系中四种的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dNTPs</a:t>
            </a:r>
            <a:r>
              <a:rPr lang="zh-CN" altLang="en-US" dirty="0"/>
              <a:t>浓度或运用低保真度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</a:t>
            </a:r>
            <a:r>
              <a:rPr lang="zh-CN" altLang="en-US" dirty="0"/>
              <a:t>聚合酶等），来提高扩增过程中的突变频率</a:t>
            </a:r>
            <a:endParaRPr lang="en-US" altLang="zh-CN" dirty="0"/>
          </a:p>
          <a:p>
            <a:r>
              <a:rPr lang="en-US" altLang="zh-CN" dirty="0"/>
              <a:t>2014</a:t>
            </a:r>
            <a:r>
              <a:rPr lang="zh-CN" altLang="en-US" dirty="0"/>
              <a:t>年 </a:t>
            </a:r>
            <a:r>
              <a:rPr lang="en-US" altLang="zh-CN" dirty="0"/>
              <a:t>W. Shao</a:t>
            </a:r>
            <a:r>
              <a:rPr lang="zh-CN" altLang="en-US" dirty="0"/>
              <a:t>课题组提出原位易错 </a:t>
            </a:r>
            <a:r>
              <a:rPr lang="en-US" altLang="zh-CN" dirty="0"/>
              <a:t>PCR </a:t>
            </a:r>
            <a:r>
              <a:rPr lang="zh-CN" altLang="en-US" dirty="0"/>
              <a:t>法（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situ error-prone PCR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Is-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epPCR</a:t>
            </a:r>
            <a:r>
              <a:rPr lang="zh-CN" altLang="en-US" dirty="0"/>
              <a:t>），通过引入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</a:t>
            </a:r>
            <a:r>
              <a:rPr lang="zh-CN" altLang="en-US" dirty="0"/>
              <a:t>连接酶，建立 “变性</a:t>
            </a:r>
            <a:r>
              <a:rPr lang="en-US" altLang="zh-CN" dirty="0"/>
              <a:t>—</a:t>
            </a:r>
            <a:r>
              <a:rPr lang="zh-CN" altLang="en-US" dirty="0"/>
              <a:t>退火</a:t>
            </a:r>
            <a:r>
              <a:rPr lang="en-US" altLang="zh-CN" dirty="0"/>
              <a:t>—</a:t>
            </a:r>
            <a:r>
              <a:rPr lang="zh-CN" altLang="en-US" dirty="0"/>
              <a:t>延伸</a:t>
            </a:r>
            <a:r>
              <a:rPr lang="en-US" altLang="zh-CN" dirty="0"/>
              <a:t>—</a:t>
            </a:r>
            <a:r>
              <a:rPr lang="zh-CN" altLang="en-US" dirty="0"/>
              <a:t>连接”的四步循环法直接扩增质粒，此处采用的</a:t>
            </a:r>
            <a:r>
              <a:rPr lang="en-US" altLang="zh-CN" dirty="0" err="1"/>
              <a:t>Thermotoga</a:t>
            </a:r>
            <a:r>
              <a:rPr lang="en-US" altLang="zh-CN" dirty="0"/>
              <a:t> maritima</a:t>
            </a:r>
            <a:r>
              <a:rPr lang="zh-CN" altLang="en-US" dirty="0"/>
              <a:t>中提取的耐高温的连接酶在</a:t>
            </a:r>
            <a:r>
              <a:rPr lang="en-US" altLang="zh-CN" dirty="0"/>
              <a:t>95</a:t>
            </a:r>
            <a:r>
              <a:rPr lang="zh-CN" altLang="en-US" dirty="0"/>
              <a:t>摄氏度下半衰期超过</a:t>
            </a:r>
            <a:r>
              <a:rPr lang="en-US" altLang="zh-CN" dirty="0"/>
              <a:t>30</a:t>
            </a:r>
            <a:r>
              <a:rPr lang="zh-CN" altLang="en-US" dirty="0"/>
              <a:t>分钟</a:t>
            </a:r>
          </a:p>
          <a:p>
            <a:endParaRPr lang="zh-CN" altLang="en-US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CF1448C6-0F20-B23B-EA2D-05FAA764C3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52" y="3241796"/>
            <a:ext cx="7877484" cy="3558419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568F2136-B0EA-4933-01D4-0D5592953611}"/>
              </a:ext>
            </a:extLst>
          </p:cNvPr>
          <p:cNvSpPr txBox="1"/>
          <p:nvPr/>
        </p:nvSpPr>
        <p:spPr>
          <a:xfrm>
            <a:off x="7628801" y="3473084"/>
            <a:ext cx="2649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存在问题：氨基酸偏好性、突变体库过于庞大</a:t>
            </a:r>
          </a:p>
        </p:txBody>
      </p:sp>
    </p:spTree>
    <p:extLst>
      <p:ext uri="{BB962C8B-B14F-4D97-AF65-F5344CB8AC3E}">
        <p14:creationId xmlns:p14="http://schemas.microsoft.com/office/powerpoint/2010/main" val="3770575808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7DCC88-B777-BBE5-5498-B4EECD8E5C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0CF77518-82D3-3E0B-1518-1E410EDD46C6}"/>
              </a:ext>
            </a:extLst>
          </p:cNvPr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>
              <a:extLst>
                <a:ext uri="{FF2B5EF4-FFF2-40B4-BE49-F238E27FC236}">
                  <a16:creationId xmlns:a16="http://schemas.microsoft.com/office/drawing/2014/main" id="{4BDC1932-C2C5-71F6-B145-902DACA824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>
              <a:extLst>
                <a:ext uri="{FF2B5EF4-FFF2-40B4-BE49-F238E27FC236}">
                  <a16:creationId xmlns:a16="http://schemas.microsoft.com/office/drawing/2014/main" id="{635EFD48-3A5A-8EB4-B1E0-C601F930A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A60A109A-299F-D0D1-5AEA-CC22E058854D}"/>
              </a:ext>
            </a:extLst>
          </p:cNvPr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950816FF-4FC2-77F9-639C-44BF8E1BBEF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8055FE2D-3B61-105E-E910-E9061B7E9CE6}"/>
              </a:ext>
            </a:extLst>
          </p:cNvPr>
          <p:cNvSpPr txBox="1"/>
          <p:nvPr/>
        </p:nvSpPr>
        <p:spPr>
          <a:xfrm>
            <a:off x="652119" y="148235"/>
            <a:ext cx="3432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华文宋体" panose="02010600040101010101" charset="-122"/>
                <a:ea typeface="华文宋体" panose="02010600040101010101" charset="-122"/>
                <a:cs typeface="+mn-cs"/>
              </a:rPr>
              <a:t>构建突变体库的方法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B4C3C6E-0968-B773-EAA6-1C3DCD74C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5CE74E-AB26-4998-AD42-012C4C1AD076}" type="slidenum">
              <a:rPr kumimoji="0" lang="zh-CN" altLang="en-US" sz="1800" b="1" i="0" u="none" strike="noStrike" kern="1200" cap="none" spc="0" normalizeH="0" baseline="0" noProof="0" smtClean="0">
                <a:ln>
                  <a:noFill/>
                </a:ln>
                <a:solidFill>
                  <a:srgbClr val="610FA1"/>
                </a:solidFill>
                <a:effectLst/>
                <a:uLnTx/>
                <a:uFillTx/>
                <a:latin typeface="华文行楷" panose="02010800040101010101" charset="-122"/>
                <a:ea typeface="华文行楷" panose="02010800040101010101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610FA1"/>
              </a:solidFill>
              <a:effectLst/>
              <a:uLnTx/>
              <a:uFillTx/>
              <a:latin typeface="华文行楷" panose="02010800040101010101" charset="-122"/>
              <a:ea typeface="华文行楷" panose="02010800040101010101" charset="-122"/>
              <a:cs typeface="+mn-cs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FF4F9AF-E21B-F27D-6A3A-E1FAA5891FC5}"/>
              </a:ext>
            </a:extLst>
          </p:cNvPr>
          <p:cNvSpPr txBox="1"/>
          <p:nvPr/>
        </p:nvSpPr>
        <p:spPr>
          <a:xfrm>
            <a:off x="802433" y="967208"/>
            <a:ext cx="63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DNA</a:t>
            </a:r>
            <a:r>
              <a:rPr lang="zh-CN" altLang="en-US" dirty="0"/>
              <a:t>改组（</a:t>
            </a:r>
            <a:r>
              <a:rPr lang="en-US" altLang="zh-CN" dirty="0"/>
              <a:t>1994 Stemmer</a:t>
            </a:r>
            <a:r>
              <a:rPr lang="zh-CN" altLang="en-US" dirty="0"/>
              <a:t>）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1EC805D2-AC5F-728B-D91B-86C84044E9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19" y="1336540"/>
            <a:ext cx="2613091" cy="5242262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F23CCD6F-62E0-84D4-FE6C-DD908D867164}"/>
              </a:ext>
            </a:extLst>
          </p:cNvPr>
          <p:cNvSpPr txBox="1"/>
          <p:nvPr/>
        </p:nvSpPr>
        <p:spPr>
          <a:xfrm>
            <a:off x="3611245" y="1114004"/>
            <a:ext cx="49915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</a:t>
            </a:r>
            <a:r>
              <a:rPr lang="zh-CN" altLang="en-US" dirty="0"/>
              <a:t>、</a:t>
            </a:r>
            <a:r>
              <a:rPr lang="en-US" altLang="zh-CN" dirty="0" err="1"/>
              <a:t>DNasel</a:t>
            </a:r>
            <a:r>
              <a:rPr lang="zh-CN" altLang="en-US" dirty="0"/>
              <a:t>将欲改造的基因或基因家族（</a:t>
            </a:r>
            <a:r>
              <a:rPr lang="en-US" altLang="zh-CN" dirty="0"/>
              <a:t>50bp-50kb</a:t>
            </a:r>
            <a:r>
              <a:rPr lang="zh-CN" altLang="en-US" dirty="0"/>
              <a:t>）打断成一定的大小的片段</a:t>
            </a:r>
            <a:endParaRPr lang="en-US" altLang="zh-CN" dirty="0"/>
          </a:p>
          <a:p>
            <a:r>
              <a:rPr lang="zh-CN" altLang="en-US" dirty="0"/>
              <a:t>此处基因的来源可以来自不同物种的同源基因</a:t>
            </a:r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、在不加入引物的情况下进行</a:t>
            </a:r>
            <a:r>
              <a:rPr lang="en-US" altLang="zh-CN" dirty="0"/>
              <a:t>PCR</a:t>
            </a:r>
            <a:r>
              <a:rPr lang="zh-CN" altLang="en-US" dirty="0"/>
              <a:t>，由于片段间具有部分同源性而发生错配</a:t>
            </a:r>
            <a:endParaRPr lang="en-US" altLang="zh-CN" dirty="0"/>
          </a:p>
          <a:p>
            <a:r>
              <a:rPr lang="en-US" altLang="zh-CN" dirty="0"/>
              <a:t>3</a:t>
            </a:r>
            <a:r>
              <a:rPr lang="zh-CN" altLang="en-US" dirty="0"/>
              <a:t>、稀释后加入外侧引物进行</a:t>
            </a:r>
            <a:r>
              <a:rPr lang="en-US" altLang="zh-CN" dirty="0"/>
              <a:t>PCR</a:t>
            </a:r>
            <a:r>
              <a:rPr lang="zh-CN" altLang="en-US" dirty="0"/>
              <a:t>，获得改造后的基因片段</a:t>
            </a:r>
            <a:endParaRPr lang="en-US" altLang="zh-CN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BF9BB6F-8552-7DEE-58F1-8E916BCEB42F}"/>
              </a:ext>
            </a:extLst>
          </p:cNvPr>
          <p:cNvSpPr txBox="1"/>
          <p:nvPr/>
        </p:nvSpPr>
        <p:spPr>
          <a:xfrm>
            <a:off x="3615357" y="3225215"/>
            <a:ext cx="473243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改进：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、</a:t>
            </a:r>
            <a:r>
              <a:rPr lang="en-US" altLang="zh-CN" dirty="0"/>
              <a:t>(</a:t>
            </a:r>
            <a:r>
              <a:rPr lang="en-US" altLang="zh-CN" dirty="0" err="1"/>
              <a:t>Ostermier</a:t>
            </a:r>
            <a:r>
              <a:rPr lang="en-US" altLang="zh-CN" dirty="0"/>
              <a:t> 1999) ITCHY:</a:t>
            </a:r>
            <a:r>
              <a:rPr lang="zh-CN" altLang="en-US" dirty="0"/>
              <a:t>用于创建杂交酶的增量截断 </a:t>
            </a:r>
            <a:r>
              <a:rPr lang="en-US" altLang="zh-CN" dirty="0"/>
              <a:t>Incremental Truncation for the Creation of Hybrid Enzymes </a:t>
            </a:r>
            <a:r>
              <a:rPr lang="zh-CN" altLang="en-US" dirty="0"/>
              <a:t>不需要两个基因共享任何序列相似性</a:t>
            </a:r>
            <a:endParaRPr lang="en-US" altLang="zh-CN" dirty="0"/>
          </a:p>
          <a:p>
            <a:r>
              <a:rPr lang="zh-CN" altLang="en-US" dirty="0"/>
              <a:t>最初利用时间依赖的核酸外切酶</a:t>
            </a:r>
            <a:r>
              <a:rPr lang="en-US" altLang="zh-CN" dirty="0"/>
              <a:t>3</a:t>
            </a:r>
            <a:r>
              <a:rPr lang="zh-CN" altLang="en-US" dirty="0"/>
              <a:t>进行降解</a:t>
            </a:r>
            <a:endParaRPr lang="en-US" altLang="zh-CN" dirty="0"/>
          </a:p>
          <a:p>
            <a:r>
              <a:rPr lang="zh-CN" altLang="en-US" dirty="0"/>
              <a:t>后来先</a:t>
            </a:r>
            <a:r>
              <a:rPr lang="en-US" altLang="zh-CN" dirty="0"/>
              <a:t>PCR</a:t>
            </a:r>
            <a:r>
              <a:rPr lang="zh-CN" altLang="en-US" dirty="0"/>
              <a:t>，并加入少量硫代磷酸酯</a:t>
            </a:r>
            <a:r>
              <a:rPr lang="en-US" altLang="zh-CN" dirty="0"/>
              <a:t>dNTP(</a:t>
            </a:r>
            <a:r>
              <a:rPr lang="zh-CN" altLang="en-US" dirty="0"/>
              <a:t>无法通过核酸外切酶降解</a:t>
            </a:r>
            <a:r>
              <a:rPr lang="en-US" altLang="zh-CN" dirty="0"/>
              <a:t>)</a:t>
            </a:r>
          </a:p>
          <a:p>
            <a:endParaRPr lang="zh-CN" altLang="en-US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717254A4-77EB-9118-BFA2-0BAE4679A0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9028" y="494490"/>
            <a:ext cx="3521860" cy="449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097909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44CA67-9246-3DF8-8378-F81024A6B3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63E7FD78-8C48-4E63-FD7C-565763DC323F}"/>
              </a:ext>
            </a:extLst>
          </p:cNvPr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>
              <a:extLst>
                <a:ext uri="{FF2B5EF4-FFF2-40B4-BE49-F238E27FC236}">
                  <a16:creationId xmlns:a16="http://schemas.microsoft.com/office/drawing/2014/main" id="{B11FEE85-4F56-9EBC-2C8A-14A793014A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>
              <a:extLst>
                <a:ext uri="{FF2B5EF4-FFF2-40B4-BE49-F238E27FC236}">
                  <a16:creationId xmlns:a16="http://schemas.microsoft.com/office/drawing/2014/main" id="{894552BB-0D26-B739-054B-958DDFF8C9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2655B508-266F-F261-246D-6AE167C09598}"/>
              </a:ext>
            </a:extLst>
          </p:cNvPr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F0459009-CFC5-C02E-F5B4-73138A3C7B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B95C96D1-B753-E915-2436-08C3FEBB4F8A}"/>
              </a:ext>
            </a:extLst>
          </p:cNvPr>
          <p:cNvSpPr txBox="1"/>
          <p:nvPr/>
        </p:nvSpPr>
        <p:spPr>
          <a:xfrm>
            <a:off x="652119" y="148235"/>
            <a:ext cx="3432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华文宋体" panose="02010600040101010101" charset="-122"/>
                <a:ea typeface="华文宋体" panose="02010600040101010101" charset="-122"/>
                <a:cs typeface="+mn-cs"/>
              </a:rPr>
              <a:t>构建突变体库的方法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9B889B6-D904-2AAF-54AD-95C163DFC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5CE74E-AB26-4998-AD42-012C4C1AD076}" type="slidenum">
              <a:rPr kumimoji="0" lang="zh-CN" altLang="en-US" sz="1800" b="1" i="0" u="none" strike="noStrike" kern="1200" cap="none" spc="0" normalizeH="0" baseline="0" noProof="0" smtClean="0">
                <a:ln>
                  <a:noFill/>
                </a:ln>
                <a:solidFill>
                  <a:srgbClr val="610FA1"/>
                </a:solidFill>
                <a:effectLst/>
                <a:uLnTx/>
                <a:uFillTx/>
                <a:latin typeface="华文行楷" panose="02010800040101010101" charset="-122"/>
                <a:ea typeface="华文行楷" panose="02010800040101010101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610FA1"/>
              </a:solidFill>
              <a:effectLst/>
              <a:uLnTx/>
              <a:uFillTx/>
              <a:latin typeface="华文行楷" panose="02010800040101010101" charset="-122"/>
              <a:ea typeface="华文行楷" panose="02010800040101010101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B023E32-B5C6-5621-66C2-8A467696DF38}"/>
              </a:ext>
            </a:extLst>
          </p:cNvPr>
          <p:cNvSpPr txBox="1"/>
          <p:nvPr/>
        </p:nvSpPr>
        <p:spPr>
          <a:xfrm>
            <a:off x="3526790" y="532842"/>
            <a:ext cx="441330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（续上页 改进）</a:t>
            </a:r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、利用单链</a:t>
            </a:r>
            <a:r>
              <a:rPr lang="en-US" altLang="zh-CN" dirty="0"/>
              <a:t>DNA</a:t>
            </a:r>
            <a:r>
              <a:rPr lang="zh-CN" altLang="en-US" dirty="0"/>
              <a:t>而不是双链</a:t>
            </a:r>
            <a:r>
              <a:rPr lang="en-US" altLang="zh-CN" dirty="0"/>
              <a:t>DNA</a:t>
            </a:r>
            <a:r>
              <a:rPr lang="zh-CN" altLang="en-US" dirty="0"/>
              <a:t>进行</a:t>
            </a:r>
            <a:r>
              <a:rPr lang="en-US" altLang="zh-CN" dirty="0"/>
              <a:t>DNA</a:t>
            </a:r>
            <a:r>
              <a:rPr lang="zh-CN" altLang="en-US" dirty="0"/>
              <a:t>改组，可以大大提高嵌合形成率</a:t>
            </a:r>
            <a:r>
              <a:rPr lang="en-US" altLang="zh-CN" dirty="0"/>
              <a:t>(</a:t>
            </a:r>
            <a:r>
              <a:rPr lang="en-US" altLang="zh-CN" dirty="0" err="1"/>
              <a:t>Heita</a:t>
            </a:r>
            <a:r>
              <a:rPr lang="en-US" altLang="zh-CN" dirty="0"/>
              <a:t> 2000)</a:t>
            </a:r>
          </a:p>
          <a:p>
            <a:endParaRPr lang="en-US" altLang="zh-CN" dirty="0"/>
          </a:p>
          <a:p>
            <a:r>
              <a:rPr lang="zh-CN" altLang="en-US" dirty="0"/>
              <a:t>定点饱和突变法（</a:t>
            </a:r>
            <a:r>
              <a:rPr lang="en-US" altLang="zh-CN" dirty="0"/>
              <a:t>SSM </a:t>
            </a:r>
            <a:r>
              <a:rPr lang="en-US" altLang="zh-CN" dirty="0" err="1"/>
              <a:t>Heyneker</a:t>
            </a:r>
            <a:r>
              <a:rPr lang="en-US" altLang="zh-CN" dirty="0"/>
              <a:t> 1983</a:t>
            </a:r>
            <a:r>
              <a:rPr lang="zh-CN" altLang="en-US" dirty="0"/>
              <a:t>）：</a:t>
            </a:r>
            <a:endParaRPr lang="en-US" altLang="zh-CN" dirty="0"/>
          </a:p>
          <a:p>
            <a:r>
              <a:rPr lang="zh-CN" altLang="en-US" dirty="0"/>
              <a:t>基于</a:t>
            </a:r>
            <a:r>
              <a:rPr lang="en-US" altLang="zh-CN" dirty="0"/>
              <a:t>DNA</a:t>
            </a:r>
            <a:r>
              <a:rPr lang="zh-CN" altLang="en-US" dirty="0"/>
              <a:t>定点突变技术，设计突变序列，将突变位点更改为其他的</a:t>
            </a:r>
            <a:r>
              <a:rPr lang="en-US" altLang="zh-CN" dirty="0"/>
              <a:t>19</a:t>
            </a:r>
            <a:r>
              <a:rPr lang="zh-CN" altLang="en-US" dirty="0"/>
              <a:t>种氨基酸，但由于存在</a:t>
            </a:r>
            <a:r>
              <a:rPr lang="en-US" altLang="zh-CN" dirty="0"/>
              <a:t>PCR</a:t>
            </a:r>
            <a:r>
              <a:rPr lang="zh-CN" altLang="en-US" dirty="0"/>
              <a:t>偏好性，故氨基酸偏好性较高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改进（</a:t>
            </a:r>
            <a:r>
              <a:rPr lang="en-US" altLang="zh-CN" dirty="0"/>
              <a:t>Ma 2019</a:t>
            </a:r>
            <a:r>
              <a:rPr lang="zh-CN" altLang="en-US" dirty="0"/>
              <a:t>）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、</a:t>
            </a:r>
            <a:r>
              <a:rPr lang="en-US" altLang="zh-CN" dirty="0"/>
              <a:t>PCR</a:t>
            </a:r>
            <a:r>
              <a:rPr lang="zh-CN" altLang="en-US" dirty="0"/>
              <a:t>反向扩增得到线性化载体</a:t>
            </a:r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、</a:t>
            </a:r>
            <a:r>
              <a:rPr lang="en-US" altLang="zh-CN" dirty="0"/>
              <a:t>T5</a:t>
            </a:r>
            <a:r>
              <a:rPr lang="zh-CN" altLang="en-US" dirty="0"/>
              <a:t>酶处理，得到</a:t>
            </a:r>
            <a:r>
              <a:rPr lang="en-US" altLang="zh-CN" dirty="0"/>
              <a:t>15-20bp</a:t>
            </a:r>
            <a:r>
              <a:rPr lang="zh-CN" altLang="en-US" dirty="0"/>
              <a:t>的粘性末端</a:t>
            </a:r>
            <a:endParaRPr lang="en-US" altLang="zh-CN" dirty="0"/>
          </a:p>
          <a:p>
            <a:r>
              <a:rPr lang="en-US" altLang="zh-CN" dirty="0"/>
              <a:t>3</a:t>
            </a:r>
            <a:r>
              <a:rPr lang="zh-CN" altLang="en-US" dirty="0"/>
              <a:t>、人工合成带突变的引物</a:t>
            </a:r>
            <a:endParaRPr lang="en-US" altLang="zh-CN" dirty="0"/>
          </a:p>
          <a:p>
            <a:r>
              <a:rPr lang="en-US" altLang="zh-CN" dirty="0"/>
              <a:t>4</a:t>
            </a:r>
            <a:r>
              <a:rPr lang="zh-CN" altLang="en-US" dirty="0"/>
              <a:t>、装配并直接转入大肠杆菌</a:t>
            </a:r>
            <a:endParaRPr lang="en-US" altLang="zh-CN" dirty="0"/>
          </a:p>
          <a:p>
            <a:r>
              <a:rPr lang="zh-CN" altLang="en-US" dirty="0"/>
              <a:t>优点：突变位点“封闭” ，氨基酸偏好性较低</a:t>
            </a:r>
            <a:endParaRPr lang="en-US" altLang="zh-CN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A90032F4-713B-CEDF-4B53-A3051749CA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23" y="906238"/>
            <a:ext cx="2755913" cy="427992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55118416-8017-3FB5-4E18-D3940D0E4F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7708" y="15797"/>
            <a:ext cx="3985754" cy="497593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E8F0A281-C850-10C2-2BAA-35E0693FB32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5" r="17528"/>
          <a:stretch/>
        </p:blipFill>
        <p:spPr>
          <a:xfrm>
            <a:off x="5607496" y="5272714"/>
            <a:ext cx="4665306" cy="1585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108983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FADAC2-E456-EF98-A51C-F85FE7F6C7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8668E9DB-7C48-3A11-8E51-FA97200015F1}"/>
              </a:ext>
            </a:extLst>
          </p:cNvPr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>
              <a:extLst>
                <a:ext uri="{FF2B5EF4-FFF2-40B4-BE49-F238E27FC236}">
                  <a16:creationId xmlns:a16="http://schemas.microsoft.com/office/drawing/2014/main" id="{B62E080B-3408-B255-43BC-6C5FF5157D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>
              <a:extLst>
                <a:ext uri="{FF2B5EF4-FFF2-40B4-BE49-F238E27FC236}">
                  <a16:creationId xmlns:a16="http://schemas.microsoft.com/office/drawing/2014/main" id="{1555ECEB-2259-E0AF-F943-48D30F9152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CD47DB3F-DEE1-65BF-9613-AACC42D437CA}"/>
              </a:ext>
            </a:extLst>
          </p:cNvPr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5A8ECA1D-E82C-F8FB-8716-FEE1F94A006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668629F0-A14E-83BB-5636-721848501112}"/>
              </a:ext>
            </a:extLst>
          </p:cNvPr>
          <p:cNvSpPr txBox="1"/>
          <p:nvPr/>
        </p:nvSpPr>
        <p:spPr>
          <a:xfrm>
            <a:off x="652119" y="148235"/>
            <a:ext cx="3432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华文宋体" panose="02010600040101010101" charset="-122"/>
                <a:ea typeface="华文宋体" panose="02010600040101010101" charset="-122"/>
                <a:cs typeface="+mn-cs"/>
              </a:rPr>
              <a:t>构建突变体库的方法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3F1046B-3055-C4F0-8C5C-EB9609CF1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5CE74E-AB26-4998-AD42-012C4C1AD076}" type="slidenum">
              <a:rPr kumimoji="0" lang="zh-CN" altLang="en-US" sz="1800" b="1" i="0" u="none" strike="noStrike" kern="1200" cap="none" spc="0" normalizeH="0" baseline="0" noProof="0" smtClean="0">
                <a:ln>
                  <a:noFill/>
                </a:ln>
                <a:solidFill>
                  <a:srgbClr val="610FA1"/>
                </a:solidFill>
                <a:effectLst/>
                <a:uLnTx/>
                <a:uFillTx/>
                <a:latin typeface="华文行楷" panose="02010800040101010101" charset="-122"/>
                <a:ea typeface="华文行楷" panose="02010800040101010101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610FA1"/>
              </a:solidFill>
              <a:effectLst/>
              <a:uLnTx/>
              <a:uFillTx/>
              <a:latin typeface="华文行楷" panose="02010800040101010101" charset="-122"/>
              <a:ea typeface="华文行楷" panose="02010800040101010101" charset="-122"/>
              <a:cs typeface="+mn-cs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88C4351-F38F-9F4C-9687-A146060A7630}"/>
              </a:ext>
            </a:extLst>
          </p:cNvPr>
          <p:cNvSpPr txBox="1"/>
          <p:nvPr/>
        </p:nvSpPr>
        <p:spPr>
          <a:xfrm>
            <a:off x="802433" y="964347"/>
            <a:ext cx="104409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序列饱和突变（</a:t>
            </a:r>
            <a:r>
              <a:rPr lang="en-US" altLang="zh-CN" dirty="0" err="1"/>
              <a:t>SeSaM</a:t>
            </a:r>
            <a:r>
              <a:rPr lang="en-US" altLang="zh-CN" dirty="0"/>
              <a:t> Hauer 2004</a:t>
            </a:r>
            <a:r>
              <a:rPr lang="zh-CN" altLang="en-US" dirty="0"/>
              <a:t>）</a:t>
            </a:r>
            <a:endParaRPr lang="en-US" altLang="zh-CN" dirty="0"/>
          </a:p>
          <a:p>
            <a:r>
              <a:rPr lang="en-US" altLang="zh-CN" dirty="0" err="1"/>
              <a:t>epPCR</a:t>
            </a:r>
            <a:r>
              <a:rPr lang="zh-CN" altLang="en-US" dirty="0"/>
              <a:t>局限性：由于遗传密码的简并性、聚合酶倾向于在某些</a:t>
            </a:r>
            <a:r>
              <a:rPr lang="en-US" altLang="zh-CN" dirty="0"/>
              <a:t>DNA</a:t>
            </a:r>
            <a:r>
              <a:rPr lang="zh-CN" altLang="en-US" dirty="0"/>
              <a:t>序列环境中优先引入突变等原因，</a:t>
            </a:r>
            <a:r>
              <a:rPr lang="en-US" altLang="zh-CN" dirty="0" err="1"/>
              <a:t>epPCR</a:t>
            </a:r>
            <a:r>
              <a:rPr lang="zh-CN" altLang="en-US" dirty="0"/>
              <a:t>的利用受限制</a:t>
            </a:r>
            <a:endParaRPr lang="en-US" altLang="zh-CN" dirty="0"/>
          </a:p>
          <a:p>
            <a:r>
              <a:rPr lang="zh-CN" altLang="en-US" dirty="0"/>
              <a:t>第一步：在 </a:t>
            </a:r>
            <a:r>
              <a:rPr lang="en-US" altLang="zh-CN" dirty="0"/>
              <a:t>PCR </a:t>
            </a:r>
            <a:r>
              <a:rPr lang="zh-CN" altLang="en-US" dirty="0"/>
              <a:t>中生成具有不同基因长度的单链 </a:t>
            </a:r>
            <a:r>
              <a:rPr lang="en-US" altLang="zh-CN" dirty="0"/>
              <a:t>DNA </a:t>
            </a:r>
            <a:r>
              <a:rPr lang="zh-CN" altLang="en-US" dirty="0"/>
              <a:t>片段。此处加入了硫代磷酸酯并用碘切断</a:t>
            </a:r>
            <a:endParaRPr lang="en-US" altLang="zh-CN" dirty="0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0E20B26B-0966-BD52-801C-772804F1E3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33" y="2164676"/>
            <a:ext cx="5648325" cy="24765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6A967355-2CF4-5F98-F70D-057191633D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783" y="4824095"/>
            <a:ext cx="5667375" cy="1314450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4D2417F8-9540-B21B-0D53-6F7844F482F0}"/>
              </a:ext>
            </a:extLst>
          </p:cNvPr>
          <p:cNvSpPr txBox="1"/>
          <p:nvPr/>
        </p:nvSpPr>
        <p:spPr>
          <a:xfrm>
            <a:off x="6989730" y="2164676"/>
            <a:ext cx="38628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引物末端用生物素标记并将不含生物素的片段分离出体系</a:t>
            </a:r>
            <a:endParaRPr lang="en-US" altLang="zh-CN" dirty="0"/>
          </a:p>
          <a:p>
            <a:r>
              <a:rPr lang="zh-CN" altLang="en-US" dirty="0"/>
              <a:t>第二步，</a:t>
            </a:r>
            <a:r>
              <a:rPr lang="en-US" altLang="zh-CN" dirty="0" err="1"/>
              <a:t>TdT</a:t>
            </a:r>
            <a:r>
              <a:rPr lang="zh-CN" altLang="en-US" dirty="0"/>
              <a:t>催化下末端连接上碱基类似物（图中以导向</a:t>
            </a:r>
            <a:r>
              <a:rPr lang="en-US" altLang="zh-CN" dirty="0"/>
              <a:t>T/C</a:t>
            </a:r>
            <a:r>
              <a:rPr lang="zh-CN" altLang="en-US" dirty="0"/>
              <a:t>的</a:t>
            </a:r>
            <a:r>
              <a:rPr lang="en-US" altLang="zh-CN" dirty="0"/>
              <a:t>P</a:t>
            </a:r>
            <a:r>
              <a:rPr lang="zh-CN" altLang="en-US" dirty="0"/>
              <a:t>为例）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5C79B4D0-C532-7B60-E7F7-9B21381F0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11052" y="3506188"/>
            <a:ext cx="3420228" cy="1943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093366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F5D228-407A-D043-A028-A02F73E108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8A12A3BE-036D-E9EF-D8A6-C8717B1266EE}"/>
              </a:ext>
            </a:extLst>
          </p:cNvPr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>
              <a:extLst>
                <a:ext uri="{FF2B5EF4-FFF2-40B4-BE49-F238E27FC236}">
                  <a16:creationId xmlns:a16="http://schemas.microsoft.com/office/drawing/2014/main" id="{CFFC8DFC-F9A3-D721-CA87-71F341A029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>
              <a:extLst>
                <a:ext uri="{FF2B5EF4-FFF2-40B4-BE49-F238E27FC236}">
                  <a16:creationId xmlns:a16="http://schemas.microsoft.com/office/drawing/2014/main" id="{6994DF6B-9F94-E16F-EAED-98D1505AF1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113EAE80-0F43-A3BB-9950-F842EB359ADB}"/>
              </a:ext>
            </a:extLst>
          </p:cNvPr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15073CF3-9C87-3136-4FFE-E8ADB453B67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D3340C38-84CD-A1C4-6DE1-B65C09435575}"/>
              </a:ext>
            </a:extLst>
          </p:cNvPr>
          <p:cNvSpPr txBox="1"/>
          <p:nvPr/>
        </p:nvSpPr>
        <p:spPr>
          <a:xfrm>
            <a:off x="652119" y="148235"/>
            <a:ext cx="3432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华文宋体" panose="02010600040101010101" charset="-122"/>
                <a:ea typeface="华文宋体" panose="02010600040101010101" charset="-122"/>
                <a:cs typeface="+mn-cs"/>
              </a:rPr>
              <a:t>构建突变体库的方法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FE5FF7-87F2-AA56-7488-8D6D5884E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5CE74E-AB26-4998-AD42-012C4C1AD076}" type="slidenum">
              <a:rPr kumimoji="0" lang="zh-CN" altLang="en-US" sz="1800" b="1" i="0" u="none" strike="noStrike" kern="1200" cap="none" spc="0" normalizeH="0" baseline="0" noProof="0" smtClean="0">
                <a:ln>
                  <a:noFill/>
                </a:ln>
                <a:solidFill>
                  <a:srgbClr val="610FA1"/>
                </a:solidFill>
                <a:effectLst/>
                <a:uLnTx/>
                <a:uFillTx/>
                <a:latin typeface="华文行楷" panose="02010800040101010101" charset="-122"/>
                <a:ea typeface="华文行楷" panose="02010800040101010101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610FA1"/>
              </a:solidFill>
              <a:effectLst/>
              <a:uLnTx/>
              <a:uFillTx/>
              <a:latin typeface="华文行楷" panose="02010800040101010101" charset="-122"/>
              <a:ea typeface="华文行楷" panose="02010800040101010101" charset="-122"/>
              <a:cs typeface="+mn-cs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E8BAFF37-E63E-C82A-9EF0-7FD4E76DEA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036" y="1024369"/>
            <a:ext cx="5600700" cy="409575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0DBC68FE-DBC1-C406-FE55-2E5ACBAC1C69}"/>
              </a:ext>
            </a:extLst>
          </p:cNvPr>
          <p:cNvSpPr txBox="1"/>
          <p:nvPr/>
        </p:nvSpPr>
        <p:spPr>
          <a:xfrm>
            <a:off x="894783" y="906238"/>
            <a:ext cx="45169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第三步：补全基因片段</a:t>
            </a:r>
            <a:endParaRPr lang="en-US" altLang="zh-CN" dirty="0"/>
          </a:p>
          <a:p>
            <a:r>
              <a:rPr lang="zh-CN" altLang="en-US" dirty="0"/>
              <a:t>第四步：标准</a:t>
            </a:r>
            <a:r>
              <a:rPr lang="en-US" altLang="zh-CN" dirty="0"/>
              <a:t>PCR</a:t>
            </a:r>
            <a:r>
              <a:rPr lang="zh-CN" altLang="en-US" dirty="0"/>
              <a:t>条件下完成一般碱基的替换</a:t>
            </a:r>
            <a:endParaRPr lang="en-US" altLang="zh-CN" dirty="0"/>
          </a:p>
          <a:p>
            <a:r>
              <a:rPr lang="zh-CN" altLang="en-US" dirty="0"/>
              <a:t>该法虽然工作量较大，但是克服了</a:t>
            </a:r>
            <a:r>
              <a:rPr lang="en-US" altLang="zh-CN" dirty="0" err="1"/>
              <a:t>epPCR</a:t>
            </a:r>
            <a:r>
              <a:rPr lang="zh-CN" altLang="en-US" dirty="0"/>
              <a:t>倾向于向特定位点引入突变的问题，便于建立更高质量的突变体库</a:t>
            </a:r>
          </a:p>
        </p:txBody>
      </p:sp>
    </p:spTree>
    <p:extLst>
      <p:ext uri="{BB962C8B-B14F-4D97-AF65-F5344CB8AC3E}">
        <p14:creationId xmlns:p14="http://schemas.microsoft.com/office/powerpoint/2010/main" val="2769662782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D207D9-879A-1F3F-8718-2B90C24E99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B2A974A3-5FF0-03D5-C1DC-D9CA0C386E8D}"/>
              </a:ext>
            </a:extLst>
          </p:cNvPr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>
              <a:extLst>
                <a:ext uri="{FF2B5EF4-FFF2-40B4-BE49-F238E27FC236}">
                  <a16:creationId xmlns:a16="http://schemas.microsoft.com/office/drawing/2014/main" id="{ECDDCAA4-569B-05A3-29DD-2F0934F6C5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>
              <a:extLst>
                <a:ext uri="{FF2B5EF4-FFF2-40B4-BE49-F238E27FC236}">
                  <a16:creationId xmlns:a16="http://schemas.microsoft.com/office/drawing/2014/main" id="{6620691B-5A08-6D61-CC8B-646E2237F8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7A8FFC8C-9E49-B88D-F06B-599EEBCAF5A5}"/>
              </a:ext>
            </a:extLst>
          </p:cNvPr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4DCBF912-9BD2-438A-8412-5858028556A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714D2E8F-EADB-AED1-D1AC-FEF3551971D8}"/>
              </a:ext>
            </a:extLst>
          </p:cNvPr>
          <p:cNvSpPr txBox="1"/>
          <p:nvPr/>
        </p:nvSpPr>
        <p:spPr>
          <a:xfrm>
            <a:off x="652119" y="148235"/>
            <a:ext cx="3432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7030A0"/>
                </a:solidFill>
                <a:latin typeface="华文宋体" panose="02010600040101010101" charset="-122"/>
                <a:ea typeface="华文宋体" panose="02010600040101010101" charset="-122"/>
              </a:rPr>
              <a:t>筛选方法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B9D523B-29F1-D687-6907-A25E6A8CA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  <a:t>8</a:t>
            </a:fld>
            <a:endParaRPr lang="zh-CN" altLang="en-US" sz="1800" b="1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CC81D03-C161-469A-0387-800ECEF780DF}"/>
              </a:ext>
            </a:extLst>
          </p:cNvPr>
          <p:cNvSpPr txBox="1"/>
          <p:nvPr/>
        </p:nvSpPr>
        <p:spPr>
          <a:xfrm>
            <a:off x="894783" y="1154322"/>
            <a:ext cx="971206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根据是否需要筛选标记可以将目前普遍应用的筛选方法分为两大类，</a:t>
            </a:r>
          </a:p>
          <a:p>
            <a:r>
              <a:rPr lang="zh-CN" altLang="en-US" dirty="0"/>
              <a:t>其中需要标记的技术为平板筛选法、展示法和荧光筛选法，不需要标记的技术为质谱法、红外检测法和特殊光谱检测法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、展示法：</a:t>
            </a:r>
            <a:endParaRPr lang="en-US" altLang="zh-CN" dirty="0"/>
          </a:p>
          <a:p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）噬菌体展示（</a:t>
            </a:r>
            <a:r>
              <a:rPr lang="en-US" altLang="zh-CN" dirty="0"/>
              <a:t>GP Smith 1985</a:t>
            </a:r>
            <a:r>
              <a:rPr lang="zh-CN" altLang="en-US" dirty="0"/>
              <a:t>）：将蛋白基因插入到噬菌体外壳蛋白结构基因的适当位置，融合蛋白展示在噬菌体的表面</a:t>
            </a:r>
            <a:endParaRPr lang="en-US" altLang="zh-CN" dirty="0"/>
          </a:p>
          <a:p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）细胞表面展示（</a:t>
            </a:r>
            <a:r>
              <a:rPr lang="en-US" altLang="zh-CN" dirty="0"/>
              <a:t>Francisco</a:t>
            </a:r>
            <a:r>
              <a:rPr lang="zh-CN" altLang="en-US" dirty="0"/>
              <a:t>等 </a:t>
            </a:r>
            <a:r>
              <a:rPr lang="en-US" altLang="zh-CN" dirty="0"/>
              <a:t>1992</a:t>
            </a:r>
            <a:r>
              <a:rPr lang="zh-CN" altLang="en-US" dirty="0"/>
              <a:t>）：将外源蛋白与细胞表面结构蛋白融合，并在细胞表面进行活性表达</a:t>
            </a:r>
            <a:endParaRPr lang="en-US" altLang="zh-CN" dirty="0"/>
          </a:p>
          <a:p>
            <a:r>
              <a:rPr lang="zh-CN" altLang="en-US" dirty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）核糖体展示和</a:t>
            </a:r>
            <a:r>
              <a:rPr lang="en-US" altLang="zh-CN" dirty="0"/>
              <a:t>mRNA</a:t>
            </a:r>
            <a:r>
              <a:rPr lang="zh-CN" altLang="en-US" dirty="0"/>
              <a:t>展示：见下页</a:t>
            </a:r>
            <a:r>
              <a:rPr lang="en-US" altLang="zh-CN" dirty="0"/>
              <a:t>PPT</a:t>
            </a:r>
          </a:p>
          <a:p>
            <a:r>
              <a:rPr lang="en-US" altLang="zh-CN" dirty="0"/>
              <a:t>2</a:t>
            </a:r>
            <a:r>
              <a:rPr lang="zh-CN" altLang="en-US" dirty="0"/>
              <a:t>、荧光筛选法：对本身无光学特性的酶反应，通过对底物进行荧光标记，观察荧光强度的变化来表征酶活性</a:t>
            </a:r>
            <a:endParaRPr lang="en-US" altLang="zh-CN" dirty="0"/>
          </a:p>
          <a:p>
            <a:r>
              <a:rPr lang="en-US" altLang="zh-CN" dirty="0"/>
              <a:t>3</a:t>
            </a:r>
            <a:r>
              <a:rPr lang="zh-CN" altLang="en-US" dirty="0"/>
              <a:t>、红外检测法</a:t>
            </a:r>
            <a:r>
              <a:rPr lang="en-US" altLang="zh-CN" dirty="0"/>
              <a:t>(</a:t>
            </a:r>
            <a:r>
              <a:rPr lang="en-US" altLang="zh-CN" dirty="0" err="1"/>
              <a:t>Reetz</a:t>
            </a:r>
            <a:r>
              <a:rPr lang="en-US" altLang="zh-CN" dirty="0"/>
              <a:t> 2000)</a:t>
            </a:r>
            <a:r>
              <a:rPr lang="zh-CN" altLang="en-US" dirty="0"/>
              <a:t>：检测酶促反应的热量变化</a:t>
            </a:r>
            <a:endParaRPr lang="en-US" altLang="zh-CN" dirty="0"/>
          </a:p>
          <a:p>
            <a:r>
              <a:rPr lang="en-US" altLang="zh-CN" dirty="0"/>
              <a:t>4</a:t>
            </a:r>
            <a:r>
              <a:rPr lang="zh-CN" altLang="en-US" dirty="0"/>
              <a:t>：特殊光谱检测法：包括拉曼光谱和傅里叶变换红外光谱。文献中提到虽然目前还没有酶定向进化的例子，但是 </a:t>
            </a:r>
            <a:r>
              <a:rPr lang="en-US" altLang="zh-CN" dirty="0"/>
              <a:t>FTIR </a:t>
            </a:r>
            <a:r>
              <a:rPr lang="zh-CN" altLang="en-US" dirty="0"/>
              <a:t>能实现同时定量分析细胞内和细胞外的分子含量，未来可用于分泌型小分子的定向进化，大大提高其筛选通量、效率以及准确性。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14675983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E2C2E2-2ABD-DDE4-1C43-102F15FD4B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ED5D022-901A-ED4D-09FD-5E60B302D1F5}"/>
              </a:ext>
            </a:extLst>
          </p:cNvPr>
          <p:cNvGrpSpPr/>
          <p:nvPr/>
        </p:nvGrpSpPr>
        <p:grpSpPr>
          <a:xfrm>
            <a:off x="10114915" y="4831715"/>
            <a:ext cx="2310130" cy="2188210"/>
            <a:chOff x="15929" y="7609"/>
            <a:chExt cx="3638" cy="3446"/>
          </a:xfrm>
        </p:grpSpPr>
        <p:pic>
          <p:nvPicPr>
            <p:cNvPr id="2" name="图片 1" descr="微信图片_20240129134527">
              <a:extLst>
                <a:ext uri="{FF2B5EF4-FFF2-40B4-BE49-F238E27FC236}">
                  <a16:creationId xmlns:a16="http://schemas.microsoft.com/office/drawing/2014/main" id="{D2518756-1898-653A-075B-D7B21BBE2C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58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5247" t="18606" r="20443" b="21547"/>
            <a:stretch>
              <a:fillRect/>
            </a:stretch>
          </p:blipFill>
          <p:spPr>
            <a:xfrm rot="840000">
              <a:off x="15929" y="7609"/>
              <a:ext cx="3638" cy="3447"/>
            </a:xfrm>
            <a:prstGeom prst="rect">
              <a:avLst/>
            </a:prstGeom>
          </p:spPr>
        </p:pic>
        <p:pic>
          <p:nvPicPr>
            <p:cNvPr id="3" name="图片 2" descr="微信图片_20240129134514">
              <a:extLst>
                <a:ext uri="{FF2B5EF4-FFF2-40B4-BE49-F238E27FC236}">
                  <a16:creationId xmlns:a16="http://schemas.microsoft.com/office/drawing/2014/main" id="{5D54E35E-2732-9E6D-8205-B2614F2DED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72000"/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18176" t="20185" r="25222" b="26546"/>
            <a:stretch>
              <a:fillRect/>
            </a:stretch>
          </p:blipFill>
          <p:spPr>
            <a:xfrm rot="480000">
              <a:off x="16660" y="8209"/>
              <a:ext cx="2246" cy="2152"/>
            </a:xfrm>
            <a:prstGeom prst="rect">
              <a:avLst/>
            </a:prstGeom>
          </p:spPr>
        </p:pic>
      </p:grp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B023223C-03F0-DE73-0917-2921EEABAE93}"/>
              </a:ext>
            </a:extLst>
          </p:cNvPr>
          <p:cNvCxnSpPr/>
          <p:nvPr/>
        </p:nvCxnSpPr>
        <p:spPr>
          <a:xfrm>
            <a:off x="94615" y="719455"/>
            <a:ext cx="3432175" cy="0"/>
          </a:xfrm>
          <a:prstGeom prst="line">
            <a:avLst/>
          </a:prstGeom>
          <a:ln w="38100">
            <a:solidFill>
              <a:srgbClr val="D9B7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微信图片_20240129134514">
            <a:extLst>
              <a:ext uri="{FF2B5EF4-FFF2-40B4-BE49-F238E27FC236}">
                <a16:creationId xmlns:a16="http://schemas.microsoft.com/office/drawing/2014/main" id="{5AEF8700-F275-551D-53D2-7D01C58A737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76" t="20185" r="25222" b="26546"/>
          <a:stretch>
            <a:fillRect/>
          </a:stretch>
        </p:blipFill>
        <p:spPr>
          <a:xfrm rot="21240000">
            <a:off x="-33655" y="-42545"/>
            <a:ext cx="886460" cy="84963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AE821CED-8A34-B438-6354-66511F4725FD}"/>
              </a:ext>
            </a:extLst>
          </p:cNvPr>
          <p:cNvSpPr txBox="1"/>
          <p:nvPr/>
        </p:nvSpPr>
        <p:spPr>
          <a:xfrm>
            <a:off x="652119" y="148235"/>
            <a:ext cx="3432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7030A0"/>
                </a:solidFill>
                <a:latin typeface="华文宋体" panose="02010600040101010101" charset="-122"/>
                <a:ea typeface="华文宋体" panose="02010600040101010101" charset="-122"/>
              </a:rPr>
              <a:t>筛选方法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68B12A2-B9D7-545B-13B9-207F69628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0375" y="643509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z="1800" b="1" smtClean="0">
                <a:solidFill>
                  <a:srgbClr val="610FA1"/>
                </a:solidFill>
                <a:latin typeface="华文行楷" panose="02010800040101010101" charset="-122"/>
                <a:ea typeface="华文行楷" panose="02010800040101010101" charset="-122"/>
              </a:rPr>
              <a:t>9</a:t>
            </a:fld>
            <a:endParaRPr lang="zh-CN" altLang="en-US" sz="1800" b="1">
              <a:solidFill>
                <a:srgbClr val="610FA1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B4B8920-E886-D721-BFD2-66281BDB3A52}"/>
              </a:ext>
            </a:extLst>
          </p:cNvPr>
          <p:cNvSpPr txBox="1"/>
          <p:nvPr/>
        </p:nvSpPr>
        <p:spPr>
          <a:xfrm>
            <a:off x="5351107" y="1397675"/>
            <a:ext cx="53417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核糖体展示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，用 </a:t>
            </a:r>
            <a:r>
              <a:rPr lang="en-US" altLang="zh-CN" dirty="0"/>
              <a:t>RNA </a:t>
            </a:r>
            <a:r>
              <a:rPr lang="zh-CN" altLang="en-US" dirty="0"/>
              <a:t>聚合酶转录编码文库的 </a:t>
            </a:r>
            <a:r>
              <a:rPr lang="en-US" altLang="zh-CN" dirty="0"/>
              <a:t>DNA</a:t>
            </a:r>
            <a:r>
              <a:rPr lang="zh-CN" altLang="en-US" dirty="0"/>
              <a:t>。</a:t>
            </a:r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，使用细菌细胞提取物翻译所得的 </a:t>
            </a:r>
            <a:r>
              <a:rPr lang="en-US" altLang="zh-CN" dirty="0"/>
              <a:t>mRNA</a:t>
            </a:r>
          </a:p>
          <a:p>
            <a:r>
              <a:rPr lang="en-US" altLang="zh-CN" dirty="0"/>
              <a:t>3</a:t>
            </a:r>
            <a:r>
              <a:rPr lang="zh-CN" altLang="en-US" dirty="0"/>
              <a:t>，由于转录本中缺少终止密码子，蛋白质会与核糖体</a:t>
            </a:r>
            <a:r>
              <a:rPr lang="en-US" altLang="zh-CN" dirty="0"/>
              <a:t>-mRNA </a:t>
            </a:r>
            <a:r>
              <a:rPr lang="zh-CN" altLang="en-US" dirty="0"/>
              <a:t>复合物结合，可选择需要的蛋白质</a:t>
            </a:r>
            <a:endParaRPr lang="en-US" altLang="zh-CN" dirty="0"/>
          </a:p>
          <a:p>
            <a:r>
              <a:rPr lang="en-US" altLang="zh-CN" dirty="0"/>
              <a:t>4</a:t>
            </a:r>
            <a:r>
              <a:rPr lang="zh-CN" altLang="en-US" dirty="0"/>
              <a:t>，洗脱，只留下</a:t>
            </a:r>
            <a:r>
              <a:rPr lang="en-US" altLang="zh-CN" dirty="0"/>
              <a:t>mRNA</a:t>
            </a:r>
          </a:p>
          <a:p>
            <a:r>
              <a:rPr lang="en-US" altLang="zh-CN" dirty="0"/>
              <a:t>5</a:t>
            </a:r>
            <a:r>
              <a:rPr lang="zh-CN" altLang="en-US" dirty="0"/>
              <a:t>，逆转录形成</a:t>
            </a:r>
            <a:r>
              <a:rPr lang="en-US" altLang="zh-CN" dirty="0"/>
              <a:t>DNA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F8FB80A0-6DEC-B724-E1CD-36C58A42EB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72" y="906238"/>
            <a:ext cx="4924735" cy="5932466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E776B60F-9A7B-C1ED-ABCA-0DD73D6964B0}"/>
              </a:ext>
            </a:extLst>
          </p:cNvPr>
          <p:cNvSpPr txBox="1"/>
          <p:nvPr/>
        </p:nvSpPr>
        <p:spPr>
          <a:xfrm>
            <a:off x="5351107" y="3872471"/>
            <a:ext cx="4924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mRNA</a:t>
            </a:r>
            <a:r>
              <a:rPr lang="zh-CN" altLang="en-US" dirty="0"/>
              <a:t>展示的步骤大体和核糖体展示类似，区别在于转录后</a:t>
            </a:r>
            <a:r>
              <a:rPr lang="en-US" altLang="zh-CN" dirty="0"/>
              <a:t>mRNA</a:t>
            </a:r>
            <a:r>
              <a:rPr lang="zh-CN" altLang="en-US" dirty="0"/>
              <a:t>和嘌呤霉素</a:t>
            </a:r>
            <a:r>
              <a:rPr lang="en-US" altLang="zh-CN" dirty="0"/>
              <a:t>—DNA</a:t>
            </a:r>
            <a:r>
              <a:rPr lang="zh-CN" altLang="en-US" dirty="0"/>
              <a:t>连接，核糖体停在</a:t>
            </a:r>
            <a:r>
              <a:rPr lang="en-US" altLang="zh-CN" dirty="0"/>
              <a:t>DNA</a:t>
            </a:r>
            <a:r>
              <a:rPr lang="zh-CN" altLang="en-US" dirty="0"/>
              <a:t>和</a:t>
            </a:r>
            <a:r>
              <a:rPr lang="en-US" altLang="zh-CN" dirty="0"/>
              <a:t>RNA</a:t>
            </a:r>
            <a:r>
              <a:rPr lang="zh-CN" altLang="en-US" dirty="0"/>
              <a:t>连接处并和嘌呤霉素形成更加稳定的共价键，允许更苛刻的筛选条件</a:t>
            </a:r>
          </a:p>
        </p:txBody>
      </p:sp>
    </p:spTree>
    <p:extLst>
      <p:ext uri="{BB962C8B-B14F-4D97-AF65-F5344CB8AC3E}">
        <p14:creationId xmlns:p14="http://schemas.microsoft.com/office/powerpoint/2010/main" val="666445706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jFmZWIzNDg2MmIzZjExOTIzMmViNTBmYTMwYTk0ZWYifQ=="/>
  <p:tag name="KSO_WPP_MARK_KEY" val="d8c98273-79af-45a8-ad09-21b57cf5866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标准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1284</TotalTime>
  <Words>1058</Words>
  <Application>Microsoft Office PowerPoint</Application>
  <PresentationFormat>宽屏</PresentationFormat>
  <Paragraphs>84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华文宋体</vt:lpstr>
      <vt:lpstr>华文行楷</vt:lpstr>
      <vt:lpstr>宋体</vt:lpstr>
      <vt:lpstr>Arial</vt:lpstr>
      <vt:lpstr>Calibri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yjy</dc:creator>
  <cp:lastModifiedBy>Jianting Gong</cp:lastModifiedBy>
  <cp:revision>139</cp:revision>
  <dcterms:created xsi:type="dcterms:W3CDTF">2024-01-29T05:45:00Z</dcterms:created>
  <dcterms:modified xsi:type="dcterms:W3CDTF">2024-02-06T12:27:44Z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7C2429DFC30840CA80E7C9FEF89DFA02_12</vt:lpwstr>
  </property>
  <property fmtid="{D5CDD505-2E9C-101B-9397-08002B2CF9AE}" pid="3" name="KSOProductBuildVer">
    <vt:lpwstr>2052-11.1.0.14036</vt:lpwstr>
  </property>
</Properties>
</file>